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1942" r:id="rId2"/>
    <p:sldId id="1832" r:id="rId3"/>
    <p:sldId id="1829" r:id="rId4"/>
    <p:sldId id="1830" r:id="rId5"/>
    <p:sldId id="1834" r:id="rId6"/>
    <p:sldId id="1838" r:id="rId7"/>
    <p:sldId id="1836" r:id="rId8"/>
    <p:sldId id="1844" r:id="rId9"/>
    <p:sldId id="1843" r:id="rId10"/>
    <p:sldId id="1845" r:id="rId11"/>
    <p:sldId id="1859" r:id="rId12"/>
    <p:sldId id="1833" r:id="rId13"/>
    <p:sldId id="1876" r:id="rId14"/>
    <p:sldId id="1856" r:id="rId15"/>
    <p:sldId id="2002" r:id="rId16"/>
    <p:sldId id="2001" r:id="rId17"/>
    <p:sldId id="1909" r:id="rId18"/>
    <p:sldId id="1846" r:id="rId19"/>
    <p:sldId id="1835" r:id="rId20"/>
    <p:sldId id="1839" r:id="rId21"/>
    <p:sldId id="1877" r:id="rId22"/>
    <p:sldId id="1848" r:id="rId23"/>
    <p:sldId id="1841" r:id="rId24"/>
    <p:sldId id="1850" r:id="rId25"/>
    <p:sldId id="1773" r:id="rId26"/>
    <p:sldId id="1774" r:id="rId27"/>
    <p:sldId id="1861" r:id="rId28"/>
    <p:sldId id="1864" r:id="rId29"/>
    <p:sldId id="1868" r:id="rId30"/>
    <p:sldId id="1851" r:id="rId31"/>
    <p:sldId id="1779" r:id="rId32"/>
    <p:sldId id="1872" r:id="rId33"/>
    <p:sldId id="1874" r:id="rId34"/>
    <p:sldId id="1875" r:id="rId35"/>
    <p:sldId id="1781" r:id="rId36"/>
    <p:sldId id="1782" r:id="rId37"/>
    <p:sldId id="1893" r:id="rId38"/>
    <p:sldId id="1891" r:id="rId39"/>
    <p:sldId id="1894" r:id="rId40"/>
    <p:sldId id="1949" r:id="rId41"/>
    <p:sldId id="1944" r:id="rId42"/>
    <p:sldId id="1890" r:id="rId43"/>
    <p:sldId id="1897" r:id="rId44"/>
    <p:sldId id="1945" r:id="rId45"/>
    <p:sldId id="1900" r:id="rId46"/>
    <p:sldId id="1946" r:id="rId47"/>
    <p:sldId id="1947" r:id="rId48"/>
    <p:sldId id="1904" r:id="rId49"/>
    <p:sldId id="1950" r:id="rId50"/>
    <p:sldId id="1837" r:id="rId51"/>
    <p:sldId id="1951" r:id="rId52"/>
    <p:sldId id="1905" r:id="rId53"/>
    <p:sldId id="1953" r:id="rId54"/>
    <p:sldId id="1955" r:id="rId55"/>
    <p:sldId id="1956" r:id="rId56"/>
    <p:sldId id="1957" r:id="rId57"/>
    <p:sldId id="1959" r:id="rId58"/>
    <p:sldId id="1960" r:id="rId59"/>
    <p:sldId id="1962" r:id="rId60"/>
    <p:sldId id="1963" r:id="rId61"/>
    <p:sldId id="1964" r:id="rId62"/>
    <p:sldId id="1965" r:id="rId63"/>
    <p:sldId id="1889" r:id="rId64"/>
    <p:sldId id="1967" r:id="rId65"/>
    <p:sldId id="1968" r:id="rId66"/>
    <p:sldId id="1969" r:id="rId67"/>
    <p:sldId id="1970" r:id="rId68"/>
    <p:sldId id="1907" r:id="rId69"/>
    <p:sldId id="1908" r:id="rId70"/>
    <p:sldId id="1911" r:id="rId71"/>
    <p:sldId id="1910" r:id="rId72"/>
    <p:sldId id="1913" r:id="rId73"/>
    <p:sldId id="2003" r:id="rId74"/>
    <p:sldId id="1916" r:id="rId75"/>
    <p:sldId id="1906" r:id="rId76"/>
    <p:sldId id="1974" r:id="rId77"/>
    <p:sldId id="1975" r:id="rId78"/>
    <p:sldId id="1976" r:id="rId79"/>
    <p:sldId id="1930" r:id="rId80"/>
    <p:sldId id="1977" r:id="rId81"/>
    <p:sldId id="1978" r:id="rId82"/>
    <p:sldId id="1924" r:id="rId83"/>
    <p:sldId id="1923" r:id="rId84"/>
    <p:sldId id="1927" r:id="rId85"/>
    <p:sldId id="1980" r:id="rId86"/>
    <p:sldId id="1981" r:id="rId87"/>
    <p:sldId id="1982" r:id="rId88"/>
    <p:sldId id="1983" r:id="rId89"/>
    <p:sldId id="1915" r:id="rId90"/>
    <p:sldId id="1984" r:id="rId91"/>
    <p:sldId id="1985" r:id="rId92"/>
    <p:sldId id="1986" r:id="rId93"/>
    <p:sldId id="1987" r:id="rId94"/>
    <p:sldId id="1988" r:id="rId95"/>
    <p:sldId id="1989" r:id="rId96"/>
    <p:sldId id="1990" r:id="rId97"/>
    <p:sldId id="1991" r:id="rId98"/>
    <p:sldId id="1992" r:id="rId99"/>
    <p:sldId id="1993" r:id="rId100"/>
    <p:sldId id="2004" r:id="rId101"/>
    <p:sldId id="2005" r:id="rId102"/>
    <p:sldId id="2006" r:id="rId103"/>
    <p:sldId id="1998" r:id="rId104"/>
    <p:sldId id="2007" r:id="rId105"/>
    <p:sldId id="2008" r:id="rId106"/>
    <p:sldId id="2000" r:id="rId107"/>
    <p:sldId id="2009" r:id="rId108"/>
    <p:sldId id="2010" r:id="rId109"/>
    <p:sldId id="2012"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33CC"/>
    <a:srgbClr val="3399FF"/>
    <a:srgbClr val="00CC99"/>
    <a:srgbClr val="0000CC"/>
    <a:srgbClr val="0066FF"/>
    <a:srgbClr val="008080"/>
    <a:srgbClr val="990000"/>
    <a:srgbClr val="FF99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70621" autoAdjust="0"/>
  </p:normalViewPr>
  <p:slideViewPr>
    <p:cSldViewPr snapToGrid="0">
      <p:cViewPr varScale="1">
        <p:scale>
          <a:sx n="70" d="100"/>
          <a:sy n="70" d="100"/>
        </p:scale>
        <p:origin x="264" y="27"/>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D42852-43D0-497D-9DB5-8ECE5B26E0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5BB3F16-36A8-4D73-9B27-FC0628D006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C7B8A1-3926-4871-BEC0-33312997C50D}" type="datetimeFigureOut">
              <a:rPr lang="en-US" smtClean="0"/>
              <a:t>25-Jul-22</a:t>
            </a:fld>
            <a:endParaRPr lang="en-US"/>
          </a:p>
        </p:txBody>
      </p:sp>
      <p:sp>
        <p:nvSpPr>
          <p:cNvPr id="4" name="Footer Placeholder 3">
            <a:extLst>
              <a:ext uri="{FF2B5EF4-FFF2-40B4-BE49-F238E27FC236}">
                <a16:creationId xmlns:a16="http://schemas.microsoft.com/office/drawing/2014/main" id="{A5DC7287-4CE2-45BC-BEA0-17F31652C6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313EF42-D2BA-4929-87BA-B53F9C5BAB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1296DC-FF1D-4EA3-BC9E-50DC9867F936}" type="slidenum">
              <a:rPr lang="en-US" smtClean="0"/>
              <a:t>‹#›</a:t>
            </a:fld>
            <a:endParaRPr lang="en-US"/>
          </a:p>
        </p:txBody>
      </p:sp>
    </p:spTree>
    <p:extLst>
      <p:ext uri="{BB962C8B-B14F-4D97-AF65-F5344CB8AC3E}">
        <p14:creationId xmlns:p14="http://schemas.microsoft.com/office/powerpoint/2010/main" val="41172233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8097E-A196-4C23-8C6E-4DC66E665E52}" type="datetimeFigureOut">
              <a:rPr lang="en-US" smtClean="0"/>
              <a:t>25-Jul-22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D1375-15E5-4149-A6CE-D7738672CBE9}" type="slidenum">
              <a:rPr lang="en-US" smtClean="0"/>
              <a:t>‹#›</a:t>
            </a:fld>
            <a:endParaRPr lang="en-US"/>
          </a:p>
        </p:txBody>
      </p:sp>
    </p:spTree>
    <p:extLst>
      <p:ext uri="{BB962C8B-B14F-4D97-AF65-F5344CB8AC3E}">
        <p14:creationId xmlns:p14="http://schemas.microsoft.com/office/powerpoint/2010/main" val="111097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1934A-5EEA-4ED6-9F07-345B3BCA58E1}"/>
              </a:ext>
            </a:extLst>
          </p:cNvPr>
          <p:cNvSpPr/>
          <p:nvPr userDrawn="1"/>
        </p:nvSpPr>
        <p:spPr>
          <a:xfrm>
            <a:off x="0" y="6381706"/>
            <a:ext cx="12191999" cy="45720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2000" baseline="0" dirty="0">
                <a:latin typeface="Times New Roman" panose="02020603050405020304" pitchFamily="18" charset="0"/>
                <a:cs typeface="Times New Roman" panose="02020603050405020304" pitchFamily="18" charset="0"/>
              </a:rPr>
              <a:t>          American International University-Bangladesh (AIUB)                                    </a:t>
            </a:r>
            <a:r>
              <a:rPr lang="en-GB" sz="2000" b="1" baseline="0" dirty="0">
                <a:solidFill>
                  <a:srgbClr val="FF9900"/>
                </a:solidFill>
                <a:latin typeface="Times New Roman" panose="02020603050405020304" pitchFamily="18" charset="0"/>
                <a:cs typeface="Times New Roman" panose="02020603050405020304" pitchFamily="18" charset="0"/>
              </a:rPr>
              <a:t>Faculty of Engineering  </a:t>
            </a:r>
            <a:r>
              <a:rPr lang="en-GB" sz="1600" b="1" baseline="0" dirty="0">
                <a:solidFill>
                  <a:schemeClr val="bg1"/>
                </a:solidFill>
                <a:latin typeface="Vladimir Script" panose="03050402040407070305" pitchFamily="66" charset="0"/>
                <a:cs typeface="Times New Roman" panose="02020603050405020304" pitchFamily="18" charset="0"/>
              </a:rPr>
              <a:t>DMAM</a:t>
            </a:r>
            <a:endParaRPr lang="en-GB" sz="2000" b="1" baseline="0" dirty="0">
              <a:solidFill>
                <a:schemeClr val="bg1"/>
              </a:solidFill>
              <a:latin typeface="Vladimir Script" panose="03050402040407070305" pitchFamily="66" charset="0"/>
              <a:cs typeface="Times New Roman" panose="02020603050405020304" pitchFamily="18" charset="0"/>
            </a:endParaRPr>
          </a:p>
        </p:txBody>
      </p:sp>
      <p:pic>
        <p:nvPicPr>
          <p:cNvPr id="8" name="Picture 7">
            <a:extLst>
              <a:ext uri="{FF2B5EF4-FFF2-40B4-BE49-F238E27FC236}">
                <a16:creationId xmlns:a16="http://schemas.microsoft.com/office/drawing/2014/main" id="{34DFD507-4B8E-4959-8AA1-0A52795013F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446" y="6400800"/>
            <a:ext cx="454308" cy="457200"/>
          </a:xfrm>
          <a:prstGeom prst="rect">
            <a:avLst/>
          </a:prstGeom>
        </p:spPr>
      </p:pic>
      <p:pic>
        <p:nvPicPr>
          <p:cNvPr id="9" name="Picture 8">
            <a:extLst>
              <a:ext uri="{FF2B5EF4-FFF2-40B4-BE49-F238E27FC236}">
                <a16:creationId xmlns:a16="http://schemas.microsoft.com/office/drawing/2014/main" id="{276449FE-CB22-4C6A-B5D1-D501CF69E1C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937906" y="6381707"/>
            <a:ext cx="457200" cy="457200"/>
          </a:xfrm>
          <a:prstGeom prst="rect">
            <a:avLst/>
          </a:prstGeom>
        </p:spPr>
      </p:pic>
    </p:spTree>
    <p:extLst>
      <p:ext uri="{BB962C8B-B14F-4D97-AF65-F5344CB8AC3E}">
        <p14:creationId xmlns:p14="http://schemas.microsoft.com/office/powerpoint/2010/main" val="14004944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38939-828B-457B-B9E4-1E56AFEDD7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2F387E-85C7-469E-BFF8-BFBE63F94B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AAFE7-09C6-4170-B46D-B219CCEFC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36733-6215-4D4C-8E4F-B4440180CBC3}" type="datetimeFigureOut">
              <a:rPr lang="en-US" smtClean="0"/>
              <a:t>25-Jul-22</a:t>
            </a:fld>
            <a:endParaRPr lang="en-US"/>
          </a:p>
        </p:txBody>
      </p:sp>
      <p:sp>
        <p:nvSpPr>
          <p:cNvPr id="5" name="Footer Placeholder 4">
            <a:extLst>
              <a:ext uri="{FF2B5EF4-FFF2-40B4-BE49-F238E27FC236}">
                <a16:creationId xmlns:a16="http://schemas.microsoft.com/office/drawing/2014/main" id="{621325A8-12DE-4176-AD53-C37860049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F4B96-8C75-45A2-878B-AA31FB1B87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7B9E59-649E-43DC-A1CF-59C348E0B2A4}" type="slidenum">
              <a:rPr lang="en-US" smtClean="0"/>
              <a:t>‹#›</a:t>
            </a:fld>
            <a:endParaRPr lang="en-US"/>
          </a:p>
        </p:txBody>
      </p:sp>
    </p:spTree>
    <p:extLst>
      <p:ext uri="{BB962C8B-B14F-4D97-AF65-F5344CB8AC3E}">
        <p14:creationId xmlns:p14="http://schemas.microsoft.com/office/powerpoint/2010/main" val="2173964381"/>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1.xml"/><Relationship Id="rId5" Type="http://schemas.openxmlformats.org/officeDocument/2006/relationships/image" Target="../media/image30.wmf"/><Relationship Id="rId4"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xml"/><Relationship Id="rId4" Type="http://schemas.openxmlformats.org/officeDocument/2006/relationships/image" Target="../media/image258.png"/></Relationships>
</file>

<file path=ppt/slides/_rels/slide10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1.xml"/><Relationship Id="rId5" Type="http://schemas.openxmlformats.org/officeDocument/2006/relationships/image" Target="../media/image262.png"/><Relationship Id="rId4" Type="http://schemas.openxmlformats.org/officeDocument/2006/relationships/image" Target="../media/image261.png"/></Relationships>
</file>

<file path=ppt/slides/_rels/slide10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xml"/><Relationship Id="rId4" Type="http://schemas.openxmlformats.org/officeDocument/2006/relationships/image" Target="../media/image267.png"/></Relationships>
</file>

<file path=ppt/slides/_rels/slide10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71.gif"/><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72.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39.wmf"/><Relationship Id="rId5" Type="http://schemas.openxmlformats.org/officeDocument/2006/relationships/oleObject" Target="../embeddings/oleObject5.bin"/><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oleObject" Target="../embeddings/oleObject7.bin"/><Relationship Id="rId5" Type="http://schemas.openxmlformats.org/officeDocument/2006/relationships/image" Target="../media/image58.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60.wmf"/><Relationship Id="rId7" Type="http://schemas.openxmlformats.org/officeDocument/2006/relationships/image" Target="../media/image63.png"/><Relationship Id="rId2" Type="http://schemas.openxmlformats.org/officeDocument/2006/relationships/oleObject" Target="../embeddings/oleObject8.bin"/><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5.wmf"/><Relationship Id="rId5" Type="http://schemas.openxmlformats.org/officeDocument/2006/relationships/image" Target="../media/image61.wmf"/><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image" Target="../media/image64.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69.wmf"/><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oleObject" Target="../embeddings/oleObject13.bin"/><Relationship Id="rId5" Type="http://schemas.openxmlformats.org/officeDocument/2006/relationships/image" Target="../media/image68.png"/><Relationship Id="rId4" Type="http://schemas.openxmlformats.org/officeDocument/2006/relationships/image" Target="../media/image67.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3.wmf"/><Relationship Id="rId12" Type="http://schemas.openxmlformats.org/officeDocument/2006/relationships/oleObject" Target="../embeddings/oleObject19.bin"/><Relationship Id="rId2" Type="http://schemas.openxmlformats.org/officeDocument/2006/relationships/oleObject" Target="../embeddings/oleObject14.bin"/><Relationship Id="rId1" Type="http://schemas.openxmlformats.org/officeDocument/2006/relationships/slideLayout" Target="../slideLayouts/slideLayout1.xml"/><Relationship Id="rId6" Type="http://schemas.openxmlformats.org/officeDocument/2006/relationships/oleObject" Target="../embeddings/oleObject16.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84.wmf"/><Relationship Id="rId1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20.bin"/><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3.wmf"/><Relationship Id="rId2" Type="http://schemas.openxmlformats.org/officeDocument/2006/relationships/oleObject" Target="../embeddings/oleObject21.bin"/><Relationship Id="rId1" Type="http://schemas.openxmlformats.org/officeDocument/2006/relationships/slideLayout" Target="../slideLayouts/slideLayout1.xml"/><Relationship Id="rId6" Type="http://schemas.openxmlformats.org/officeDocument/2006/relationships/oleObject" Target="../embeddings/oleObject23.bin"/><Relationship Id="rId5" Type="http://schemas.openxmlformats.org/officeDocument/2006/relationships/image" Target="../media/image132.wmf"/><Relationship Id="rId10" Type="http://schemas.openxmlformats.org/officeDocument/2006/relationships/image" Target="../media/image133.png"/><Relationship Id="rId4" Type="http://schemas.openxmlformats.org/officeDocument/2006/relationships/oleObject" Target="../embeddings/oleObject22.bin"/><Relationship Id="rId9" Type="http://schemas.openxmlformats.org/officeDocument/2006/relationships/image" Target="../media/image1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5" Type="http://schemas.openxmlformats.org/officeDocument/2006/relationships/image" Target="../media/image149.png"/><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154.wmf"/><Relationship Id="rId7" Type="http://schemas.openxmlformats.org/officeDocument/2006/relationships/image" Target="../media/image156.wmf"/><Relationship Id="rId2" Type="http://schemas.openxmlformats.org/officeDocument/2006/relationships/oleObject" Target="../embeddings/oleObject24.bin"/><Relationship Id="rId1" Type="http://schemas.openxmlformats.org/officeDocument/2006/relationships/slideLayout" Target="../slideLayouts/slideLayout1.xml"/><Relationship Id="rId6" Type="http://schemas.openxmlformats.org/officeDocument/2006/relationships/oleObject" Target="../embeddings/oleObject26.bin"/><Relationship Id="rId5" Type="http://schemas.openxmlformats.org/officeDocument/2006/relationships/image" Target="../media/image155.wmf"/><Relationship Id="rId4" Type="http://schemas.openxmlformats.org/officeDocument/2006/relationships/oleObject" Target="../embeddings/oleObject25.bin"/><Relationship Id="rId9" Type="http://schemas.openxmlformats.org/officeDocument/2006/relationships/image" Target="../media/image157.wmf"/></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5" Type="http://schemas.openxmlformats.org/officeDocument/2006/relationships/image" Target="../media/image161.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image" Target="../media/image173.wmf"/><Relationship Id="rId7" Type="http://schemas.openxmlformats.org/officeDocument/2006/relationships/oleObject" Target="../embeddings/oleObject29.bin"/><Relationship Id="rId12" Type="http://schemas.openxmlformats.org/officeDocument/2006/relationships/oleObject" Target="../embeddings/oleObject31.bin"/><Relationship Id="rId2" Type="http://schemas.openxmlformats.org/officeDocument/2006/relationships/image" Target="../media/image169.png"/><Relationship Id="rId1" Type="http://schemas.openxmlformats.org/officeDocument/2006/relationships/slideLayout" Target="../slideLayouts/slideLayout1.xml"/><Relationship Id="rId6" Type="http://schemas.openxmlformats.org/officeDocument/2006/relationships/image" Target="../media/image170.wmf"/><Relationship Id="rId11" Type="http://schemas.openxmlformats.org/officeDocument/2006/relationships/image" Target="../media/image143.png"/><Relationship Id="rId5" Type="http://schemas.openxmlformats.org/officeDocument/2006/relationships/oleObject" Target="../embeddings/oleObject28.bin"/><Relationship Id="rId10" Type="http://schemas.openxmlformats.org/officeDocument/2006/relationships/image" Target="../media/image172.wmf"/><Relationship Id="rId4" Type="http://schemas.openxmlformats.org/officeDocument/2006/relationships/image" Target="../media/image174.png"/><Relationship Id="rId9" Type="http://schemas.openxmlformats.org/officeDocument/2006/relationships/oleObject" Target="../embeddings/oleObject30.bin"/><Relationship Id="rId14" Type="http://schemas.openxmlformats.org/officeDocument/2006/relationships/image" Target="../media/image1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74.wmf"/><Relationship Id="rId7" Type="http://schemas.openxmlformats.org/officeDocument/2006/relationships/image" Target="../media/image176.wmf"/><Relationship Id="rId2" Type="http://schemas.openxmlformats.org/officeDocument/2006/relationships/oleObject" Target="../embeddings/oleObject32.bin"/><Relationship Id="rId1" Type="http://schemas.openxmlformats.org/officeDocument/2006/relationships/slideLayout" Target="../slideLayouts/slideLayout1.xml"/><Relationship Id="rId6" Type="http://schemas.openxmlformats.org/officeDocument/2006/relationships/oleObject" Target="../embeddings/oleObject34.bin"/><Relationship Id="rId5" Type="http://schemas.openxmlformats.org/officeDocument/2006/relationships/image" Target="../media/image175.wmf"/><Relationship Id="rId4" Type="http://schemas.openxmlformats.org/officeDocument/2006/relationships/oleObject" Target="../embeddings/oleObject33.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xml"/><Relationship Id="rId6" Type="http://schemas.openxmlformats.org/officeDocument/2006/relationships/image" Target="../media/image181.gif"/><Relationship Id="rId5" Type="http://schemas.openxmlformats.org/officeDocument/2006/relationships/image" Target="../media/image180.png"/><Relationship Id="rId4" Type="http://schemas.openxmlformats.org/officeDocument/2006/relationships/image" Target="../media/image179.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2.wmf"/><Relationship Id="rId12" Type="http://schemas.openxmlformats.org/officeDocument/2006/relationships/oleObject" Target="../embeddings/oleObject40.bin"/><Relationship Id="rId17" Type="http://schemas.openxmlformats.org/officeDocument/2006/relationships/image" Target="../media/image197.wmf"/><Relationship Id="rId2" Type="http://schemas.openxmlformats.org/officeDocument/2006/relationships/oleObject" Target="../embeddings/oleObject35.bin"/><Relationship Id="rId16" Type="http://schemas.openxmlformats.org/officeDocument/2006/relationships/oleObject" Target="../embeddings/oleObject42.bin"/><Relationship Id="rId1" Type="http://schemas.openxmlformats.org/officeDocument/2006/relationships/slideLayout" Target="../slideLayouts/slideLayout1.xml"/><Relationship Id="rId6" Type="http://schemas.openxmlformats.org/officeDocument/2006/relationships/oleObject" Target="../embeddings/oleObject37.bin"/><Relationship Id="rId11" Type="http://schemas.openxmlformats.org/officeDocument/2006/relationships/image" Target="../media/image194.wmf"/><Relationship Id="rId5" Type="http://schemas.openxmlformats.org/officeDocument/2006/relationships/image" Target="../media/image191.wmf"/><Relationship Id="rId15" Type="http://schemas.openxmlformats.org/officeDocument/2006/relationships/image" Target="../media/image196.w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193.wmf"/><Relationship Id="rId14" Type="http://schemas.openxmlformats.org/officeDocument/2006/relationships/oleObject" Target="../embeddings/oleObject41.bin"/></Relationships>
</file>

<file path=ppt/slides/_rels/slide6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xml"/><Relationship Id="rId5" Type="http://schemas.openxmlformats.org/officeDocument/2006/relationships/image" Target="../media/image216.png"/><Relationship Id="rId4" Type="http://schemas.openxmlformats.org/officeDocument/2006/relationships/image" Target="../media/image215.png"/></Relationships>
</file>

<file path=ppt/slides/_rels/slide78.x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oleObject" Target="../embeddings/oleObject43.bin"/><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221.wmf"/><Relationship Id="rId3" Type="http://schemas.openxmlformats.org/officeDocument/2006/relationships/image" Target="../media/image218.wmf"/><Relationship Id="rId7" Type="http://schemas.openxmlformats.org/officeDocument/2006/relationships/oleObject" Target="../embeddings/oleObject46.bin"/><Relationship Id="rId2" Type="http://schemas.openxmlformats.org/officeDocument/2006/relationships/oleObject" Target="../embeddings/oleObject44.bin"/><Relationship Id="rId1" Type="http://schemas.openxmlformats.org/officeDocument/2006/relationships/slideLayout" Target="../slideLayouts/slideLayout1.xml"/><Relationship Id="rId6" Type="http://schemas.openxmlformats.org/officeDocument/2006/relationships/image" Target="../media/image220.wmf"/><Relationship Id="rId5" Type="http://schemas.openxmlformats.org/officeDocument/2006/relationships/oleObject" Target="../embeddings/oleObject45.bin"/><Relationship Id="rId4" Type="http://schemas.openxmlformats.org/officeDocument/2006/relationships/image" Target="../media/image219.png"/></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8.gif"/><Relationship Id="rId2" Type="http://schemas.openxmlformats.org/officeDocument/2006/relationships/image" Target="../media/image24.gif"/><Relationship Id="rId1" Type="http://schemas.openxmlformats.org/officeDocument/2006/relationships/slideLayout" Target="../slideLayouts/slideLayout1.xml"/><Relationship Id="rId6" Type="http://schemas.openxmlformats.org/officeDocument/2006/relationships/image" Target="../media/image27.wmf"/><Relationship Id="rId5" Type="http://schemas.openxmlformats.org/officeDocument/2006/relationships/oleObject" Target="../embeddings/oleObject3.bin"/><Relationship Id="rId4" Type="http://schemas.openxmlformats.org/officeDocument/2006/relationships/image" Target="../media/image26.gi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227.wmf"/><Relationship Id="rId3" Type="http://schemas.openxmlformats.org/officeDocument/2006/relationships/image" Target="../media/image222.wmf"/><Relationship Id="rId7" Type="http://schemas.openxmlformats.org/officeDocument/2006/relationships/image" Target="../media/image224.wmf"/><Relationship Id="rId12" Type="http://schemas.openxmlformats.org/officeDocument/2006/relationships/oleObject" Target="../embeddings/oleObject52.bin"/><Relationship Id="rId2" Type="http://schemas.openxmlformats.org/officeDocument/2006/relationships/oleObject" Target="../embeddings/oleObject47.bin"/><Relationship Id="rId1" Type="http://schemas.openxmlformats.org/officeDocument/2006/relationships/slideLayout" Target="../slideLayouts/slideLayout1.xml"/><Relationship Id="rId6" Type="http://schemas.openxmlformats.org/officeDocument/2006/relationships/oleObject" Target="../embeddings/oleObject49.bin"/><Relationship Id="rId11" Type="http://schemas.openxmlformats.org/officeDocument/2006/relationships/image" Target="../media/image226.wmf"/><Relationship Id="rId5" Type="http://schemas.openxmlformats.org/officeDocument/2006/relationships/image" Target="../media/image223.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225.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38.gif"/><Relationship Id="rId2" Type="http://schemas.openxmlformats.org/officeDocument/2006/relationships/image" Target="../media/image237.gi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239.wmf"/><Relationship Id="rId7" Type="http://schemas.openxmlformats.org/officeDocument/2006/relationships/image" Target="../media/image241.wmf"/><Relationship Id="rId2" Type="http://schemas.openxmlformats.org/officeDocument/2006/relationships/oleObject" Target="../embeddings/oleObject53.bin"/><Relationship Id="rId1" Type="http://schemas.openxmlformats.org/officeDocument/2006/relationships/slideLayout" Target="../slideLayouts/slideLayout1.xml"/><Relationship Id="rId6" Type="http://schemas.openxmlformats.org/officeDocument/2006/relationships/oleObject" Target="../embeddings/oleObject55.bin"/><Relationship Id="rId5" Type="http://schemas.openxmlformats.org/officeDocument/2006/relationships/image" Target="../media/image240.wmf"/><Relationship Id="rId4" Type="http://schemas.openxmlformats.org/officeDocument/2006/relationships/oleObject" Target="../embeddings/oleObject54.bin"/><Relationship Id="rId9" Type="http://schemas.openxmlformats.org/officeDocument/2006/relationships/image" Target="../media/image242.wmf"/></Relationships>
</file>

<file path=ppt/slides/_rels/slide97.xml.rels><?xml version="1.0" encoding="UTF-8" standalone="yes"?>
<Relationships xmlns="http://schemas.openxmlformats.org/package/2006/relationships"><Relationship Id="rId8" Type="http://schemas.openxmlformats.org/officeDocument/2006/relationships/image" Target="../media/image246.wmf"/><Relationship Id="rId3" Type="http://schemas.openxmlformats.org/officeDocument/2006/relationships/image" Target="../media/image243.wmf"/><Relationship Id="rId7" Type="http://schemas.openxmlformats.org/officeDocument/2006/relationships/oleObject" Target="../embeddings/oleObject59.bin"/><Relationship Id="rId2" Type="http://schemas.openxmlformats.org/officeDocument/2006/relationships/oleObject" Target="../embeddings/oleObject57.bin"/><Relationship Id="rId1" Type="http://schemas.openxmlformats.org/officeDocument/2006/relationships/slideLayout" Target="../slideLayouts/slideLayout1.xml"/><Relationship Id="rId6" Type="http://schemas.openxmlformats.org/officeDocument/2006/relationships/image" Target="../media/image245.png"/><Relationship Id="rId5" Type="http://schemas.openxmlformats.org/officeDocument/2006/relationships/image" Target="../media/image244.wmf"/><Relationship Id="rId10" Type="http://schemas.openxmlformats.org/officeDocument/2006/relationships/image" Target="../media/image247.wmf"/><Relationship Id="rId4" Type="http://schemas.openxmlformats.org/officeDocument/2006/relationships/oleObject" Target="../embeddings/oleObject58.bin"/><Relationship Id="rId9" Type="http://schemas.openxmlformats.org/officeDocument/2006/relationships/oleObject" Target="../embeddings/oleObject60.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image" Target="../media/image25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612371" y="2091115"/>
            <a:ext cx="6314314" cy="2285241"/>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Electromagnetism</a:t>
            </a:r>
          </a:p>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and</a:t>
            </a:r>
          </a:p>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Fundamental Law’s</a:t>
            </a:r>
          </a:p>
        </p:txBody>
      </p:sp>
      <p:pic>
        <p:nvPicPr>
          <p:cNvPr id="6" name="Picture 5">
            <a:extLst>
              <a:ext uri="{FF2B5EF4-FFF2-40B4-BE49-F238E27FC236}">
                <a16:creationId xmlns:a16="http://schemas.microsoft.com/office/drawing/2014/main" id="{5B95392A-9701-4A05-8A5D-CD754354CF47}"/>
              </a:ext>
            </a:extLst>
          </p:cNvPr>
          <p:cNvPicPr>
            <a:picLocks noChangeAspect="1"/>
          </p:cNvPicPr>
          <p:nvPr/>
        </p:nvPicPr>
        <p:blipFill>
          <a:blip r:embed="rId2"/>
          <a:stretch>
            <a:fillRect/>
          </a:stretch>
        </p:blipFill>
        <p:spPr>
          <a:xfrm>
            <a:off x="7701906" y="216216"/>
            <a:ext cx="4040972" cy="6035040"/>
          </a:xfrm>
          <a:prstGeom prst="rect">
            <a:avLst/>
          </a:prstGeom>
        </p:spPr>
      </p:pic>
    </p:spTree>
    <p:extLst>
      <p:ext uri="{BB962C8B-B14F-4D97-AF65-F5344CB8AC3E}">
        <p14:creationId xmlns:p14="http://schemas.microsoft.com/office/powerpoint/2010/main" val="3522007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a:t>
            </a:fld>
            <a:endParaRPr lang="en-US" sz="2000" b="1" dirty="0">
              <a:solidFill>
                <a:schemeClr val="bg1"/>
              </a:solidFill>
              <a:latin typeface="Times New Roman" pitchFamily="18" charset="0"/>
              <a:cs typeface="Times New Roman" pitchFamily="18" charset="0"/>
            </a:endParaRPr>
          </a:p>
        </p:txBody>
      </p:sp>
      <p:sp>
        <p:nvSpPr>
          <p:cNvPr id="39" name="Rectangle 38">
            <a:extLst>
              <a:ext uri="{FF2B5EF4-FFF2-40B4-BE49-F238E27FC236}">
                <a16:creationId xmlns:a16="http://schemas.microsoft.com/office/drawing/2014/main" id="{E7CEBCC0-7009-44A9-8BB3-AB86E21B3C44}"/>
              </a:ext>
            </a:extLst>
          </p:cNvPr>
          <p:cNvSpPr/>
          <p:nvPr/>
        </p:nvSpPr>
        <p:spPr>
          <a:xfrm>
            <a:off x="162302" y="145449"/>
            <a:ext cx="5081954"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33CC"/>
                </a:solidFill>
                <a:effectLst/>
              </a:rPr>
              <a:t>Magnitude of Dynamic Induced EMF</a:t>
            </a:r>
            <a:endParaRPr lang="en-US" sz="2400" b="1" cap="all"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189252F2-1B56-414F-820A-F6C2E5503C06}"/>
              </a:ext>
            </a:extLst>
          </p:cNvPr>
          <p:cNvGrpSpPr/>
          <p:nvPr/>
        </p:nvGrpSpPr>
        <p:grpSpPr>
          <a:xfrm>
            <a:off x="381356" y="767889"/>
            <a:ext cx="4616493" cy="3027459"/>
            <a:chOff x="8118846" y="184792"/>
            <a:chExt cx="4616493" cy="3027459"/>
          </a:xfrm>
        </p:grpSpPr>
        <p:pic>
          <p:nvPicPr>
            <p:cNvPr id="7" name="Picture 6">
              <a:extLst>
                <a:ext uri="{FF2B5EF4-FFF2-40B4-BE49-F238E27FC236}">
                  <a16:creationId xmlns:a16="http://schemas.microsoft.com/office/drawing/2014/main" id="{FE469B3A-ECC0-4DFC-A330-B470F9F1B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846" y="184792"/>
              <a:ext cx="3390804" cy="3017520"/>
            </a:xfrm>
            <a:prstGeom prst="rect">
              <a:avLst/>
            </a:prstGeom>
          </p:spPr>
        </p:pic>
        <p:sp>
          <p:nvSpPr>
            <p:cNvPr id="8" name="TextBox 7">
              <a:extLst>
                <a:ext uri="{FF2B5EF4-FFF2-40B4-BE49-F238E27FC236}">
                  <a16:creationId xmlns:a16="http://schemas.microsoft.com/office/drawing/2014/main" id="{CA068496-BA00-4209-883E-5A4FD1CA8740}"/>
                </a:ext>
              </a:extLst>
            </p:cNvPr>
            <p:cNvSpPr txBox="1"/>
            <p:nvPr/>
          </p:nvSpPr>
          <p:spPr>
            <a:xfrm>
              <a:off x="9519741" y="2873697"/>
              <a:ext cx="3215598" cy="338554"/>
            </a:xfrm>
            <a:prstGeom prst="rect">
              <a:avLst/>
            </a:prstGeom>
            <a:noFill/>
          </p:spPr>
          <p:txBody>
            <a:bodyPr wrap="square" rtlCol="0">
              <a:spAutoFit/>
            </a:bodyPr>
            <a:lstStyle/>
            <a:p>
              <a:pPr algn="just"/>
              <a:r>
                <a:rPr lang="en-US" sz="1600" b="1" dirty="0">
                  <a:solidFill>
                    <a:srgbClr val="CC0099"/>
                  </a:solidFill>
                </a:rPr>
                <a:t>Simple construction of a generator</a:t>
              </a:r>
            </a:p>
          </p:txBody>
        </p:sp>
      </p:grpSp>
      <p:sp>
        <p:nvSpPr>
          <p:cNvPr id="12" name="TextBox 11">
            <a:extLst>
              <a:ext uri="{FF2B5EF4-FFF2-40B4-BE49-F238E27FC236}">
                <a16:creationId xmlns:a16="http://schemas.microsoft.com/office/drawing/2014/main" id="{1E1F4B19-735C-43D8-92CA-B53A9FDDE575}"/>
              </a:ext>
            </a:extLst>
          </p:cNvPr>
          <p:cNvSpPr txBox="1"/>
          <p:nvPr/>
        </p:nvSpPr>
        <p:spPr>
          <a:xfrm>
            <a:off x="132233" y="4060169"/>
            <a:ext cx="5112023" cy="1631216"/>
          </a:xfrm>
          <a:prstGeom prst="rect">
            <a:avLst/>
          </a:prstGeom>
          <a:noFill/>
        </p:spPr>
        <p:txBody>
          <a:bodyPr wrap="square" rtlCol="0">
            <a:spAutoFit/>
          </a:bodyPr>
          <a:lstStyle/>
          <a:p>
            <a:pPr lvl="0" algn="just"/>
            <a:r>
              <a:rPr lang="en-US" sz="2000" b="1" dirty="0">
                <a:solidFill>
                  <a:srgbClr val="FF0000"/>
                </a:solidFill>
                <a:latin typeface="Times New Roman" pitchFamily="18" charset="0"/>
                <a:cs typeface="Times New Roman" pitchFamily="18" charset="0"/>
              </a:rPr>
              <a:t>Magnitude of Induced voltage or emf</a:t>
            </a:r>
            <a:r>
              <a:rPr lang="en-US" sz="2000" dirty="0">
                <a:latin typeface="Times New Roman" pitchFamily="18" charset="0"/>
                <a:cs typeface="Times New Roman" pitchFamily="18" charset="0"/>
              </a:rPr>
              <a:t> affected by </a:t>
            </a:r>
            <a:r>
              <a:rPr lang="en-US" sz="2000" b="1" dirty="0">
                <a:latin typeface="Times New Roman" pitchFamily="18" charset="0"/>
                <a:cs typeface="Times New Roman" pitchFamily="18" charset="0"/>
              </a:rPr>
              <a:t>flux density</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B</a:t>
            </a:r>
            <a:r>
              <a:rPr lang="en-US" sz="2000" dirty="0">
                <a:latin typeface="Times New Roman" pitchFamily="18" charset="0"/>
                <a:cs typeface="Times New Roman" pitchFamily="18" charset="0"/>
              </a:rPr>
              <a:t>), the </a:t>
            </a:r>
            <a:r>
              <a:rPr lang="en-US" sz="2000" b="1" dirty="0">
                <a:latin typeface="Times New Roman" pitchFamily="18" charset="0"/>
                <a:cs typeface="Times New Roman" pitchFamily="18" charset="0"/>
              </a:rPr>
              <a:t>effective length of conductor</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 the </a:t>
            </a:r>
            <a:r>
              <a:rPr lang="en-US" sz="2000" b="1" dirty="0">
                <a:latin typeface="Times New Roman" pitchFamily="18" charset="0"/>
                <a:cs typeface="Times New Roman" pitchFamily="18" charset="0"/>
              </a:rPr>
              <a:t>conductor velocity</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v</a:t>
            </a:r>
            <a:r>
              <a:rPr lang="en-US" sz="2000" dirty="0">
                <a:latin typeface="Times New Roman" pitchFamily="18" charset="0"/>
                <a:cs typeface="Times New Roman" pitchFamily="18" charset="0"/>
              </a:rPr>
              <a:t>) and sine of angle (</a:t>
            </a:r>
            <a:r>
              <a:rPr lang="en-US" sz="2000" i="1"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between </a:t>
            </a:r>
            <a:r>
              <a:rPr lang="en-US" sz="2000" b="1" dirty="0">
                <a:solidFill>
                  <a:srgbClr val="0000CC"/>
                </a:solidFill>
                <a:latin typeface="Times New Roman" pitchFamily="18" charset="0"/>
                <a:cs typeface="Times New Roman" pitchFamily="18" charset="0"/>
              </a:rPr>
              <a:t>flux line and the direction of motion of conductor</a:t>
            </a:r>
            <a:r>
              <a:rPr lang="en-US" sz="2000" dirty="0">
                <a:latin typeface="Times New Roman" pitchFamily="18" charset="0"/>
                <a:cs typeface="Times New Roman" pitchFamily="18" charset="0"/>
              </a:rPr>
              <a:t>.</a:t>
            </a:r>
          </a:p>
        </p:txBody>
      </p:sp>
      <p:cxnSp>
        <p:nvCxnSpPr>
          <p:cNvPr id="14" name="Straight Connector 13">
            <a:extLst>
              <a:ext uri="{FF2B5EF4-FFF2-40B4-BE49-F238E27FC236}">
                <a16:creationId xmlns:a16="http://schemas.microsoft.com/office/drawing/2014/main" id="{2971D258-2310-47F4-AA13-35E231AB1B49}"/>
              </a:ext>
            </a:extLst>
          </p:cNvPr>
          <p:cNvCxnSpPr/>
          <p:nvPr/>
        </p:nvCxnSpPr>
        <p:spPr>
          <a:xfrm>
            <a:off x="5320584"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5558742-8145-41C3-A396-14B8BF347E33}"/>
              </a:ext>
            </a:extLst>
          </p:cNvPr>
          <p:cNvSpPr/>
          <p:nvPr/>
        </p:nvSpPr>
        <p:spPr>
          <a:xfrm>
            <a:off x="6188766" y="145449"/>
            <a:ext cx="5301073"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33CC"/>
                </a:solidFill>
                <a:effectLst/>
              </a:rPr>
              <a:t>Fleming’s Right-Hand Rule</a:t>
            </a:r>
            <a:endParaRPr lang="en-US" sz="2400" b="1" cap="all"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AA8861C9-36B6-4B5B-8C1D-C78241A2CEB4}"/>
              </a:ext>
            </a:extLst>
          </p:cNvPr>
          <p:cNvSpPr txBox="1"/>
          <p:nvPr/>
        </p:nvSpPr>
        <p:spPr>
          <a:xfrm>
            <a:off x="5333836" y="769559"/>
            <a:ext cx="1976657" cy="3170099"/>
          </a:xfrm>
          <a:prstGeom prst="rect">
            <a:avLst/>
          </a:prstGeom>
          <a:noFill/>
        </p:spPr>
        <p:txBody>
          <a:bodyPr wrap="square" rtlCol="0">
            <a:spAutoFit/>
          </a:bodyPr>
          <a:lstStyle/>
          <a:p>
            <a:pPr algn="just"/>
            <a:r>
              <a:rPr lang="en-US" sz="2000" dirty="0"/>
              <a:t>Although the direction of induced emf could be determined by Lenz’s law, it is found more convenient to use </a:t>
            </a:r>
            <a:r>
              <a:rPr lang="en-US" sz="2000" b="1" i="1" dirty="0"/>
              <a:t>Fleming’s Right-Hand Rule</a:t>
            </a:r>
            <a:r>
              <a:rPr lang="en-US" sz="2000" dirty="0"/>
              <a:t>.</a:t>
            </a:r>
          </a:p>
        </p:txBody>
      </p:sp>
      <p:pic>
        <p:nvPicPr>
          <p:cNvPr id="13" name="Picture 12">
            <a:extLst>
              <a:ext uri="{FF2B5EF4-FFF2-40B4-BE49-F238E27FC236}">
                <a16:creationId xmlns:a16="http://schemas.microsoft.com/office/drawing/2014/main" id="{862FBF89-523F-4BF5-B00D-703589870DA2}"/>
              </a:ext>
            </a:extLst>
          </p:cNvPr>
          <p:cNvPicPr>
            <a:picLocks noChangeAspect="1"/>
          </p:cNvPicPr>
          <p:nvPr/>
        </p:nvPicPr>
        <p:blipFill>
          <a:blip r:embed="rId3"/>
          <a:stretch>
            <a:fillRect/>
          </a:stretch>
        </p:blipFill>
        <p:spPr>
          <a:xfrm>
            <a:off x="7318693" y="726578"/>
            <a:ext cx="4757610" cy="3200400"/>
          </a:xfrm>
          <a:prstGeom prst="rect">
            <a:avLst/>
          </a:prstGeom>
        </p:spPr>
      </p:pic>
      <p:sp>
        <p:nvSpPr>
          <p:cNvPr id="19" name="TextBox 18">
            <a:extLst>
              <a:ext uri="{FF2B5EF4-FFF2-40B4-BE49-F238E27FC236}">
                <a16:creationId xmlns:a16="http://schemas.microsoft.com/office/drawing/2014/main" id="{23660E7F-4A5E-44A5-95B6-7A02FD1348C5}"/>
              </a:ext>
            </a:extLst>
          </p:cNvPr>
          <p:cNvSpPr txBox="1"/>
          <p:nvPr/>
        </p:nvSpPr>
        <p:spPr>
          <a:xfrm>
            <a:off x="5393635" y="4023266"/>
            <a:ext cx="6599583" cy="2246769"/>
          </a:xfrm>
          <a:prstGeom prst="rect">
            <a:avLst/>
          </a:prstGeom>
          <a:noFill/>
        </p:spPr>
        <p:txBody>
          <a:bodyPr wrap="square" rtlCol="0">
            <a:spAutoFit/>
          </a:bodyPr>
          <a:lstStyle/>
          <a:p>
            <a:pPr algn="just"/>
            <a:r>
              <a:rPr lang="en-US" sz="2000" b="1" i="0" dirty="0">
                <a:solidFill>
                  <a:srgbClr val="FF0000"/>
                </a:solidFill>
                <a:effectLst/>
              </a:rPr>
              <a:t>Statement </a:t>
            </a:r>
            <a:r>
              <a:rPr lang="en-US" sz="2000" b="1" dirty="0">
                <a:solidFill>
                  <a:srgbClr val="FF0000"/>
                </a:solidFill>
              </a:rPr>
              <a:t>of Fleming’s </a:t>
            </a:r>
            <a:r>
              <a:rPr lang="en-US" sz="2000" b="1" dirty="0">
                <a:solidFill>
                  <a:srgbClr val="CC0099"/>
                </a:solidFill>
              </a:rPr>
              <a:t>Right</a:t>
            </a:r>
            <a:r>
              <a:rPr lang="en-US" sz="2000" b="1" dirty="0">
                <a:solidFill>
                  <a:srgbClr val="FF0000"/>
                </a:solidFill>
              </a:rPr>
              <a:t>-Hand Rule</a:t>
            </a:r>
            <a:r>
              <a:rPr lang="en-US" sz="2000" b="1" dirty="0"/>
              <a:t>:</a:t>
            </a:r>
            <a:r>
              <a:rPr lang="en-US" sz="2000" dirty="0"/>
              <a:t> Stretch the first (fore) finger, the second (middle) finger and the thumb finger of right hand in mutually perpendicular direction to each other. Arrange the right hand so that </a:t>
            </a:r>
            <a:r>
              <a:rPr lang="en-US" sz="2000" b="1" dirty="0">
                <a:solidFill>
                  <a:srgbClr val="0000CC"/>
                </a:solidFill>
              </a:rPr>
              <a:t>first finger point in the direction of flux line</a:t>
            </a:r>
            <a:r>
              <a:rPr lang="en-US" sz="2000" dirty="0"/>
              <a:t> (North pole to south pole) and </a:t>
            </a:r>
            <a:r>
              <a:rPr lang="en-US" sz="2000" b="1" dirty="0">
                <a:solidFill>
                  <a:srgbClr val="CC0099"/>
                </a:solidFill>
              </a:rPr>
              <a:t>thumb in the direction of motion of conductor</a:t>
            </a:r>
            <a:r>
              <a:rPr lang="en-US" sz="2000" dirty="0"/>
              <a:t> then the </a:t>
            </a:r>
            <a:r>
              <a:rPr lang="en-US" sz="2000" b="1" dirty="0">
                <a:solidFill>
                  <a:srgbClr val="FF0066"/>
                </a:solidFill>
              </a:rPr>
              <a:t>middle finger will point in the direction of current (or emf)</a:t>
            </a:r>
            <a:r>
              <a:rPr lang="en-US" sz="2000" dirty="0"/>
              <a:t>.</a:t>
            </a:r>
          </a:p>
        </p:txBody>
      </p:sp>
      <p:graphicFrame>
        <p:nvGraphicFramePr>
          <p:cNvPr id="17" name="Object 16">
            <a:extLst>
              <a:ext uri="{FF2B5EF4-FFF2-40B4-BE49-F238E27FC236}">
                <a16:creationId xmlns:a16="http://schemas.microsoft.com/office/drawing/2014/main" id="{F959DD42-122D-4F8D-A67E-05FA2178DF2D}"/>
              </a:ext>
            </a:extLst>
          </p:cNvPr>
          <p:cNvGraphicFramePr>
            <a:graphicFrameLocks noChangeAspect="1"/>
          </p:cNvGraphicFramePr>
          <p:nvPr/>
        </p:nvGraphicFramePr>
        <p:xfrm>
          <a:off x="967701" y="5849287"/>
          <a:ext cx="3035300" cy="342900"/>
        </p:xfrm>
        <a:graphic>
          <a:graphicData uri="http://schemas.openxmlformats.org/presentationml/2006/ole">
            <mc:AlternateContent xmlns:mc="http://schemas.openxmlformats.org/markup-compatibility/2006">
              <mc:Choice xmlns:v="urn:schemas-microsoft-com:vml" Requires="v">
                <p:oleObj name="Equation" r:id="rId4" imgW="3035160" imgH="342720" progId="Equation.3">
                  <p:embed/>
                </p:oleObj>
              </mc:Choice>
              <mc:Fallback>
                <p:oleObj name="Equation" r:id="rId4" imgW="3035160" imgH="342720" progId="Equation.3">
                  <p:embed/>
                  <p:pic>
                    <p:nvPicPr>
                      <p:cNvPr id="17" name="Object 16">
                        <a:extLst>
                          <a:ext uri="{FF2B5EF4-FFF2-40B4-BE49-F238E27FC236}">
                            <a16:creationId xmlns:a16="http://schemas.microsoft.com/office/drawing/2014/main" id="{F959DD42-122D-4F8D-A67E-05FA2178DF2D}"/>
                          </a:ext>
                        </a:extLst>
                      </p:cNvPr>
                      <p:cNvPicPr/>
                      <p:nvPr/>
                    </p:nvPicPr>
                    <p:blipFill>
                      <a:blip r:embed="rId5"/>
                      <a:stretch>
                        <a:fillRect/>
                      </a:stretch>
                    </p:blipFill>
                    <p:spPr>
                      <a:xfrm>
                        <a:off x="967701" y="5849287"/>
                        <a:ext cx="3035300" cy="342900"/>
                      </a:xfrm>
                      <a:prstGeom prst="rect">
                        <a:avLst/>
                      </a:prstGeom>
                    </p:spPr>
                  </p:pic>
                </p:oleObj>
              </mc:Fallback>
            </mc:AlternateContent>
          </a:graphicData>
        </a:graphic>
      </p:graphicFrame>
    </p:spTree>
    <p:extLst>
      <p:ext uri="{BB962C8B-B14F-4D97-AF65-F5344CB8AC3E}">
        <p14:creationId xmlns:p14="http://schemas.microsoft.com/office/powerpoint/2010/main" val="32794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A02F69-C7FA-4B7A-8E87-DCD666380BB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100</a:t>
            </a:fld>
            <a:endParaRPr lang="en-US" sz="2000" b="1" dirty="0">
              <a:solidFill>
                <a:schemeClr val="bg1"/>
              </a:solidFill>
              <a:latin typeface="Times New Roman" pitchFamily="18" charset="0"/>
              <a:cs typeface="Times New Roman" pitchFamily="18" charset="0"/>
            </a:endParaRPr>
          </a:p>
        </p:txBody>
      </p:sp>
      <p:sp>
        <p:nvSpPr>
          <p:cNvPr id="17" name="Rectangle 16">
            <a:extLst>
              <a:ext uri="{FF2B5EF4-FFF2-40B4-BE49-F238E27FC236}">
                <a16:creationId xmlns:a16="http://schemas.microsoft.com/office/drawing/2014/main" id="{F7A19E8C-5ED9-4FBA-A954-889EEE2BE43E}"/>
              </a:ext>
            </a:extLst>
          </p:cNvPr>
          <p:cNvSpPr/>
          <p:nvPr/>
        </p:nvSpPr>
        <p:spPr>
          <a:xfrm>
            <a:off x="3661173" y="94348"/>
            <a:ext cx="3981574"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Types of Stepper Motors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0ED28F0-1670-85D1-1FBB-D83E1D9A73B8}"/>
              </a:ext>
            </a:extLst>
          </p:cNvPr>
          <p:cNvCxnSpPr/>
          <p:nvPr/>
        </p:nvCxnSpPr>
        <p:spPr>
          <a:xfrm>
            <a:off x="5883834" y="679664"/>
            <a:ext cx="0" cy="576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66EEFD-548C-54BA-5573-619833EA8888}"/>
              </a:ext>
            </a:extLst>
          </p:cNvPr>
          <p:cNvCxnSpPr/>
          <p:nvPr/>
        </p:nvCxnSpPr>
        <p:spPr>
          <a:xfrm>
            <a:off x="8882424" y="684664"/>
            <a:ext cx="0" cy="576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FD812D7-E609-C7A7-7007-7593E0C2C4DD}"/>
              </a:ext>
            </a:extLst>
          </p:cNvPr>
          <p:cNvCxnSpPr/>
          <p:nvPr/>
        </p:nvCxnSpPr>
        <p:spPr>
          <a:xfrm>
            <a:off x="0" y="682382"/>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815515C-5360-0553-713B-EABD32ABD29F}"/>
              </a:ext>
            </a:extLst>
          </p:cNvPr>
          <p:cNvPicPr>
            <a:picLocks noChangeAspect="1"/>
          </p:cNvPicPr>
          <p:nvPr/>
        </p:nvPicPr>
        <p:blipFill>
          <a:blip r:embed="rId2"/>
          <a:stretch>
            <a:fillRect/>
          </a:stretch>
        </p:blipFill>
        <p:spPr>
          <a:xfrm>
            <a:off x="2828098" y="4336949"/>
            <a:ext cx="1592023" cy="2011680"/>
          </a:xfrm>
          <a:prstGeom prst="rect">
            <a:avLst/>
          </a:prstGeom>
        </p:spPr>
      </p:pic>
      <p:pic>
        <p:nvPicPr>
          <p:cNvPr id="13" name="Picture 12">
            <a:extLst>
              <a:ext uri="{FF2B5EF4-FFF2-40B4-BE49-F238E27FC236}">
                <a16:creationId xmlns:a16="http://schemas.microsoft.com/office/drawing/2014/main" id="{ACF31A6F-EF59-BA62-76D3-8BAC12047333}"/>
              </a:ext>
            </a:extLst>
          </p:cNvPr>
          <p:cNvPicPr>
            <a:picLocks noChangeAspect="1"/>
          </p:cNvPicPr>
          <p:nvPr/>
        </p:nvPicPr>
        <p:blipFill>
          <a:blip r:embed="rId3"/>
          <a:stretch>
            <a:fillRect/>
          </a:stretch>
        </p:blipFill>
        <p:spPr>
          <a:xfrm>
            <a:off x="5980096" y="4296362"/>
            <a:ext cx="1543387" cy="2011680"/>
          </a:xfrm>
          <a:prstGeom prst="rect">
            <a:avLst/>
          </a:prstGeom>
        </p:spPr>
      </p:pic>
      <p:pic>
        <p:nvPicPr>
          <p:cNvPr id="15" name="Picture 14">
            <a:extLst>
              <a:ext uri="{FF2B5EF4-FFF2-40B4-BE49-F238E27FC236}">
                <a16:creationId xmlns:a16="http://schemas.microsoft.com/office/drawing/2014/main" id="{815CE192-A29C-18B5-53F9-EEFFFCD68050}"/>
              </a:ext>
            </a:extLst>
          </p:cNvPr>
          <p:cNvPicPr>
            <a:picLocks noChangeAspect="1"/>
          </p:cNvPicPr>
          <p:nvPr/>
        </p:nvPicPr>
        <p:blipFill>
          <a:blip r:embed="rId4"/>
          <a:stretch>
            <a:fillRect/>
          </a:stretch>
        </p:blipFill>
        <p:spPr>
          <a:xfrm>
            <a:off x="8998195" y="4296362"/>
            <a:ext cx="1607997" cy="2011680"/>
          </a:xfrm>
          <a:prstGeom prst="rect">
            <a:avLst/>
          </a:prstGeom>
        </p:spPr>
      </p:pic>
      <p:sp>
        <p:nvSpPr>
          <p:cNvPr id="19" name="TextBox 18">
            <a:extLst>
              <a:ext uri="{FF2B5EF4-FFF2-40B4-BE49-F238E27FC236}">
                <a16:creationId xmlns:a16="http://schemas.microsoft.com/office/drawing/2014/main" id="{A9B8632F-7B05-DC58-2BEC-85085525A0F4}"/>
              </a:ext>
            </a:extLst>
          </p:cNvPr>
          <p:cNvSpPr txBox="1"/>
          <p:nvPr/>
        </p:nvSpPr>
        <p:spPr>
          <a:xfrm>
            <a:off x="2981960" y="754251"/>
            <a:ext cx="2498814" cy="707886"/>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Variable Reluctance Steeper Motor</a:t>
            </a:r>
            <a:endParaRPr lang="en-US" sz="2000" dirty="0">
              <a:effectLst/>
              <a:latin typeface="Times New Roman" panose="02020603050405020304" pitchFamily="18" charset="0"/>
              <a:ea typeface="Times New Roman" panose="02020603050405020304" pitchFamily="18" charset="0"/>
            </a:endParaRPr>
          </a:p>
        </p:txBody>
      </p:sp>
      <p:sp>
        <p:nvSpPr>
          <p:cNvPr id="20" name="TextBox 19">
            <a:extLst>
              <a:ext uri="{FF2B5EF4-FFF2-40B4-BE49-F238E27FC236}">
                <a16:creationId xmlns:a16="http://schemas.microsoft.com/office/drawing/2014/main" id="{CCB7061E-40EF-9059-79E6-3EEA497B8B05}"/>
              </a:ext>
            </a:extLst>
          </p:cNvPr>
          <p:cNvSpPr txBox="1"/>
          <p:nvPr/>
        </p:nvSpPr>
        <p:spPr>
          <a:xfrm>
            <a:off x="6184392" y="741018"/>
            <a:ext cx="2403159" cy="707886"/>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Permanent Magnet Stepper Motor</a:t>
            </a:r>
            <a:endParaRPr lang="en-US" sz="2000" dirty="0">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4F0B6005-1326-32D0-A78B-5705FDB4CFE0}"/>
              </a:ext>
            </a:extLst>
          </p:cNvPr>
          <p:cNvSpPr txBox="1"/>
          <p:nvPr/>
        </p:nvSpPr>
        <p:spPr>
          <a:xfrm>
            <a:off x="9322139" y="906779"/>
            <a:ext cx="2688467" cy="400110"/>
          </a:xfrm>
          <a:prstGeom prst="rect">
            <a:avLst/>
          </a:prstGeom>
          <a:noFill/>
        </p:spPr>
        <p:txBody>
          <a:bodyPr wrap="square" rtlCol="0">
            <a:spAutoFit/>
          </a:bodyPr>
          <a:lstStyle/>
          <a:p>
            <a:pPr algn="just"/>
            <a:r>
              <a:rPr lang="en-US" sz="2000" b="1" dirty="0">
                <a:solidFill>
                  <a:srgbClr val="FF0000"/>
                </a:solidFill>
                <a:latin typeface="Times New Roman" panose="02020603050405020304" pitchFamily="18" charset="0"/>
                <a:ea typeface="Times New Roman" panose="02020603050405020304" pitchFamily="18" charset="0"/>
              </a:rPr>
              <a:t>Hybrid Stepper Motor</a:t>
            </a:r>
            <a:endParaRPr lang="en-US" sz="2000" dirty="0">
              <a:effectLst/>
              <a:latin typeface="Times New Roman" panose="02020603050405020304" pitchFamily="18" charset="0"/>
              <a:ea typeface="Times New Roman" panose="02020603050405020304" pitchFamily="18" charset="0"/>
            </a:endParaRPr>
          </a:p>
        </p:txBody>
      </p:sp>
      <p:cxnSp>
        <p:nvCxnSpPr>
          <p:cNvPr id="23" name="Straight Connector 22">
            <a:extLst>
              <a:ext uri="{FF2B5EF4-FFF2-40B4-BE49-F238E27FC236}">
                <a16:creationId xmlns:a16="http://schemas.microsoft.com/office/drawing/2014/main" id="{16E41D97-91CD-96D4-3D95-F723D8196E8D}"/>
              </a:ext>
            </a:extLst>
          </p:cNvPr>
          <p:cNvCxnSpPr/>
          <p:nvPr/>
        </p:nvCxnSpPr>
        <p:spPr>
          <a:xfrm>
            <a:off x="-13648" y="145259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D0FCEC-BB3B-017B-53BA-E8781686C589}"/>
              </a:ext>
            </a:extLst>
          </p:cNvPr>
          <p:cNvSpPr txBox="1"/>
          <p:nvPr/>
        </p:nvSpPr>
        <p:spPr>
          <a:xfrm>
            <a:off x="217211" y="1523404"/>
            <a:ext cx="1137204" cy="400110"/>
          </a:xfrm>
          <a:prstGeom prst="rect">
            <a:avLst/>
          </a:prstGeom>
          <a:noFill/>
        </p:spPr>
        <p:txBody>
          <a:bodyPr wrap="square" rtlCol="0">
            <a:spAutoFit/>
          </a:bodyPr>
          <a:lstStyle/>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rPr>
              <a:t>Stator</a:t>
            </a:r>
            <a:r>
              <a:rPr lang="en-US" sz="2000" dirty="0">
                <a:effectLst/>
                <a:latin typeface="Times New Roman" panose="02020603050405020304" pitchFamily="18" charset="0"/>
                <a:ea typeface="Times New Roman" panose="02020603050405020304" pitchFamily="18" charset="0"/>
              </a:rPr>
              <a:t>:</a:t>
            </a:r>
          </a:p>
        </p:txBody>
      </p:sp>
      <p:cxnSp>
        <p:nvCxnSpPr>
          <p:cNvPr id="26" name="Straight Connector 25">
            <a:extLst>
              <a:ext uri="{FF2B5EF4-FFF2-40B4-BE49-F238E27FC236}">
                <a16:creationId xmlns:a16="http://schemas.microsoft.com/office/drawing/2014/main" id="{0B8A5B6D-9343-78C7-37B2-D5DCE077A9B8}"/>
              </a:ext>
            </a:extLst>
          </p:cNvPr>
          <p:cNvCxnSpPr/>
          <p:nvPr/>
        </p:nvCxnSpPr>
        <p:spPr>
          <a:xfrm>
            <a:off x="2730707" y="666012"/>
            <a:ext cx="0" cy="576072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3C1C8BB-C37C-576A-395B-09F81BC09CDF}"/>
              </a:ext>
            </a:extLst>
          </p:cNvPr>
          <p:cNvSpPr txBox="1"/>
          <p:nvPr/>
        </p:nvSpPr>
        <p:spPr>
          <a:xfrm>
            <a:off x="113888" y="3622309"/>
            <a:ext cx="2616818" cy="400110"/>
          </a:xfrm>
          <a:prstGeom prst="rect">
            <a:avLst/>
          </a:prstGeom>
          <a:noFill/>
        </p:spPr>
        <p:txBody>
          <a:bodyPr wrap="square" rtlCol="0">
            <a:spAutoFit/>
          </a:bodyPr>
          <a:lstStyle/>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rPr>
              <a:t>Direction of Rotation</a:t>
            </a:r>
            <a:r>
              <a:rPr lang="en-US" sz="2000" dirty="0">
                <a:effectLst/>
                <a:latin typeface="Times New Roman" panose="02020603050405020304" pitchFamily="18" charset="0"/>
                <a:ea typeface="Times New Roman" panose="02020603050405020304" pitchFamily="18" charset="0"/>
              </a:rPr>
              <a:t>:</a:t>
            </a:r>
          </a:p>
        </p:txBody>
      </p:sp>
      <p:sp>
        <p:nvSpPr>
          <p:cNvPr id="28" name="TextBox 27">
            <a:extLst>
              <a:ext uri="{FF2B5EF4-FFF2-40B4-BE49-F238E27FC236}">
                <a16:creationId xmlns:a16="http://schemas.microsoft.com/office/drawing/2014/main" id="{A06B2667-B5A7-EA98-29E2-1FE6225CF726}"/>
              </a:ext>
            </a:extLst>
          </p:cNvPr>
          <p:cNvSpPr txBox="1"/>
          <p:nvPr/>
        </p:nvSpPr>
        <p:spPr>
          <a:xfrm>
            <a:off x="2797912" y="1565585"/>
            <a:ext cx="9212693" cy="400110"/>
          </a:xfrm>
          <a:prstGeom prst="rect">
            <a:avLst/>
          </a:prstGeom>
          <a:solidFill>
            <a:schemeClr val="bg1"/>
          </a:solid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All of there types of stepper motor, Stator poles are </a:t>
            </a:r>
            <a:r>
              <a:rPr lang="en-US" sz="2000" dirty="0">
                <a:latin typeface="Times New Roman" panose="02020603050405020304" pitchFamily="18" charset="0"/>
                <a:ea typeface="Times New Roman" panose="02020603050405020304" pitchFamily="18" charset="0"/>
              </a:rPr>
              <a:t>created by </a:t>
            </a:r>
            <a:r>
              <a:rPr lang="en-US" sz="2000" dirty="0">
                <a:effectLst/>
                <a:latin typeface="Times New Roman" panose="02020603050405020304" pitchFamily="18" charset="0"/>
                <a:ea typeface="Times New Roman" panose="02020603050405020304" pitchFamily="18" charset="0"/>
              </a:rPr>
              <a:t>wounding the wires/coils.</a:t>
            </a:r>
          </a:p>
        </p:txBody>
      </p:sp>
      <p:cxnSp>
        <p:nvCxnSpPr>
          <p:cNvPr id="29" name="Straight Connector 28">
            <a:extLst>
              <a:ext uri="{FF2B5EF4-FFF2-40B4-BE49-F238E27FC236}">
                <a16:creationId xmlns:a16="http://schemas.microsoft.com/office/drawing/2014/main" id="{83DFCC68-FF69-A3D9-D5FC-2FD49F6A28D0}"/>
              </a:ext>
            </a:extLst>
          </p:cNvPr>
          <p:cNvCxnSpPr/>
          <p:nvPr/>
        </p:nvCxnSpPr>
        <p:spPr>
          <a:xfrm>
            <a:off x="-13648" y="2007053"/>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4951678-FB01-AE0C-E3C8-C024F5DDDFE7}"/>
              </a:ext>
            </a:extLst>
          </p:cNvPr>
          <p:cNvCxnSpPr/>
          <p:nvPr/>
        </p:nvCxnSpPr>
        <p:spPr>
          <a:xfrm>
            <a:off x="-17978" y="275954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43F4E22-F40F-A9D2-FE37-602372F7F2DE}"/>
              </a:ext>
            </a:extLst>
          </p:cNvPr>
          <p:cNvSpPr txBox="1"/>
          <p:nvPr/>
        </p:nvSpPr>
        <p:spPr>
          <a:xfrm>
            <a:off x="217211" y="2093228"/>
            <a:ext cx="1137204" cy="400110"/>
          </a:xfrm>
          <a:prstGeom prst="rect">
            <a:avLst/>
          </a:prstGeom>
          <a:noFill/>
        </p:spPr>
        <p:txBody>
          <a:bodyPr wrap="square" rtlCol="0">
            <a:spAutoFit/>
          </a:bodyPr>
          <a:lstStyle/>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rPr>
              <a:t>Rotor</a:t>
            </a:r>
            <a:r>
              <a:rPr lang="en-US" sz="2000" dirty="0">
                <a:effectLst/>
                <a:latin typeface="Times New Roman" panose="02020603050405020304" pitchFamily="18" charset="0"/>
                <a:ea typeface="Times New Roman" panose="02020603050405020304" pitchFamily="18" charset="0"/>
              </a:rPr>
              <a:t>:</a:t>
            </a:r>
          </a:p>
        </p:txBody>
      </p:sp>
      <p:sp>
        <p:nvSpPr>
          <p:cNvPr id="32" name="TextBox 31">
            <a:extLst>
              <a:ext uri="{FF2B5EF4-FFF2-40B4-BE49-F238E27FC236}">
                <a16:creationId xmlns:a16="http://schemas.microsoft.com/office/drawing/2014/main" id="{A32F35BA-9082-B6DB-FA50-95F85BA39D1F}"/>
              </a:ext>
            </a:extLst>
          </p:cNvPr>
          <p:cNvSpPr txBox="1"/>
          <p:nvPr/>
        </p:nvSpPr>
        <p:spPr>
          <a:xfrm>
            <a:off x="2801420" y="2032345"/>
            <a:ext cx="2867190"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Rotor poles are made of a ferromagnetic materials</a:t>
            </a:r>
          </a:p>
        </p:txBody>
      </p:sp>
      <p:sp>
        <p:nvSpPr>
          <p:cNvPr id="34" name="TextBox 33">
            <a:extLst>
              <a:ext uri="{FF2B5EF4-FFF2-40B4-BE49-F238E27FC236}">
                <a16:creationId xmlns:a16="http://schemas.microsoft.com/office/drawing/2014/main" id="{BAADB411-F123-2AFB-B32F-E07B19DE893D}"/>
              </a:ext>
            </a:extLst>
          </p:cNvPr>
          <p:cNvSpPr txBox="1"/>
          <p:nvPr/>
        </p:nvSpPr>
        <p:spPr>
          <a:xfrm>
            <a:off x="2787237" y="2795209"/>
            <a:ext cx="2867190"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V</a:t>
            </a:r>
            <a:r>
              <a:rPr lang="en-US" sz="2000" dirty="0">
                <a:latin typeface="Times New Roman" panose="02020603050405020304" pitchFamily="18" charset="0"/>
                <a:ea typeface="Times New Roman" panose="02020603050405020304" pitchFamily="18" charset="0"/>
              </a:rPr>
              <a:t>aries with the angular position of the rotor.</a:t>
            </a:r>
            <a:endParaRPr lang="en-US" sz="2000" dirty="0">
              <a:effectLst/>
              <a:latin typeface="Times New Roman" panose="02020603050405020304" pitchFamily="18" charset="0"/>
              <a:ea typeface="Times New Roman" panose="02020603050405020304" pitchFamily="18" charset="0"/>
            </a:endParaRPr>
          </a:p>
        </p:txBody>
      </p:sp>
      <p:sp>
        <p:nvSpPr>
          <p:cNvPr id="35" name="TextBox 34">
            <a:extLst>
              <a:ext uri="{FF2B5EF4-FFF2-40B4-BE49-F238E27FC236}">
                <a16:creationId xmlns:a16="http://schemas.microsoft.com/office/drawing/2014/main" id="{795CBBA7-BA64-FE2E-62B0-32005375EB43}"/>
              </a:ext>
            </a:extLst>
          </p:cNvPr>
          <p:cNvSpPr txBox="1"/>
          <p:nvPr/>
        </p:nvSpPr>
        <p:spPr>
          <a:xfrm>
            <a:off x="5984028" y="2015828"/>
            <a:ext cx="2867190"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Rotor poles are made of permanent magnet</a:t>
            </a:r>
          </a:p>
        </p:txBody>
      </p:sp>
      <p:sp>
        <p:nvSpPr>
          <p:cNvPr id="36" name="TextBox 35">
            <a:extLst>
              <a:ext uri="{FF2B5EF4-FFF2-40B4-BE49-F238E27FC236}">
                <a16:creationId xmlns:a16="http://schemas.microsoft.com/office/drawing/2014/main" id="{87E21C3E-F7DA-0B0F-4E81-3CFC17BDE234}"/>
              </a:ext>
            </a:extLst>
          </p:cNvPr>
          <p:cNvSpPr txBox="1"/>
          <p:nvPr/>
        </p:nvSpPr>
        <p:spPr>
          <a:xfrm>
            <a:off x="8983242" y="2023451"/>
            <a:ext cx="2867190"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Rotor poles are made of permanent magnet</a:t>
            </a:r>
          </a:p>
        </p:txBody>
      </p:sp>
      <p:cxnSp>
        <p:nvCxnSpPr>
          <p:cNvPr id="37" name="Straight Connector 36">
            <a:extLst>
              <a:ext uri="{FF2B5EF4-FFF2-40B4-BE49-F238E27FC236}">
                <a16:creationId xmlns:a16="http://schemas.microsoft.com/office/drawing/2014/main" id="{AF3C9CA1-F4B3-8210-0197-181A3A45F28D}"/>
              </a:ext>
            </a:extLst>
          </p:cNvPr>
          <p:cNvCxnSpPr/>
          <p:nvPr/>
        </p:nvCxnSpPr>
        <p:spPr>
          <a:xfrm>
            <a:off x="-27936" y="3512021"/>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92C602B-587E-D653-2C94-4E8EBE820C13}"/>
              </a:ext>
            </a:extLst>
          </p:cNvPr>
          <p:cNvSpPr txBox="1"/>
          <p:nvPr/>
        </p:nvSpPr>
        <p:spPr>
          <a:xfrm>
            <a:off x="176141" y="2940466"/>
            <a:ext cx="1692676" cy="400110"/>
          </a:xfrm>
          <a:prstGeom prst="rect">
            <a:avLst/>
          </a:prstGeom>
          <a:noFill/>
        </p:spPr>
        <p:txBody>
          <a:bodyPr wrap="square" rtlCol="0">
            <a:spAutoFit/>
          </a:bodyPr>
          <a:lstStyle/>
          <a:p>
            <a:pPr marL="0" marR="0" algn="just">
              <a:spcBef>
                <a:spcPts val="0"/>
              </a:spcBef>
              <a:spcAft>
                <a:spcPts val="0"/>
              </a:spcAft>
            </a:pPr>
            <a:r>
              <a:rPr lang="en-US" sz="2000" b="1" dirty="0">
                <a:effectLst/>
                <a:latin typeface="Times New Roman" panose="02020603050405020304" pitchFamily="18" charset="0"/>
                <a:ea typeface="Times New Roman" panose="02020603050405020304" pitchFamily="18" charset="0"/>
              </a:rPr>
              <a:t>Reluctance</a:t>
            </a:r>
            <a:r>
              <a:rPr lang="en-US" sz="2000" dirty="0">
                <a:effectLst/>
                <a:latin typeface="Times New Roman" panose="02020603050405020304" pitchFamily="18" charset="0"/>
                <a:ea typeface="Times New Roman" panose="02020603050405020304" pitchFamily="18" charset="0"/>
              </a:rPr>
              <a:t>:</a:t>
            </a:r>
          </a:p>
        </p:txBody>
      </p:sp>
      <p:sp>
        <p:nvSpPr>
          <p:cNvPr id="39" name="TextBox 38">
            <a:extLst>
              <a:ext uri="{FF2B5EF4-FFF2-40B4-BE49-F238E27FC236}">
                <a16:creationId xmlns:a16="http://schemas.microsoft.com/office/drawing/2014/main" id="{74DE0262-A3CE-3106-E226-214EE644590B}"/>
              </a:ext>
            </a:extLst>
          </p:cNvPr>
          <p:cNvSpPr txBox="1"/>
          <p:nvPr/>
        </p:nvSpPr>
        <p:spPr>
          <a:xfrm>
            <a:off x="5996745" y="2789661"/>
            <a:ext cx="2782287"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Not v</a:t>
            </a:r>
            <a:r>
              <a:rPr lang="en-US" sz="2000" dirty="0">
                <a:latin typeface="Times New Roman" panose="02020603050405020304" pitchFamily="18" charset="0"/>
                <a:ea typeface="Times New Roman" panose="02020603050405020304" pitchFamily="18" charset="0"/>
              </a:rPr>
              <a:t>aried due to the cylindrical shape rotor</a:t>
            </a:r>
            <a:endParaRPr lang="en-US" sz="2000" dirty="0">
              <a:effectLst/>
              <a:latin typeface="Times New Roman" panose="02020603050405020304" pitchFamily="18" charset="0"/>
              <a:ea typeface="Times New Roman" panose="02020603050405020304" pitchFamily="18" charset="0"/>
            </a:endParaRPr>
          </a:p>
        </p:txBody>
      </p:sp>
      <p:sp>
        <p:nvSpPr>
          <p:cNvPr id="40" name="TextBox 39">
            <a:extLst>
              <a:ext uri="{FF2B5EF4-FFF2-40B4-BE49-F238E27FC236}">
                <a16:creationId xmlns:a16="http://schemas.microsoft.com/office/drawing/2014/main" id="{6EA1EB90-3F57-2EAB-4483-438954504F6D}"/>
              </a:ext>
            </a:extLst>
          </p:cNvPr>
          <p:cNvSpPr txBox="1"/>
          <p:nvPr/>
        </p:nvSpPr>
        <p:spPr>
          <a:xfrm>
            <a:off x="8971961" y="2774468"/>
            <a:ext cx="3038639"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V</a:t>
            </a:r>
            <a:r>
              <a:rPr lang="en-US" sz="2000" dirty="0">
                <a:latin typeface="Times New Roman" panose="02020603050405020304" pitchFamily="18" charset="0"/>
                <a:ea typeface="Times New Roman" panose="02020603050405020304" pitchFamily="18" charset="0"/>
              </a:rPr>
              <a:t>aries with the angular position of the rotor.</a:t>
            </a:r>
            <a:endParaRPr lang="en-US" sz="2000" dirty="0">
              <a:effectLst/>
              <a:latin typeface="Times New Roman" panose="02020603050405020304" pitchFamily="18" charset="0"/>
              <a:ea typeface="Times New Roman" panose="02020603050405020304" pitchFamily="18" charset="0"/>
            </a:endParaRPr>
          </a:p>
        </p:txBody>
      </p:sp>
      <p:sp>
        <p:nvSpPr>
          <p:cNvPr id="41" name="TextBox 40">
            <a:extLst>
              <a:ext uri="{FF2B5EF4-FFF2-40B4-BE49-F238E27FC236}">
                <a16:creationId xmlns:a16="http://schemas.microsoft.com/office/drawing/2014/main" id="{DEEA5E32-33CF-4CF7-168F-8B3658C715A2}"/>
              </a:ext>
            </a:extLst>
          </p:cNvPr>
          <p:cNvSpPr txBox="1"/>
          <p:nvPr/>
        </p:nvSpPr>
        <p:spPr>
          <a:xfrm>
            <a:off x="2797912" y="3492711"/>
            <a:ext cx="3018296"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Independent of the polarity of the stator current</a:t>
            </a:r>
          </a:p>
        </p:txBody>
      </p:sp>
      <p:sp>
        <p:nvSpPr>
          <p:cNvPr id="42" name="TextBox 41">
            <a:extLst>
              <a:ext uri="{FF2B5EF4-FFF2-40B4-BE49-F238E27FC236}">
                <a16:creationId xmlns:a16="http://schemas.microsoft.com/office/drawing/2014/main" id="{D6B4EEDB-9CC6-7708-693D-47A1DC077417}"/>
              </a:ext>
            </a:extLst>
          </p:cNvPr>
          <p:cNvSpPr txBox="1"/>
          <p:nvPr/>
        </p:nvSpPr>
        <p:spPr>
          <a:xfrm>
            <a:off x="8982132" y="3480106"/>
            <a:ext cx="3018296"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Independent of the polarity of the stator current</a:t>
            </a:r>
          </a:p>
        </p:txBody>
      </p:sp>
      <p:sp>
        <p:nvSpPr>
          <p:cNvPr id="43" name="TextBox 42">
            <a:extLst>
              <a:ext uri="{FF2B5EF4-FFF2-40B4-BE49-F238E27FC236}">
                <a16:creationId xmlns:a16="http://schemas.microsoft.com/office/drawing/2014/main" id="{981C0AFE-D281-3112-B27F-03C143AEFD77}"/>
              </a:ext>
            </a:extLst>
          </p:cNvPr>
          <p:cNvSpPr txBox="1"/>
          <p:nvPr/>
        </p:nvSpPr>
        <p:spPr>
          <a:xfrm>
            <a:off x="5917186" y="3505946"/>
            <a:ext cx="3018296" cy="707886"/>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Dependent of the polarity of the stator current</a:t>
            </a:r>
          </a:p>
        </p:txBody>
      </p:sp>
      <p:cxnSp>
        <p:nvCxnSpPr>
          <p:cNvPr id="44" name="Straight Connector 43">
            <a:extLst>
              <a:ext uri="{FF2B5EF4-FFF2-40B4-BE49-F238E27FC236}">
                <a16:creationId xmlns:a16="http://schemas.microsoft.com/office/drawing/2014/main" id="{660C96A6-3999-6A88-EFE8-FB5462F7CF1C}"/>
              </a:ext>
            </a:extLst>
          </p:cNvPr>
          <p:cNvCxnSpPr/>
          <p:nvPr/>
        </p:nvCxnSpPr>
        <p:spPr>
          <a:xfrm>
            <a:off x="-8455" y="419782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15FBEB5-1ADD-A671-37FF-10522F322B95}"/>
              </a:ext>
            </a:extLst>
          </p:cNvPr>
          <p:cNvSpPr txBox="1"/>
          <p:nvPr/>
        </p:nvSpPr>
        <p:spPr>
          <a:xfrm>
            <a:off x="4592709" y="4546860"/>
            <a:ext cx="1118536" cy="1015663"/>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Salient pole rotor</a:t>
            </a:r>
          </a:p>
        </p:txBody>
      </p:sp>
      <p:sp>
        <p:nvSpPr>
          <p:cNvPr id="46" name="TextBox 45">
            <a:extLst>
              <a:ext uri="{FF2B5EF4-FFF2-40B4-BE49-F238E27FC236}">
                <a16:creationId xmlns:a16="http://schemas.microsoft.com/office/drawing/2014/main" id="{983F8ACC-86AB-E05B-FE99-52A8EF946B21}"/>
              </a:ext>
            </a:extLst>
          </p:cNvPr>
          <p:cNvSpPr txBox="1"/>
          <p:nvPr/>
        </p:nvSpPr>
        <p:spPr>
          <a:xfrm>
            <a:off x="10762478" y="4484406"/>
            <a:ext cx="1118536" cy="1015663"/>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Salient pole rotor</a:t>
            </a:r>
          </a:p>
        </p:txBody>
      </p:sp>
      <p:sp>
        <p:nvSpPr>
          <p:cNvPr id="47" name="TextBox 46">
            <a:extLst>
              <a:ext uri="{FF2B5EF4-FFF2-40B4-BE49-F238E27FC236}">
                <a16:creationId xmlns:a16="http://schemas.microsoft.com/office/drawing/2014/main" id="{3E96E7A3-9CED-2871-BF76-713B1AF6370C}"/>
              </a:ext>
            </a:extLst>
          </p:cNvPr>
          <p:cNvSpPr txBox="1"/>
          <p:nvPr/>
        </p:nvSpPr>
        <p:spPr>
          <a:xfrm>
            <a:off x="7482309" y="4598709"/>
            <a:ext cx="1400115" cy="1323439"/>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Non-salient </a:t>
            </a:r>
            <a:r>
              <a:rPr lang="en-US" sz="2000" i="1" dirty="0">
                <a:effectLst/>
                <a:latin typeface="Times New Roman" panose="02020603050405020304" pitchFamily="18" charset="0"/>
                <a:ea typeface="Times New Roman" panose="02020603050405020304" pitchFamily="18" charset="0"/>
              </a:rPr>
              <a:t>i</a:t>
            </a:r>
            <a:r>
              <a:rPr lang="en-US" sz="2000" dirty="0">
                <a:effectLst/>
                <a:latin typeface="Times New Roman" panose="02020603050405020304" pitchFamily="18" charset="0"/>
                <a:ea typeface="Times New Roman" panose="02020603050405020304" pitchFamily="18" charset="0"/>
              </a:rPr>
              <a:t>.</a:t>
            </a:r>
            <a:r>
              <a:rPr lang="en-US" sz="2000" i="1"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 cylindrical pole rotor</a:t>
            </a:r>
          </a:p>
        </p:txBody>
      </p:sp>
    </p:spTree>
    <p:extLst>
      <p:ext uri="{BB962C8B-B14F-4D97-AF65-F5344CB8AC3E}">
        <p14:creationId xmlns:p14="http://schemas.microsoft.com/office/powerpoint/2010/main" val="3212426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A02F69-C7FA-4B7A-8E87-DCD666380BB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101</a:t>
            </a:fld>
            <a:endParaRPr lang="en-US" sz="2000" b="1" dirty="0">
              <a:solidFill>
                <a:schemeClr val="bg1"/>
              </a:solidFill>
              <a:latin typeface="Times New Roman" pitchFamily="18" charset="0"/>
              <a:cs typeface="Times New Roman" pitchFamily="18" charset="0"/>
            </a:endParaRPr>
          </a:p>
        </p:txBody>
      </p:sp>
      <p:sp>
        <p:nvSpPr>
          <p:cNvPr id="17" name="Rectangle 16">
            <a:extLst>
              <a:ext uri="{FF2B5EF4-FFF2-40B4-BE49-F238E27FC236}">
                <a16:creationId xmlns:a16="http://schemas.microsoft.com/office/drawing/2014/main" id="{F7A19E8C-5ED9-4FBA-A954-889EEE2BE43E}"/>
              </a:ext>
            </a:extLst>
          </p:cNvPr>
          <p:cNvSpPr/>
          <p:nvPr/>
        </p:nvSpPr>
        <p:spPr>
          <a:xfrm>
            <a:off x="2182718" y="94348"/>
            <a:ext cx="776650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Operation of Variable Reluctance Stepper Motors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72E2507-1F2F-D398-168B-1BF9870F0E8E}"/>
              </a:ext>
            </a:extLst>
          </p:cNvPr>
          <p:cNvPicPr>
            <a:picLocks noChangeAspect="1"/>
          </p:cNvPicPr>
          <p:nvPr/>
        </p:nvPicPr>
        <p:blipFill>
          <a:blip r:embed="rId2"/>
          <a:stretch>
            <a:fillRect/>
          </a:stretch>
        </p:blipFill>
        <p:spPr>
          <a:xfrm>
            <a:off x="476179" y="1147246"/>
            <a:ext cx="2505075" cy="2581275"/>
          </a:xfrm>
          <a:prstGeom prst="rect">
            <a:avLst/>
          </a:prstGeom>
        </p:spPr>
      </p:pic>
      <p:pic>
        <p:nvPicPr>
          <p:cNvPr id="7" name="Picture 6">
            <a:extLst>
              <a:ext uri="{FF2B5EF4-FFF2-40B4-BE49-F238E27FC236}">
                <a16:creationId xmlns:a16="http://schemas.microsoft.com/office/drawing/2014/main" id="{BE6E13E4-5FC4-FFF3-385C-791D274D0545}"/>
              </a:ext>
            </a:extLst>
          </p:cNvPr>
          <p:cNvPicPr>
            <a:picLocks noChangeAspect="1"/>
          </p:cNvPicPr>
          <p:nvPr/>
        </p:nvPicPr>
        <p:blipFill>
          <a:blip r:embed="rId3"/>
          <a:stretch>
            <a:fillRect/>
          </a:stretch>
        </p:blipFill>
        <p:spPr>
          <a:xfrm>
            <a:off x="734635" y="3856419"/>
            <a:ext cx="1933575" cy="2447925"/>
          </a:xfrm>
          <a:prstGeom prst="rect">
            <a:avLst/>
          </a:prstGeom>
        </p:spPr>
      </p:pic>
      <p:cxnSp>
        <p:nvCxnSpPr>
          <p:cNvPr id="48" name="Straight Connector 47">
            <a:extLst>
              <a:ext uri="{FF2B5EF4-FFF2-40B4-BE49-F238E27FC236}">
                <a16:creationId xmlns:a16="http://schemas.microsoft.com/office/drawing/2014/main" id="{8E26485E-BFB8-19E5-0D45-ABF14D80987B}"/>
              </a:ext>
            </a:extLst>
          </p:cNvPr>
          <p:cNvCxnSpPr/>
          <p:nvPr/>
        </p:nvCxnSpPr>
        <p:spPr>
          <a:xfrm>
            <a:off x="3044605" y="594485"/>
            <a:ext cx="0" cy="585216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65B1F80-2A74-336D-3A82-D769BB519755}"/>
              </a:ext>
            </a:extLst>
          </p:cNvPr>
          <p:cNvSpPr/>
          <p:nvPr/>
        </p:nvSpPr>
        <p:spPr>
          <a:xfrm>
            <a:off x="3217805" y="703934"/>
            <a:ext cx="3899374"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FF0066"/>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39.4 Full Step</a:t>
            </a: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a:t>
            </a:r>
            <a:r>
              <a:rPr lang="en-US" sz="2400" b="1" dirty="0">
                <a:ln w="1905"/>
                <a:solidFill>
                  <a:srgbClr val="FF0066"/>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Operation</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8B952D2-D9F6-0A8D-5D22-21E83D594F4D}"/>
              </a:ext>
            </a:extLst>
          </p:cNvPr>
          <p:cNvPicPr>
            <a:picLocks noChangeAspect="1"/>
          </p:cNvPicPr>
          <p:nvPr/>
        </p:nvPicPr>
        <p:blipFill>
          <a:blip r:embed="rId4"/>
          <a:stretch>
            <a:fillRect/>
          </a:stretch>
        </p:blipFill>
        <p:spPr>
          <a:xfrm>
            <a:off x="3124906" y="1787236"/>
            <a:ext cx="6022489" cy="4538062"/>
          </a:xfrm>
          <a:prstGeom prst="rect">
            <a:avLst/>
          </a:prstGeom>
        </p:spPr>
      </p:pic>
      <p:sp>
        <p:nvSpPr>
          <p:cNvPr id="50" name="Rectangle 49">
            <a:extLst>
              <a:ext uri="{FF2B5EF4-FFF2-40B4-BE49-F238E27FC236}">
                <a16:creationId xmlns:a16="http://schemas.microsoft.com/office/drawing/2014/main" id="{A6210FBB-CA57-365A-200F-D7226D77C0D0}"/>
              </a:ext>
            </a:extLst>
          </p:cNvPr>
          <p:cNvSpPr/>
          <p:nvPr/>
        </p:nvSpPr>
        <p:spPr>
          <a:xfrm>
            <a:off x="3684821" y="1253532"/>
            <a:ext cx="2854523"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One (1)–Phase ON</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D32D58DA-8281-BF47-6EE5-91BBBEE7F016}"/>
              </a:ext>
            </a:extLst>
          </p:cNvPr>
          <p:cNvSpPr/>
          <p:nvPr/>
        </p:nvSpPr>
        <p:spPr>
          <a:xfrm>
            <a:off x="9227695" y="1890841"/>
            <a:ext cx="2854523"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Two (2)–Phase ON</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130AFCFC-B827-029B-7D94-A12B578BEBF5}"/>
              </a:ext>
            </a:extLst>
          </p:cNvPr>
          <p:cNvPicPr>
            <a:picLocks noChangeAspect="1"/>
          </p:cNvPicPr>
          <p:nvPr/>
        </p:nvPicPr>
        <p:blipFill>
          <a:blip r:embed="rId5"/>
          <a:stretch>
            <a:fillRect/>
          </a:stretch>
        </p:blipFill>
        <p:spPr>
          <a:xfrm>
            <a:off x="9545782" y="2437883"/>
            <a:ext cx="2438400" cy="2981325"/>
          </a:xfrm>
          <a:prstGeom prst="rect">
            <a:avLst/>
          </a:prstGeom>
        </p:spPr>
      </p:pic>
    </p:spTree>
    <p:extLst>
      <p:ext uri="{BB962C8B-B14F-4D97-AF65-F5344CB8AC3E}">
        <p14:creationId xmlns:p14="http://schemas.microsoft.com/office/powerpoint/2010/main" val="31555826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A02F69-C7FA-4B7A-8E87-DCD666380BB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102</a:t>
            </a:fld>
            <a:endParaRPr lang="en-US" sz="2000" b="1" dirty="0">
              <a:solidFill>
                <a:schemeClr val="bg1"/>
              </a:solidFill>
              <a:latin typeface="Times New Roman" pitchFamily="18" charset="0"/>
              <a:cs typeface="Times New Roman" pitchFamily="18" charset="0"/>
            </a:endParaRPr>
          </a:p>
        </p:txBody>
      </p:sp>
      <p:sp>
        <p:nvSpPr>
          <p:cNvPr id="49" name="Rectangle 48">
            <a:extLst>
              <a:ext uri="{FF2B5EF4-FFF2-40B4-BE49-F238E27FC236}">
                <a16:creationId xmlns:a16="http://schemas.microsoft.com/office/drawing/2014/main" id="{165B1F80-2A74-336D-3A82-D769BB519755}"/>
              </a:ext>
            </a:extLst>
          </p:cNvPr>
          <p:cNvSpPr/>
          <p:nvPr/>
        </p:nvSpPr>
        <p:spPr>
          <a:xfrm>
            <a:off x="1140863" y="191743"/>
            <a:ext cx="9116290"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FF0066"/>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Half Step or </a:t>
            </a: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One (1)–Phase ON  and Two (2)–Phase ON </a:t>
            </a:r>
            <a:r>
              <a:rPr lang="en-US" sz="2400" b="1" dirty="0">
                <a:ln w="1905"/>
                <a:solidFill>
                  <a:srgbClr val="FF0066"/>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Operation</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FD6AE2B-D943-69B6-4E7A-04988FDD5634}"/>
              </a:ext>
            </a:extLst>
          </p:cNvPr>
          <p:cNvPicPr>
            <a:picLocks noChangeAspect="1"/>
          </p:cNvPicPr>
          <p:nvPr/>
        </p:nvPicPr>
        <p:blipFill>
          <a:blip r:embed="rId2"/>
          <a:stretch>
            <a:fillRect/>
          </a:stretch>
        </p:blipFill>
        <p:spPr>
          <a:xfrm>
            <a:off x="429924" y="755073"/>
            <a:ext cx="6343650" cy="3352800"/>
          </a:xfrm>
          <a:prstGeom prst="rect">
            <a:avLst/>
          </a:prstGeom>
        </p:spPr>
      </p:pic>
      <p:pic>
        <p:nvPicPr>
          <p:cNvPr id="6" name="Picture 5">
            <a:extLst>
              <a:ext uri="{FF2B5EF4-FFF2-40B4-BE49-F238E27FC236}">
                <a16:creationId xmlns:a16="http://schemas.microsoft.com/office/drawing/2014/main" id="{323F389A-59A9-A302-978C-53E7CE478BF0}"/>
              </a:ext>
            </a:extLst>
          </p:cNvPr>
          <p:cNvPicPr>
            <a:picLocks noChangeAspect="1"/>
          </p:cNvPicPr>
          <p:nvPr/>
        </p:nvPicPr>
        <p:blipFill>
          <a:blip r:embed="rId3"/>
          <a:stretch>
            <a:fillRect/>
          </a:stretch>
        </p:blipFill>
        <p:spPr>
          <a:xfrm>
            <a:off x="7267141" y="755073"/>
            <a:ext cx="2990012" cy="3566160"/>
          </a:xfrm>
          <a:prstGeom prst="rect">
            <a:avLst/>
          </a:prstGeom>
        </p:spPr>
      </p:pic>
      <p:sp>
        <p:nvSpPr>
          <p:cNvPr id="13" name="Rectangle 12">
            <a:extLst>
              <a:ext uri="{FF2B5EF4-FFF2-40B4-BE49-F238E27FC236}">
                <a16:creationId xmlns:a16="http://schemas.microsoft.com/office/drawing/2014/main" id="{230664A3-C496-25D3-54B7-9AE6C676720E}"/>
              </a:ext>
            </a:extLst>
          </p:cNvPr>
          <p:cNvSpPr/>
          <p:nvPr/>
        </p:nvSpPr>
        <p:spPr>
          <a:xfrm>
            <a:off x="429924" y="4232621"/>
            <a:ext cx="4885864"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FF0066"/>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Micro/Mini Stepping Operation</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336BE53-87AD-87A1-E41B-0DEE6E1E4CD3}"/>
              </a:ext>
            </a:extLst>
          </p:cNvPr>
          <p:cNvSpPr txBox="1"/>
          <p:nvPr/>
        </p:nvSpPr>
        <p:spPr>
          <a:xfrm>
            <a:off x="284983" y="4696603"/>
            <a:ext cx="10828049" cy="1631216"/>
          </a:xfrm>
          <a:prstGeom prst="rect">
            <a:avLst/>
          </a:prstGeom>
          <a:solidFill>
            <a:schemeClr val="bg1"/>
          </a:solid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In this operation two-phase mode is used but the two current deliberately made unequal. </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The current of Phase H is held constant while that in phase B is increased in very small increments until maximum current is reached.</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The current in phase </a:t>
            </a:r>
            <a:r>
              <a:rPr lang="en-US" sz="2000" dirty="0">
                <a:latin typeface="Times New Roman" panose="02020603050405020304" pitchFamily="18" charset="0"/>
                <a:ea typeface="Times New Roman" panose="02020603050405020304" pitchFamily="18" charset="0"/>
              </a:rPr>
              <a:t>A is then reduced to zero using same very small increments. In this way, the resultant step becomes very small.</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8849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248806" y="2124737"/>
            <a:ext cx="7487908"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39.22 Servo Motor</a:t>
            </a:r>
            <a:endParaRPr lang="en-US" sz="4800" b="1" dirty="0">
              <a:solidFill>
                <a:srgbClr val="0000CC"/>
              </a:solidFill>
              <a:latin typeface="Times New Roman" panose="02020603050405020304" pitchFamily="18" charset="0"/>
              <a:cs typeface="Times New Roman" panose="02020603050405020304" pitchFamily="18" charset="0"/>
            </a:endParaRPr>
          </a:p>
        </p:txBody>
      </p:sp>
      <p:sp>
        <p:nvSpPr>
          <p:cNvPr id="3" name="Slide Number Placeholder 3">
            <a:extLst>
              <a:ext uri="{FF2B5EF4-FFF2-40B4-BE49-F238E27FC236}">
                <a16:creationId xmlns:a16="http://schemas.microsoft.com/office/drawing/2014/main" id="{4B666085-F0E9-4F98-980B-40DCCB209900}"/>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103</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756631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8E2FE59-FB15-41B1-A892-050B8D435FF9}"/>
              </a:ext>
            </a:extLst>
          </p:cNvPr>
          <p:cNvSpPr txBox="1"/>
          <p:nvPr/>
        </p:nvSpPr>
        <p:spPr>
          <a:xfrm>
            <a:off x="282172" y="88842"/>
            <a:ext cx="5407428" cy="6247864"/>
          </a:xfrm>
          <a:prstGeom prst="rect">
            <a:avLst/>
          </a:prstGeom>
          <a:noFill/>
        </p:spPr>
        <p:txBody>
          <a:bodyPr wrap="square" rtlCol="0">
            <a:spAutoFit/>
          </a:bodyPr>
          <a:lstStyle/>
          <a:p>
            <a:pPr indent="-457200" algn="just">
              <a:spcAft>
                <a:spcPts val="1200"/>
              </a:spcAft>
            </a:pPr>
            <a:r>
              <a:rPr lang="en-US" sz="2400" b="1" dirty="0">
                <a:effectLst/>
                <a:latin typeface="Times New Roman" panose="02020603050405020304" pitchFamily="18" charset="0"/>
                <a:ea typeface="Times New Roman" panose="02020603050405020304" pitchFamily="18" charset="0"/>
              </a:rPr>
              <a:t>Servomotors</a:t>
            </a:r>
            <a:r>
              <a:rPr lang="en-US" sz="2400" dirty="0">
                <a:effectLst/>
                <a:latin typeface="Times New Roman" panose="02020603050405020304" pitchFamily="18" charset="0"/>
                <a:ea typeface="Times New Roman" panose="02020603050405020304" pitchFamily="18" charset="0"/>
              </a:rPr>
              <a:t> are also called control motors and have high-torque capabilities. </a:t>
            </a:r>
          </a:p>
          <a:p>
            <a:pPr indent="-457200" algn="just">
              <a:spcAft>
                <a:spcPts val="1200"/>
              </a:spcAft>
            </a:pPr>
            <a:r>
              <a:rPr lang="en-US" sz="2400" dirty="0">
                <a:effectLst/>
                <a:latin typeface="Times New Roman" panose="02020603050405020304" pitchFamily="18" charset="0"/>
                <a:ea typeface="Times New Roman" panose="02020603050405020304" pitchFamily="18" charset="0"/>
              </a:rPr>
              <a:t>They are </a:t>
            </a:r>
            <a:r>
              <a:rPr lang="en-US" sz="2400" b="1" dirty="0">
                <a:solidFill>
                  <a:srgbClr val="0033CC"/>
                </a:solidFill>
                <a:effectLst/>
                <a:latin typeface="Times New Roman" panose="02020603050405020304" pitchFamily="18" charset="0"/>
                <a:ea typeface="Times New Roman" panose="02020603050405020304" pitchFamily="18" charset="0"/>
              </a:rPr>
              <a:t>not used for continuous energy conversion </a:t>
            </a:r>
            <a:r>
              <a:rPr lang="en-US" sz="2400" dirty="0">
                <a:effectLst/>
                <a:latin typeface="Times New Roman" panose="02020603050405020304" pitchFamily="18" charset="0"/>
                <a:ea typeface="Times New Roman" panose="02020603050405020304" pitchFamily="18" charset="0"/>
              </a:rPr>
              <a:t>but </a:t>
            </a:r>
            <a:r>
              <a:rPr lang="en-US" sz="2400" b="1" dirty="0">
                <a:solidFill>
                  <a:srgbClr val="0033CC"/>
                </a:solidFill>
                <a:effectLst/>
                <a:latin typeface="Times New Roman" panose="02020603050405020304" pitchFamily="18" charset="0"/>
                <a:ea typeface="Times New Roman" panose="02020603050405020304" pitchFamily="18" charset="0"/>
              </a:rPr>
              <a:t>only for precise speed and precise position control at high torques</a:t>
            </a:r>
            <a:r>
              <a:rPr lang="en-US" sz="2400" dirty="0">
                <a:effectLst/>
                <a:latin typeface="Times New Roman" panose="02020603050405020304" pitchFamily="18" charset="0"/>
                <a:ea typeface="Times New Roman" panose="02020603050405020304" pitchFamily="18" charset="0"/>
              </a:rPr>
              <a:t>. </a:t>
            </a:r>
          </a:p>
          <a:p>
            <a:pPr indent="-457200" algn="just">
              <a:spcAft>
                <a:spcPts val="1200"/>
              </a:spcAft>
            </a:pPr>
            <a:r>
              <a:rPr lang="en-US" sz="2400" dirty="0">
                <a:latin typeface="Times New Roman" panose="02020603050405020304" pitchFamily="18" charset="0"/>
                <a:ea typeface="Times New Roman" panose="02020603050405020304" pitchFamily="18" charset="0"/>
              </a:rPr>
              <a:t>They generally operate at very low speeds or sometimes zero speed.</a:t>
            </a:r>
            <a:endParaRPr lang="en-US" sz="2400" dirty="0">
              <a:effectLst/>
              <a:latin typeface="Times New Roman" panose="02020603050405020304" pitchFamily="18" charset="0"/>
              <a:ea typeface="Times New Roman" panose="02020603050405020304" pitchFamily="18" charset="0"/>
            </a:endParaRPr>
          </a:p>
          <a:p>
            <a:pPr indent="-457200" algn="just">
              <a:spcAft>
                <a:spcPts val="1200"/>
              </a:spcAft>
            </a:pPr>
            <a:r>
              <a:rPr lang="en-US" sz="2400" dirty="0">
                <a:effectLst/>
                <a:latin typeface="Times New Roman" panose="02020603050405020304" pitchFamily="18" charset="0"/>
                <a:ea typeface="Times New Roman" panose="02020603050405020304" pitchFamily="18" charset="0"/>
              </a:rPr>
              <a:t>Their power ratings vary from a fraction of a watt up to a few 100 W. </a:t>
            </a:r>
          </a:p>
          <a:p>
            <a:pPr indent="-457200" algn="just">
              <a:spcAft>
                <a:spcPts val="1200"/>
              </a:spcAft>
            </a:pPr>
            <a:r>
              <a:rPr lang="en-US" sz="2400" dirty="0">
                <a:effectLst/>
                <a:latin typeface="Times New Roman" panose="02020603050405020304" pitchFamily="18" charset="0"/>
                <a:ea typeface="Times New Roman" panose="02020603050405020304" pitchFamily="18" charset="0"/>
              </a:rPr>
              <a:t>They find wide applications in </a:t>
            </a:r>
            <a:r>
              <a:rPr lang="en-US" sz="2400" b="1" dirty="0">
                <a:solidFill>
                  <a:srgbClr val="FF0066"/>
                </a:solidFill>
                <a:effectLst/>
                <a:latin typeface="Times New Roman" panose="02020603050405020304" pitchFamily="18" charset="0"/>
                <a:ea typeface="Times New Roman" panose="02020603050405020304" pitchFamily="18" charset="0"/>
              </a:rPr>
              <a:t>robotics, radio-controlled cars, radar, tracking and guidance systems, process controllers, computers and machine tools</a:t>
            </a:r>
            <a:r>
              <a:rPr lang="en-US" sz="2400" dirty="0">
                <a:effectLst/>
                <a:latin typeface="Times New Roman" panose="02020603050405020304" pitchFamily="18" charset="0"/>
                <a:ea typeface="Times New Roman" panose="02020603050405020304" pitchFamily="18" charset="0"/>
              </a:rPr>
              <a:t>.</a:t>
            </a:r>
            <a:endParaRPr lang="en-US" sz="2400" dirty="0"/>
          </a:p>
        </p:txBody>
      </p:sp>
      <p:sp>
        <p:nvSpPr>
          <p:cNvPr id="7" name="Slide Number Placeholder 3">
            <a:extLst>
              <a:ext uri="{FF2B5EF4-FFF2-40B4-BE49-F238E27FC236}">
                <a16:creationId xmlns:a16="http://schemas.microsoft.com/office/drawing/2014/main" id="{6E1573A8-EDBA-4FE3-B5EC-E326F1467E1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104</a:t>
            </a:fld>
            <a:endParaRPr lang="en-US" sz="2000" b="1" dirty="0">
              <a:solidFill>
                <a:schemeClr val="bg1"/>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C91A5C01-933D-3E54-CD84-9E09398046F9}"/>
              </a:ext>
            </a:extLst>
          </p:cNvPr>
          <p:cNvSpPr txBox="1"/>
          <p:nvPr/>
        </p:nvSpPr>
        <p:spPr>
          <a:xfrm>
            <a:off x="6183085" y="117870"/>
            <a:ext cx="5703404" cy="6093976"/>
          </a:xfrm>
          <a:prstGeom prst="rect">
            <a:avLst/>
          </a:prstGeom>
          <a:noFill/>
        </p:spPr>
        <p:txBody>
          <a:bodyPr wrap="square" rtlCol="0">
            <a:spAutoFit/>
          </a:bodyPr>
          <a:lstStyle/>
          <a:p>
            <a:pPr marL="0" marR="0" algn="just">
              <a:spcBef>
                <a:spcPts val="0"/>
              </a:spcBef>
              <a:spcAft>
                <a:spcPts val="600"/>
              </a:spcAft>
            </a:pPr>
            <a:r>
              <a:rPr lang="en-US" sz="2400" dirty="0">
                <a:effectLst/>
                <a:latin typeface="Times New Roman" panose="02020603050405020304" pitchFamily="18" charset="0"/>
                <a:ea typeface="Times New Roman" panose="02020603050405020304" pitchFamily="18" charset="0"/>
              </a:rPr>
              <a:t>Servomotors differ in application capabilities from large industrial motors in the following respects:</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They produce high torque at all speeds including zero speed.</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They are capable of holding a static (</a:t>
            </a:r>
            <a:r>
              <a:rPr lang="en-US" sz="2400" i="1" dirty="0">
                <a:effectLst/>
                <a:latin typeface="Times New Roman" panose="02020603050405020304" pitchFamily="18" charset="0"/>
                <a:ea typeface="Times New Roman" panose="02020603050405020304" pitchFamily="18" charset="0"/>
              </a:rPr>
              <a:t>i.e.</a:t>
            </a:r>
            <a:r>
              <a:rPr lang="en-US" sz="2400" dirty="0">
                <a:effectLst/>
                <a:latin typeface="Times New Roman" panose="02020603050405020304" pitchFamily="18" charset="0"/>
                <a:ea typeface="Times New Roman" panose="02020603050405020304" pitchFamily="18" charset="0"/>
              </a:rPr>
              <a:t> no motion) position.</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They do not overheat at standstill or lower-speeds.</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Due to low-inertia, they are able to reverse directions quickly.</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They are able to accelerate and decelerate quickly.</a:t>
            </a:r>
          </a:p>
          <a:p>
            <a:pPr marL="342900" marR="0" lvl="0" indent="-342900" algn="just">
              <a:spcBef>
                <a:spcPts val="0"/>
              </a:spcBef>
              <a:spcAft>
                <a:spcPts val="600"/>
              </a:spcAft>
              <a:buFont typeface="+mj-lt"/>
              <a:buAutoNum type="arabicPeriod"/>
              <a:tabLst>
                <a:tab pos="685800" algn="l"/>
              </a:tabLst>
            </a:pPr>
            <a:r>
              <a:rPr lang="en-US" sz="2400" dirty="0">
                <a:effectLst/>
                <a:latin typeface="Times New Roman" panose="02020603050405020304" pitchFamily="18" charset="0"/>
                <a:ea typeface="Times New Roman" panose="02020603050405020304" pitchFamily="18" charset="0"/>
              </a:rPr>
              <a:t>They are able to return to a given position time after-time without any drift.</a:t>
            </a:r>
            <a:endParaRPr lang="en-US" sz="2800" dirty="0"/>
          </a:p>
        </p:txBody>
      </p:sp>
    </p:spTree>
    <p:extLst>
      <p:ext uri="{BB962C8B-B14F-4D97-AF65-F5344CB8AC3E}">
        <p14:creationId xmlns:p14="http://schemas.microsoft.com/office/powerpoint/2010/main" val="2310002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37515-6825-4D27-AF99-2C7CCE033521}"/>
              </a:ext>
            </a:extLst>
          </p:cNvPr>
          <p:cNvSpPr txBox="1"/>
          <p:nvPr/>
        </p:nvSpPr>
        <p:spPr>
          <a:xfrm>
            <a:off x="100955" y="111993"/>
            <a:ext cx="5958436" cy="1200329"/>
          </a:xfrm>
          <a:prstGeom prst="rect">
            <a:avLst/>
          </a:prstGeom>
          <a:noFill/>
        </p:spPr>
        <p:txBody>
          <a:bodyPr wrap="square" rtlCol="0">
            <a:spAutoFit/>
          </a:bodyPr>
          <a:lstStyle/>
          <a:p>
            <a:pPr indent="-457200" algn="just"/>
            <a:r>
              <a:rPr lang="en-US" sz="2400" dirty="0">
                <a:latin typeface="Times New Roman" panose="02020603050405020304" pitchFamily="18" charset="0"/>
              </a:rPr>
              <a:t>The main difference of servo motor from other motors is that more electrical wires come out of them for power as well as for control.</a:t>
            </a:r>
            <a:endParaRPr lang="en-US" sz="2400" dirty="0"/>
          </a:p>
        </p:txBody>
      </p:sp>
      <p:pic>
        <p:nvPicPr>
          <p:cNvPr id="4" name="Picture 3">
            <a:extLst>
              <a:ext uri="{FF2B5EF4-FFF2-40B4-BE49-F238E27FC236}">
                <a16:creationId xmlns:a16="http://schemas.microsoft.com/office/drawing/2014/main" id="{204C4792-9FC9-4F22-A47B-2EDDDC153D30}"/>
              </a:ext>
            </a:extLst>
          </p:cNvPr>
          <p:cNvPicPr>
            <a:picLocks noChangeAspect="1"/>
          </p:cNvPicPr>
          <p:nvPr/>
        </p:nvPicPr>
        <p:blipFill>
          <a:blip r:embed="rId2"/>
          <a:stretch>
            <a:fillRect/>
          </a:stretch>
        </p:blipFill>
        <p:spPr>
          <a:xfrm>
            <a:off x="100954" y="1312322"/>
            <a:ext cx="6005546" cy="3657600"/>
          </a:xfrm>
          <a:prstGeom prst="rect">
            <a:avLst/>
          </a:prstGeom>
        </p:spPr>
      </p:pic>
      <p:sp>
        <p:nvSpPr>
          <p:cNvPr id="7" name="Slide Number Placeholder 3">
            <a:extLst>
              <a:ext uri="{FF2B5EF4-FFF2-40B4-BE49-F238E27FC236}">
                <a16:creationId xmlns:a16="http://schemas.microsoft.com/office/drawing/2014/main" id="{6E1573A8-EDBA-4FE3-B5EC-E326F1467E1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105</a:t>
            </a:fld>
            <a:endParaRPr lang="en-US" sz="2000" b="1" dirty="0">
              <a:solidFill>
                <a:schemeClr val="bg1"/>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4D99A349-BA2A-9A1C-6822-A38E7D92C098}"/>
              </a:ext>
            </a:extLst>
          </p:cNvPr>
          <p:cNvSpPr txBox="1"/>
          <p:nvPr/>
        </p:nvSpPr>
        <p:spPr>
          <a:xfrm>
            <a:off x="178901" y="5123334"/>
            <a:ext cx="5749861" cy="1200329"/>
          </a:xfrm>
          <a:prstGeom prst="rect">
            <a:avLst/>
          </a:prstGeom>
          <a:noFill/>
        </p:spPr>
        <p:txBody>
          <a:bodyPr wrap="square" rtlCol="0">
            <a:spAutoFit/>
          </a:bodyPr>
          <a:lstStyle/>
          <a:p>
            <a:pPr indent="-457200" algn="just"/>
            <a:r>
              <a:rPr lang="en-US" sz="2400" dirty="0">
                <a:effectLst/>
                <a:latin typeface="Times New Roman" panose="02020603050405020304" pitchFamily="18" charset="0"/>
                <a:ea typeface="Times New Roman" panose="02020603050405020304" pitchFamily="18" charset="0"/>
              </a:rPr>
              <a:t>A </a:t>
            </a:r>
            <a:r>
              <a:rPr lang="en-US" sz="2400" b="1" dirty="0">
                <a:effectLst/>
                <a:latin typeface="Times New Roman" panose="02020603050405020304" pitchFamily="18" charset="0"/>
                <a:ea typeface="Times New Roman" panose="02020603050405020304" pitchFamily="18" charset="0"/>
              </a:rPr>
              <a:t>servomechanism</a:t>
            </a:r>
            <a:r>
              <a:rPr lang="en-US" sz="2400" dirty="0">
                <a:effectLst/>
                <a:latin typeface="Times New Roman" panose="02020603050405020304" pitchFamily="18" charset="0"/>
                <a:ea typeface="Times New Roman" panose="02020603050405020304" pitchFamily="18" charset="0"/>
              </a:rPr>
              <a:t>, or </a:t>
            </a:r>
            <a:r>
              <a:rPr lang="en-US" sz="2400" b="1" dirty="0">
                <a:effectLst/>
                <a:latin typeface="Times New Roman" panose="02020603050405020304" pitchFamily="18" charset="0"/>
                <a:ea typeface="Times New Roman" panose="02020603050405020304" pitchFamily="18" charset="0"/>
              </a:rPr>
              <a:t>servo</a:t>
            </a:r>
            <a:r>
              <a:rPr lang="en-US" sz="2400" dirty="0">
                <a:effectLst/>
                <a:latin typeface="Times New Roman" panose="02020603050405020304" pitchFamily="18" charset="0"/>
                <a:ea typeface="Times New Roman" panose="02020603050405020304" pitchFamily="18" charset="0"/>
              </a:rPr>
              <a:t> is an automatic device which uses error-sensing feedback to correct the performance of a mechanism.</a:t>
            </a:r>
          </a:p>
        </p:txBody>
      </p:sp>
      <p:cxnSp>
        <p:nvCxnSpPr>
          <p:cNvPr id="11" name="Straight Connector 10">
            <a:extLst>
              <a:ext uri="{FF2B5EF4-FFF2-40B4-BE49-F238E27FC236}">
                <a16:creationId xmlns:a16="http://schemas.microsoft.com/office/drawing/2014/main" id="{42BB7A18-FACA-55D5-460A-679BEADC357A}"/>
              </a:ext>
            </a:extLst>
          </p:cNvPr>
          <p:cNvCxnSpPr/>
          <p:nvPr/>
        </p:nvCxnSpPr>
        <p:spPr>
          <a:xfrm>
            <a:off x="6078094"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6CA7E98-38DE-9081-649F-D13A21C8BF6A}"/>
              </a:ext>
            </a:extLst>
          </p:cNvPr>
          <p:cNvSpPr/>
          <p:nvPr/>
        </p:nvSpPr>
        <p:spPr>
          <a:xfrm>
            <a:off x="7679458" y="111993"/>
            <a:ext cx="2854523"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DC Servo Motor</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CD4CF6D-1D44-5905-5369-8A251842C4D9}"/>
              </a:ext>
            </a:extLst>
          </p:cNvPr>
          <p:cNvSpPr txBox="1"/>
          <p:nvPr/>
        </p:nvSpPr>
        <p:spPr>
          <a:xfrm>
            <a:off x="6194209" y="584242"/>
            <a:ext cx="5845133" cy="1938992"/>
          </a:xfrm>
          <a:prstGeom prst="rect">
            <a:avLst/>
          </a:prstGeom>
          <a:noFill/>
        </p:spPr>
        <p:txBody>
          <a:bodyPr wrap="square" rtlCol="0">
            <a:spAutoFit/>
          </a:bodyPr>
          <a:lstStyle/>
          <a:p>
            <a:pPr indent="-457200" algn="just"/>
            <a:r>
              <a:rPr lang="en-US" sz="2000" dirty="0">
                <a:latin typeface="Times New Roman" panose="02020603050405020304" pitchFamily="18" charset="0"/>
              </a:rPr>
              <a:t>DC servomotor mainly either self-excited or permanent magnet dc motor.</a:t>
            </a:r>
          </a:p>
          <a:p>
            <a:pPr indent="-457200" algn="just"/>
            <a:r>
              <a:rPr lang="en-US" sz="2000" dirty="0">
                <a:latin typeface="Times New Roman" panose="02020603050405020304" pitchFamily="18" charset="0"/>
              </a:rPr>
              <a:t>The speed dc servo motor is controlled by varying the armature voltage where armature resistance have large resistance for linear and negative slope torque-speed characteristics.</a:t>
            </a:r>
            <a:endParaRPr lang="en-US" sz="2000" dirty="0"/>
          </a:p>
        </p:txBody>
      </p:sp>
      <p:pic>
        <p:nvPicPr>
          <p:cNvPr id="16" name="Picture 15">
            <a:extLst>
              <a:ext uri="{FF2B5EF4-FFF2-40B4-BE49-F238E27FC236}">
                <a16:creationId xmlns:a16="http://schemas.microsoft.com/office/drawing/2014/main" id="{8FC3DA26-767D-3323-3E45-5F4FC0EEDF1C}"/>
              </a:ext>
            </a:extLst>
          </p:cNvPr>
          <p:cNvPicPr>
            <a:picLocks noChangeAspect="1"/>
          </p:cNvPicPr>
          <p:nvPr/>
        </p:nvPicPr>
        <p:blipFill>
          <a:blip r:embed="rId3"/>
          <a:stretch>
            <a:fillRect/>
          </a:stretch>
        </p:blipFill>
        <p:spPr>
          <a:xfrm>
            <a:off x="6719521" y="5052582"/>
            <a:ext cx="1549670" cy="1280160"/>
          </a:xfrm>
          <a:prstGeom prst="rect">
            <a:avLst/>
          </a:prstGeom>
        </p:spPr>
      </p:pic>
      <p:sp>
        <p:nvSpPr>
          <p:cNvPr id="17" name="Rectangle 16">
            <a:extLst>
              <a:ext uri="{FF2B5EF4-FFF2-40B4-BE49-F238E27FC236}">
                <a16:creationId xmlns:a16="http://schemas.microsoft.com/office/drawing/2014/main" id="{A4147F4B-1FB9-A097-0CC9-92408E71AA87}"/>
              </a:ext>
            </a:extLst>
          </p:cNvPr>
          <p:cNvSpPr/>
          <p:nvPr/>
        </p:nvSpPr>
        <p:spPr>
          <a:xfrm>
            <a:off x="7679458" y="2542387"/>
            <a:ext cx="2854523" cy="438582"/>
          </a:xfrm>
          <a:prstGeom prst="rect">
            <a:avLst/>
          </a:prstGeom>
          <a:noFill/>
          <a:ln w="38100">
            <a:solidFill>
              <a:srgbClr val="0033CC"/>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AC Servo Motor</a:t>
            </a:r>
            <a:endParaRPr lang="en-US" sz="1400" b="1" dirty="0">
              <a:ln w="1905"/>
              <a:solidFill>
                <a:srgbClr val="0033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A0753F9-B905-335E-EFC3-69070FD26AFE}"/>
              </a:ext>
            </a:extLst>
          </p:cNvPr>
          <p:cNvSpPr txBox="1"/>
          <p:nvPr/>
        </p:nvSpPr>
        <p:spPr>
          <a:xfrm>
            <a:off x="6227427" y="3013803"/>
            <a:ext cx="5964573" cy="1938992"/>
          </a:xfrm>
          <a:prstGeom prst="rect">
            <a:avLst/>
          </a:prstGeom>
          <a:noFill/>
        </p:spPr>
        <p:txBody>
          <a:bodyPr wrap="square" rtlCol="0">
            <a:spAutoFit/>
          </a:bodyPr>
          <a:lstStyle/>
          <a:p>
            <a:pPr indent="-457200" algn="just"/>
            <a:r>
              <a:rPr lang="en-US" sz="2000" dirty="0">
                <a:latin typeface="Times New Roman" panose="02020603050405020304" pitchFamily="18" charset="0"/>
              </a:rPr>
              <a:t>Most of the AC servomotors are of the two-phase squirrel-cage induction type and are used for low power applications.</a:t>
            </a:r>
          </a:p>
          <a:p>
            <a:pPr indent="-457200" algn="just"/>
            <a:r>
              <a:rPr lang="en-US" sz="2000" dirty="0">
                <a:latin typeface="Times New Roman" panose="02020603050405020304" pitchFamily="18" charset="0"/>
              </a:rPr>
              <a:t>Recently, three-phase induction motors have been modified for high power servo systems which had so far been using high power dc servomotors.</a:t>
            </a:r>
            <a:endParaRPr lang="en-US" sz="2000" dirty="0"/>
          </a:p>
        </p:txBody>
      </p:sp>
      <p:pic>
        <p:nvPicPr>
          <p:cNvPr id="22" name="Picture 21">
            <a:extLst>
              <a:ext uri="{FF2B5EF4-FFF2-40B4-BE49-F238E27FC236}">
                <a16:creationId xmlns:a16="http://schemas.microsoft.com/office/drawing/2014/main" id="{2E29AA9A-EC12-F914-F309-CB8ED74CF58A}"/>
              </a:ext>
            </a:extLst>
          </p:cNvPr>
          <p:cNvPicPr>
            <a:picLocks noChangeAspect="1"/>
          </p:cNvPicPr>
          <p:nvPr/>
        </p:nvPicPr>
        <p:blipFill>
          <a:blip r:embed="rId4"/>
          <a:stretch>
            <a:fillRect/>
          </a:stretch>
        </p:blipFill>
        <p:spPr>
          <a:xfrm>
            <a:off x="9398399" y="4992306"/>
            <a:ext cx="1601396" cy="1371600"/>
          </a:xfrm>
          <a:prstGeom prst="rect">
            <a:avLst/>
          </a:prstGeom>
        </p:spPr>
      </p:pic>
    </p:spTree>
    <p:extLst>
      <p:ext uri="{BB962C8B-B14F-4D97-AF65-F5344CB8AC3E}">
        <p14:creationId xmlns:p14="http://schemas.microsoft.com/office/powerpoint/2010/main" val="4011897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87718" y="1855045"/>
            <a:ext cx="5364936"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a:solidFill>
                  <a:schemeClr val="accent2">
                    <a:lumMod val="75000"/>
                  </a:schemeClr>
                </a:solidFill>
                <a:latin typeface="Times New Roman" panose="02020603050405020304" pitchFamily="18" charset="0"/>
                <a:cs typeface="Times New Roman" panose="02020603050405020304" pitchFamily="18" charset="0"/>
              </a:rPr>
              <a:t>Linear Motor</a:t>
            </a:r>
            <a:endParaRPr lang="en-US" sz="4800" b="1" dirty="0">
              <a:solidFill>
                <a:srgbClr val="0000CC"/>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CD38553-93B1-0138-DB66-5E5F61296646}"/>
              </a:ext>
            </a:extLst>
          </p:cNvPr>
          <p:cNvPicPr>
            <a:picLocks noChangeAspect="1"/>
          </p:cNvPicPr>
          <p:nvPr/>
        </p:nvPicPr>
        <p:blipFill>
          <a:blip r:embed="rId2"/>
          <a:stretch>
            <a:fillRect/>
          </a:stretch>
        </p:blipFill>
        <p:spPr>
          <a:xfrm>
            <a:off x="5983865" y="126075"/>
            <a:ext cx="5058206" cy="3566160"/>
          </a:xfrm>
          <a:prstGeom prst="rect">
            <a:avLst/>
          </a:prstGeom>
        </p:spPr>
      </p:pic>
      <p:pic>
        <p:nvPicPr>
          <p:cNvPr id="6" name="Picture 5">
            <a:extLst>
              <a:ext uri="{FF2B5EF4-FFF2-40B4-BE49-F238E27FC236}">
                <a16:creationId xmlns:a16="http://schemas.microsoft.com/office/drawing/2014/main" id="{9D831DC0-6B92-41FD-19F7-CA8095B7103D}"/>
              </a:ext>
            </a:extLst>
          </p:cNvPr>
          <p:cNvPicPr>
            <a:picLocks noChangeAspect="1"/>
          </p:cNvPicPr>
          <p:nvPr/>
        </p:nvPicPr>
        <p:blipFill>
          <a:blip r:embed="rId3"/>
          <a:stretch>
            <a:fillRect/>
          </a:stretch>
        </p:blipFill>
        <p:spPr>
          <a:xfrm>
            <a:off x="5229167" y="3872343"/>
            <a:ext cx="6595312" cy="2468880"/>
          </a:xfrm>
          <a:prstGeom prst="rect">
            <a:avLst/>
          </a:prstGeom>
        </p:spPr>
      </p:pic>
    </p:spTree>
    <p:extLst>
      <p:ext uri="{BB962C8B-B14F-4D97-AF65-F5344CB8AC3E}">
        <p14:creationId xmlns:p14="http://schemas.microsoft.com/office/powerpoint/2010/main" val="292270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6E1573A8-EDBA-4FE3-B5EC-E326F1467E1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107</a:t>
            </a:fld>
            <a:endParaRPr lang="en-US" sz="2000" b="1" dirty="0">
              <a:solidFill>
                <a:schemeClr val="bg1"/>
              </a:solidFill>
              <a:latin typeface="Times New Roman" pitchFamily="18" charset="0"/>
              <a:cs typeface="Times New Roman" pitchFamily="18" charset="0"/>
            </a:endParaRPr>
          </a:p>
        </p:txBody>
      </p:sp>
      <p:sp>
        <p:nvSpPr>
          <p:cNvPr id="13" name="TextBox 12">
            <a:extLst>
              <a:ext uri="{FF2B5EF4-FFF2-40B4-BE49-F238E27FC236}">
                <a16:creationId xmlns:a16="http://schemas.microsoft.com/office/drawing/2014/main" id="{AE639255-AA65-378F-8DB9-6280939681FE}"/>
              </a:ext>
            </a:extLst>
          </p:cNvPr>
          <p:cNvSpPr txBox="1"/>
          <p:nvPr/>
        </p:nvSpPr>
        <p:spPr>
          <a:xfrm>
            <a:off x="334028" y="168653"/>
            <a:ext cx="11437058" cy="1015663"/>
          </a:xfrm>
          <a:prstGeom prst="rect">
            <a:avLst/>
          </a:prstGeom>
          <a:noFill/>
        </p:spPr>
        <p:txBody>
          <a:bodyPr wrap="square" rtlCol="0">
            <a:spAutoFit/>
          </a:bodyPr>
          <a:lstStyle/>
          <a:p>
            <a:pPr indent="-457200" algn="just"/>
            <a:r>
              <a:rPr lang="en-US" sz="2000" b="1" dirty="0">
                <a:solidFill>
                  <a:srgbClr val="FF0000"/>
                </a:solidFill>
              </a:rPr>
              <a:t>Definition</a:t>
            </a:r>
            <a:r>
              <a:rPr lang="en-US" sz="2000" dirty="0"/>
              <a:t>: </a:t>
            </a:r>
            <a:r>
              <a:rPr lang="en-US" sz="2000" dirty="0">
                <a:ea typeface="MS Mincho" panose="02020609040205080304" pitchFamily="49" charset="-128"/>
              </a:rPr>
              <a:t>Linear Electric Motors belong to the group of special electrical machines that convert electrical energy into mechanical energy of linear (translator) motion along its length instead of producing a torque (rotation</a:t>
            </a:r>
          </a:p>
        </p:txBody>
      </p:sp>
      <p:sp>
        <p:nvSpPr>
          <p:cNvPr id="14" name="TextBox 13">
            <a:extLst>
              <a:ext uri="{FF2B5EF4-FFF2-40B4-BE49-F238E27FC236}">
                <a16:creationId xmlns:a16="http://schemas.microsoft.com/office/drawing/2014/main" id="{931ECFAF-5687-F676-80DA-709B91BD4ADE}"/>
              </a:ext>
            </a:extLst>
          </p:cNvPr>
          <p:cNvSpPr txBox="1"/>
          <p:nvPr/>
        </p:nvSpPr>
        <p:spPr>
          <a:xfrm>
            <a:off x="334028" y="1213344"/>
            <a:ext cx="9477629" cy="1323439"/>
          </a:xfrm>
          <a:prstGeom prst="rect">
            <a:avLst/>
          </a:prstGeom>
          <a:noFill/>
        </p:spPr>
        <p:txBody>
          <a:bodyPr wrap="square" rtlCol="0">
            <a:spAutoFit/>
          </a:bodyPr>
          <a:lstStyle/>
          <a:p>
            <a:pPr algn="just"/>
            <a:r>
              <a:rPr lang="en-US" sz="2000" b="1" dirty="0">
                <a:solidFill>
                  <a:srgbClr val="FF0000"/>
                </a:solidFill>
              </a:rPr>
              <a:t>Classification</a:t>
            </a:r>
            <a:r>
              <a:rPr lang="en-US" sz="2000" dirty="0"/>
              <a:t>: </a:t>
            </a:r>
            <a:r>
              <a:rPr lang="en-US" sz="2000" dirty="0">
                <a:ea typeface="MS Mincho" panose="02020609040205080304" pitchFamily="49" charset="-128"/>
              </a:rPr>
              <a:t>Linear Electric motors can be classified as follows</a:t>
            </a:r>
          </a:p>
          <a:p>
            <a:pPr lvl="2" algn="just"/>
            <a:r>
              <a:rPr lang="en-US" sz="2000" dirty="0">
                <a:ea typeface="MS Mincho" panose="02020609040205080304" pitchFamily="49" charset="-128"/>
              </a:rPr>
              <a:t>• Induction motors			• DC motors</a:t>
            </a:r>
          </a:p>
          <a:p>
            <a:pPr lvl="2" algn="just"/>
            <a:r>
              <a:rPr lang="en-US" sz="2000" dirty="0">
                <a:ea typeface="MS Mincho" panose="02020609040205080304" pitchFamily="49" charset="-128"/>
              </a:rPr>
              <a:t>• Synchronous motors including reluctance and stepper motors</a:t>
            </a:r>
          </a:p>
          <a:p>
            <a:pPr lvl="2" algn="just"/>
            <a:r>
              <a:rPr lang="en-US" sz="2000" dirty="0">
                <a:ea typeface="MS Mincho" panose="02020609040205080304" pitchFamily="49" charset="-128"/>
              </a:rPr>
              <a:t>• Oscillatory motors			• Hybrid motors</a:t>
            </a:r>
          </a:p>
        </p:txBody>
      </p:sp>
      <p:sp>
        <p:nvSpPr>
          <p:cNvPr id="18" name="TextBox 17">
            <a:extLst>
              <a:ext uri="{FF2B5EF4-FFF2-40B4-BE49-F238E27FC236}">
                <a16:creationId xmlns:a16="http://schemas.microsoft.com/office/drawing/2014/main" id="{981AB881-C62B-9F58-1CBA-A14904DE9E94}"/>
              </a:ext>
            </a:extLst>
          </p:cNvPr>
          <p:cNvSpPr txBox="1"/>
          <p:nvPr/>
        </p:nvSpPr>
        <p:spPr>
          <a:xfrm>
            <a:off x="334028" y="2640296"/>
            <a:ext cx="11437058" cy="3785652"/>
          </a:xfrm>
          <a:prstGeom prst="rect">
            <a:avLst/>
          </a:prstGeom>
          <a:noFill/>
        </p:spPr>
        <p:txBody>
          <a:bodyPr wrap="square" rtlCol="0">
            <a:spAutoFit/>
          </a:bodyPr>
          <a:lstStyle/>
          <a:p>
            <a:pPr algn="just"/>
            <a:r>
              <a:rPr lang="en-US" sz="2400" b="1" dirty="0">
                <a:solidFill>
                  <a:srgbClr val="FF0000"/>
                </a:solidFill>
              </a:rPr>
              <a:t>Working Principle</a:t>
            </a:r>
            <a:r>
              <a:rPr lang="en-US" sz="2400" dirty="0"/>
              <a:t>: </a:t>
            </a:r>
          </a:p>
          <a:p>
            <a:pPr algn="just"/>
            <a:r>
              <a:rPr lang="en-US" sz="2400" dirty="0">
                <a:ea typeface="MS Mincho" panose="02020609040205080304" pitchFamily="49" charset="-128"/>
              </a:rPr>
              <a:t>When the primary of a Linear Induction Motor (LIM) gets excited by a balanced three-phase power supply, a flux starts traveling along the entire length of the primary. </a:t>
            </a:r>
          </a:p>
          <a:p>
            <a:pPr algn="just"/>
            <a:endParaRPr lang="en-US" sz="2400" dirty="0">
              <a:ea typeface="MS Mincho" panose="02020609040205080304" pitchFamily="49" charset="-128"/>
            </a:endParaRPr>
          </a:p>
          <a:p>
            <a:pPr algn="just"/>
            <a:r>
              <a:rPr lang="en-US" sz="2400" dirty="0">
                <a:ea typeface="MS Mincho" panose="02020609040205080304" pitchFamily="49" charset="-128"/>
              </a:rPr>
              <a:t>Electric current gets induced in the conductors</a:t>
            </a:r>
          </a:p>
          <a:p>
            <a:pPr algn="just"/>
            <a:r>
              <a:rPr lang="en-US" sz="2400" dirty="0">
                <a:ea typeface="MS Mincho" panose="02020609040205080304" pitchFamily="49" charset="-128"/>
              </a:rPr>
              <a:t>of the secondary due to the relative motion</a:t>
            </a:r>
          </a:p>
          <a:p>
            <a:pPr algn="just"/>
            <a:r>
              <a:rPr lang="en-US" sz="2400" dirty="0">
                <a:ea typeface="MS Mincho" panose="02020609040205080304" pitchFamily="49" charset="-128"/>
              </a:rPr>
              <a:t>between the traveling flux and the conductors.</a:t>
            </a:r>
          </a:p>
          <a:p>
            <a:pPr algn="just"/>
            <a:r>
              <a:rPr lang="en-US" sz="2400" dirty="0">
                <a:ea typeface="MS Mincho" panose="02020609040205080304" pitchFamily="49" charset="-128"/>
              </a:rPr>
              <a:t>Then the induced current interacts with the</a:t>
            </a:r>
          </a:p>
          <a:p>
            <a:pPr algn="just"/>
            <a:r>
              <a:rPr lang="en-US" sz="2400" dirty="0">
                <a:ea typeface="MS Mincho" panose="02020609040205080304" pitchFamily="49" charset="-128"/>
              </a:rPr>
              <a:t>traveling flux wave to produce linear force</a:t>
            </a:r>
          </a:p>
          <a:p>
            <a:pPr algn="just"/>
            <a:r>
              <a:rPr lang="en-US" sz="2400" dirty="0">
                <a:ea typeface="MS Mincho" panose="02020609040205080304" pitchFamily="49" charset="-128"/>
              </a:rPr>
              <a:t>or thrust.</a:t>
            </a:r>
          </a:p>
        </p:txBody>
      </p:sp>
      <p:pic>
        <p:nvPicPr>
          <p:cNvPr id="8" name="Picture 7">
            <a:extLst>
              <a:ext uri="{FF2B5EF4-FFF2-40B4-BE49-F238E27FC236}">
                <a16:creationId xmlns:a16="http://schemas.microsoft.com/office/drawing/2014/main" id="{FFAE67E0-20F9-0FB8-5EB4-BBE0D970AC3D}"/>
              </a:ext>
            </a:extLst>
          </p:cNvPr>
          <p:cNvPicPr>
            <a:picLocks noChangeAspect="1"/>
          </p:cNvPicPr>
          <p:nvPr/>
        </p:nvPicPr>
        <p:blipFill>
          <a:blip r:embed="rId2"/>
          <a:stretch>
            <a:fillRect/>
          </a:stretch>
        </p:blipFill>
        <p:spPr>
          <a:xfrm>
            <a:off x="6450036" y="3911486"/>
            <a:ext cx="5600334" cy="2468880"/>
          </a:xfrm>
          <a:prstGeom prst="rect">
            <a:avLst/>
          </a:prstGeom>
        </p:spPr>
      </p:pic>
    </p:spTree>
    <p:extLst>
      <p:ext uri="{BB962C8B-B14F-4D97-AF65-F5344CB8AC3E}">
        <p14:creationId xmlns:p14="http://schemas.microsoft.com/office/powerpoint/2010/main" val="248010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8278A59-C6C7-4876-A935-3C027DA56392}"/>
              </a:ext>
            </a:extLst>
          </p:cNvPr>
          <p:cNvSpPr txBox="1"/>
          <p:nvPr/>
        </p:nvSpPr>
        <p:spPr>
          <a:xfrm>
            <a:off x="725914" y="238229"/>
            <a:ext cx="8272942" cy="2831544"/>
          </a:xfrm>
          <a:prstGeom prst="rect">
            <a:avLst/>
          </a:prstGeom>
          <a:noFill/>
        </p:spPr>
        <p:txBody>
          <a:bodyPr wrap="square" rtlCol="0">
            <a:spAutoFit/>
          </a:bodyPr>
          <a:lstStyle/>
          <a:p>
            <a:pPr indent="-457200" algn="just"/>
            <a:r>
              <a:rPr lang="en-US" sz="2400" b="1" dirty="0">
                <a:solidFill>
                  <a:srgbClr val="FF0000"/>
                </a:solidFill>
              </a:rPr>
              <a:t>Advantages of Linear Motor</a:t>
            </a:r>
            <a:r>
              <a:rPr lang="en-US" sz="2400" dirty="0"/>
              <a:t>: </a:t>
            </a:r>
          </a:p>
          <a:p>
            <a:pPr marL="0" marR="0" algn="just">
              <a:spcBef>
                <a:spcPts val="0"/>
              </a:spcBef>
              <a:spcAft>
                <a:spcPts val="0"/>
              </a:spcAft>
            </a:pPr>
            <a:r>
              <a:rPr lang="en-US" sz="2200" dirty="0">
                <a:effectLst/>
                <a:latin typeface="Times New Roman" panose="02020603050405020304" pitchFamily="18" charset="0"/>
                <a:ea typeface="MS Mincho" panose="02020609040205080304" pitchFamily="49" charset="-128"/>
              </a:rPr>
              <a:t>The linear motor has following advantages:</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Low maintenance cost due to the absence of rotating parts.</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No limitation of maximum speed due to centrifugal forces.</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No overheating of the rotor.</a:t>
            </a:r>
          </a:p>
          <a:p>
            <a:pPr marL="800100" lvl="1" indent="-342900" algn="just">
              <a:buClr>
                <a:srgbClr val="0000CC"/>
              </a:buClr>
              <a:buFont typeface="Wingdings" panose="05000000000000000000" pitchFamily="2" charset="2"/>
              <a:buChar char="v"/>
            </a:pPr>
            <a:r>
              <a:rPr lang="en-US" sz="2200" dirty="0"/>
              <a:t>Simpler in construction</a:t>
            </a:r>
          </a:p>
          <a:p>
            <a:pPr marL="800100" lvl="1" indent="-342900" algn="just">
              <a:buClr>
                <a:srgbClr val="0000CC"/>
              </a:buClr>
              <a:buFont typeface="Wingdings" panose="05000000000000000000" pitchFamily="2" charset="2"/>
              <a:buChar char="v"/>
            </a:pPr>
            <a:r>
              <a:rPr lang="en-US" sz="2200" dirty="0"/>
              <a:t>Better power to weight ratio.</a:t>
            </a:r>
          </a:p>
          <a:p>
            <a:pPr marL="800100" lvl="1" indent="-342900" algn="just">
              <a:buClr>
                <a:srgbClr val="0000CC"/>
              </a:buClr>
              <a:buFont typeface="Wingdings" panose="05000000000000000000" pitchFamily="2" charset="2"/>
              <a:buChar char="v"/>
            </a:pPr>
            <a:r>
              <a:rPr lang="en-US" sz="2200" dirty="0"/>
              <a:t>Low initial cost</a:t>
            </a:r>
          </a:p>
        </p:txBody>
      </p:sp>
      <p:sp>
        <p:nvSpPr>
          <p:cNvPr id="5" name="Slide Number Placeholder 3">
            <a:extLst>
              <a:ext uri="{FF2B5EF4-FFF2-40B4-BE49-F238E27FC236}">
                <a16:creationId xmlns:a16="http://schemas.microsoft.com/office/drawing/2014/main" id="{4F0601EC-6D08-4548-934B-94067C520863}"/>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108</a:t>
            </a:fld>
            <a:endParaRPr lang="en-US" sz="2000" b="1" dirty="0">
              <a:solidFill>
                <a:schemeClr val="bg1"/>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500961AD-D958-429F-BF4D-87CF45CF297F}"/>
              </a:ext>
            </a:extLst>
          </p:cNvPr>
          <p:cNvSpPr txBox="1"/>
          <p:nvPr/>
        </p:nvSpPr>
        <p:spPr>
          <a:xfrm>
            <a:off x="725914" y="3285217"/>
            <a:ext cx="10072715" cy="3170099"/>
          </a:xfrm>
          <a:prstGeom prst="rect">
            <a:avLst/>
          </a:prstGeom>
          <a:noFill/>
        </p:spPr>
        <p:txBody>
          <a:bodyPr wrap="square" rtlCol="0">
            <a:spAutoFit/>
          </a:bodyPr>
          <a:lstStyle/>
          <a:p>
            <a:pPr indent="-457200" algn="just"/>
            <a:r>
              <a:rPr lang="en-US" sz="2400" b="1" dirty="0">
                <a:solidFill>
                  <a:srgbClr val="FF0000"/>
                </a:solidFill>
              </a:rPr>
              <a:t>Disadvantages of Linear Motor</a:t>
            </a:r>
            <a:r>
              <a:rPr lang="en-US" sz="2400" dirty="0"/>
              <a:t>: : </a:t>
            </a:r>
          </a:p>
          <a:p>
            <a:pPr marL="0" marR="0" algn="just">
              <a:spcBef>
                <a:spcPts val="0"/>
              </a:spcBef>
              <a:spcAft>
                <a:spcPts val="0"/>
              </a:spcAft>
            </a:pPr>
            <a:r>
              <a:rPr lang="en-US" sz="2200" dirty="0">
                <a:effectLst/>
                <a:latin typeface="Times New Roman" panose="02020603050405020304" pitchFamily="18" charset="0"/>
                <a:ea typeface="MS Mincho" panose="02020609040205080304" pitchFamily="49" charset="-128"/>
              </a:rPr>
              <a:t>The linear motor has following disadvantages:</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High Air-gap</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Poor magnetic flux utilization </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Linear motor power consumption is for carrying high load with high acceleration.</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High vibration</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Large amount of heat produced due to high power consumption</a:t>
            </a:r>
          </a:p>
          <a:p>
            <a:pPr marL="800100" lvl="1" indent="-342900" algn="just">
              <a:buClr>
                <a:srgbClr val="0000CC"/>
              </a:buClr>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Not self-locking</a:t>
            </a:r>
            <a:endParaRPr lang="en-US" sz="2200" dirty="0"/>
          </a:p>
        </p:txBody>
      </p:sp>
      <p:pic>
        <p:nvPicPr>
          <p:cNvPr id="7" name="Picture 6" descr="FrequentSillyHammerheadbird-small.gif">
            <a:extLst>
              <a:ext uri="{FF2B5EF4-FFF2-40B4-BE49-F238E27FC236}">
                <a16:creationId xmlns:a16="http://schemas.microsoft.com/office/drawing/2014/main" id="{E23BC339-037F-220E-9D2A-9E36B10F46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90745" y="1789613"/>
            <a:ext cx="3413760" cy="2560320"/>
          </a:xfrm>
          <a:prstGeom prst="rect">
            <a:avLst/>
          </a:prstGeom>
        </p:spPr>
      </p:pic>
    </p:spTree>
    <p:extLst>
      <p:ext uri="{BB962C8B-B14F-4D97-AF65-F5344CB8AC3E}">
        <p14:creationId xmlns:p14="http://schemas.microsoft.com/office/powerpoint/2010/main" val="17526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EC68977-916D-474A-A755-25B740537858}"/>
              </a:ext>
            </a:extLst>
          </p:cNvPr>
          <p:cNvSpPr txBox="1"/>
          <p:nvPr/>
        </p:nvSpPr>
        <p:spPr>
          <a:xfrm>
            <a:off x="326571" y="262569"/>
            <a:ext cx="10638971" cy="4862870"/>
          </a:xfrm>
          <a:prstGeom prst="rect">
            <a:avLst/>
          </a:prstGeom>
          <a:noFill/>
        </p:spPr>
        <p:txBody>
          <a:bodyPr wrap="square" rtlCol="0">
            <a:spAutoFit/>
          </a:bodyPr>
          <a:lstStyle/>
          <a:p>
            <a:pPr indent="-457200" algn="just"/>
            <a:r>
              <a:rPr lang="en-US" sz="2400" b="1" dirty="0">
                <a:solidFill>
                  <a:srgbClr val="FF0000"/>
                </a:solidFill>
              </a:rPr>
              <a:t>Application of Linear Motor</a:t>
            </a:r>
            <a:r>
              <a:rPr lang="en-US" sz="2400" dirty="0"/>
              <a:t>: </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CNC Machine</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People movers (Elevators)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Automatic sliding doors in electric trains.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Metallic conveyor belts.</a:t>
            </a:r>
          </a:p>
          <a:p>
            <a:pPr marL="1257300" lvl="2" indent="-342900" algn="just">
              <a:buFont typeface="Wingdings" panose="05000000000000000000" pitchFamily="2" charset="2"/>
              <a:buChar char="v"/>
            </a:pPr>
            <a:r>
              <a:rPr lang="en-US" sz="2200" dirty="0"/>
              <a:t>Electromagnetic </a:t>
            </a:r>
            <a:r>
              <a:rPr lang="en-US" sz="2200" dirty="0">
                <a:latin typeface="Times New Roman" panose="02020603050405020304" pitchFamily="18" charset="0"/>
                <a:ea typeface="MS Mincho" panose="02020609040205080304" pitchFamily="49" charset="-128"/>
              </a:rPr>
              <a:t>Pumping of liquid metal, material handling in cranes, etc.</a:t>
            </a:r>
          </a:p>
          <a:p>
            <a:pPr marL="1257300" lvl="2" indent="-342900" algn="just">
              <a:buFont typeface="Wingdings" panose="05000000000000000000" pitchFamily="2" charset="2"/>
              <a:buChar char="v"/>
            </a:pPr>
            <a:r>
              <a:rPr lang="en-US" sz="2200" dirty="0"/>
              <a:t>High-speed rail traction</a:t>
            </a:r>
          </a:p>
          <a:p>
            <a:pPr marL="1257300" lvl="2" indent="-342900" algn="just">
              <a:buFont typeface="Wingdings" panose="05000000000000000000" pitchFamily="2" charset="2"/>
              <a:buChar char="v"/>
            </a:pPr>
            <a:r>
              <a:rPr lang="en-US" sz="2200" dirty="0"/>
              <a:t>Trolley cars (for internal transport in workshops)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Rapid transportation</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Baggage handling</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Crane drives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Theme park rides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Flexible manufacturing systems</a:t>
            </a:r>
          </a:p>
          <a:p>
            <a:pPr marL="1257300" lvl="2" indent="-342900" algn="just">
              <a:buFont typeface="Wingdings" panose="05000000000000000000" pitchFamily="2" charset="2"/>
              <a:buChar char="v"/>
            </a:pPr>
            <a:r>
              <a:rPr lang="en-US" sz="2200" dirty="0">
                <a:latin typeface="Times New Roman" panose="02020603050405020304" pitchFamily="18" charset="0"/>
                <a:ea typeface="MS Mincho" panose="02020609040205080304" pitchFamily="49" charset="-128"/>
              </a:rPr>
              <a:t>Stage and curtain movement</a:t>
            </a:r>
          </a:p>
        </p:txBody>
      </p:sp>
      <p:sp>
        <p:nvSpPr>
          <p:cNvPr id="5" name="Slide Number Placeholder 3">
            <a:extLst>
              <a:ext uri="{FF2B5EF4-FFF2-40B4-BE49-F238E27FC236}">
                <a16:creationId xmlns:a16="http://schemas.microsoft.com/office/drawing/2014/main" id="{4F0601EC-6D08-4548-934B-94067C520863}"/>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109</a:t>
            </a:fld>
            <a:endParaRPr lang="en-US" sz="2000" b="1" dirty="0">
              <a:solidFill>
                <a:schemeClr val="bg1"/>
              </a:solidFill>
              <a:latin typeface="Times New Roman" pitchFamily="18" charset="0"/>
              <a:cs typeface="Times New Roman" pitchFamily="18" charset="0"/>
            </a:endParaRPr>
          </a:p>
        </p:txBody>
      </p:sp>
      <p:pic>
        <p:nvPicPr>
          <p:cNvPr id="6" name="Picture 5" descr="ShadyNeighboringKrill-max-1mb.gif">
            <a:extLst>
              <a:ext uri="{FF2B5EF4-FFF2-40B4-BE49-F238E27FC236}">
                <a16:creationId xmlns:a16="http://schemas.microsoft.com/office/drawing/2014/main" id="{FED7FF12-D2D2-2ED1-3124-94A27D844026}"/>
              </a:ext>
            </a:extLst>
          </p:cNvPr>
          <p:cNvPicPr>
            <a:picLocks noChangeAspect="1"/>
          </p:cNvPicPr>
          <p:nvPr/>
        </p:nvPicPr>
        <p:blipFill>
          <a:blip r:embed="rId2" cstate="print"/>
          <a:stretch>
            <a:fillRect/>
          </a:stretch>
        </p:blipFill>
        <p:spPr>
          <a:xfrm>
            <a:off x="5843234" y="3120180"/>
            <a:ext cx="5671599" cy="3200400"/>
          </a:xfrm>
          <a:prstGeom prst="rect">
            <a:avLst/>
          </a:prstGeom>
        </p:spPr>
      </p:pic>
    </p:spTree>
    <p:extLst>
      <p:ext uri="{BB962C8B-B14F-4D97-AF65-F5344CB8AC3E}">
        <p14:creationId xmlns:p14="http://schemas.microsoft.com/office/powerpoint/2010/main" val="187117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11</a:t>
            </a:fld>
            <a:endParaRPr lang="en-US" sz="2000" b="1" dirty="0">
              <a:solidFill>
                <a:schemeClr val="bg1"/>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2D3571DF-5262-4C0F-A397-C202A7AA4602}"/>
              </a:ext>
            </a:extLst>
          </p:cNvPr>
          <p:cNvSpPr txBox="1"/>
          <p:nvPr/>
        </p:nvSpPr>
        <p:spPr>
          <a:xfrm>
            <a:off x="345956" y="2539868"/>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14" name="Picture 13">
            <a:extLst>
              <a:ext uri="{FF2B5EF4-FFF2-40B4-BE49-F238E27FC236}">
                <a16:creationId xmlns:a16="http://schemas.microsoft.com/office/drawing/2014/main" id="{E540C29F-B458-4E9E-A110-BFEABA201BB6}"/>
              </a:ext>
            </a:extLst>
          </p:cNvPr>
          <p:cNvPicPr>
            <a:picLocks noChangeAspect="1"/>
          </p:cNvPicPr>
          <p:nvPr/>
        </p:nvPicPr>
        <p:blipFill>
          <a:blip r:embed="rId2"/>
          <a:stretch>
            <a:fillRect/>
          </a:stretch>
        </p:blipFill>
        <p:spPr>
          <a:xfrm>
            <a:off x="345956" y="299073"/>
            <a:ext cx="5410200" cy="1885950"/>
          </a:xfrm>
          <a:prstGeom prst="rect">
            <a:avLst/>
          </a:prstGeom>
        </p:spPr>
      </p:pic>
      <p:pic>
        <p:nvPicPr>
          <p:cNvPr id="16" name="Picture 15">
            <a:extLst>
              <a:ext uri="{FF2B5EF4-FFF2-40B4-BE49-F238E27FC236}">
                <a16:creationId xmlns:a16="http://schemas.microsoft.com/office/drawing/2014/main" id="{9974FABD-7D31-4E41-AC92-55DA52FE51CA}"/>
              </a:ext>
            </a:extLst>
          </p:cNvPr>
          <p:cNvPicPr>
            <a:picLocks noChangeAspect="1"/>
          </p:cNvPicPr>
          <p:nvPr/>
        </p:nvPicPr>
        <p:blipFill>
          <a:blip r:embed="rId3"/>
          <a:stretch>
            <a:fillRect/>
          </a:stretch>
        </p:blipFill>
        <p:spPr>
          <a:xfrm>
            <a:off x="345956" y="2967271"/>
            <a:ext cx="5734050" cy="1000125"/>
          </a:xfrm>
          <a:prstGeom prst="rect">
            <a:avLst/>
          </a:prstGeom>
        </p:spPr>
      </p:pic>
      <p:pic>
        <p:nvPicPr>
          <p:cNvPr id="18" name="Picture 17">
            <a:extLst>
              <a:ext uri="{FF2B5EF4-FFF2-40B4-BE49-F238E27FC236}">
                <a16:creationId xmlns:a16="http://schemas.microsoft.com/office/drawing/2014/main" id="{C399BF0F-0F4B-40D4-AABD-16310A6DC4AA}"/>
              </a:ext>
            </a:extLst>
          </p:cNvPr>
          <p:cNvPicPr>
            <a:picLocks noChangeAspect="1"/>
          </p:cNvPicPr>
          <p:nvPr/>
        </p:nvPicPr>
        <p:blipFill>
          <a:blip r:embed="rId4"/>
          <a:stretch>
            <a:fillRect/>
          </a:stretch>
        </p:blipFill>
        <p:spPr>
          <a:xfrm>
            <a:off x="345956" y="4109469"/>
            <a:ext cx="5410200" cy="1914525"/>
          </a:xfrm>
          <a:prstGeom prst="rect">
            <a:avLst/>
          </a:prstGeom>
        </p:spPr>
      </p:pic>
      <p:pic>
        <p:nvPicPr>
          <p:cNvPr id="20" name="Picture 19">
            <a:extLst>
              <a:ext uri="{FF2B5EF4-FFF2-40B4-BE49-F238E27FC236}">
                <a16:creationId xmlns:a16="http://schemas.microsoft.com/office/drawing/2014/main" id="{2D124B3E-38E1-48CB-90AB-29DC7A7D850E}"/>
              </a:ext>
            </a:extLst>
          </p:cNvPr>
          <p:cNvPicPr>
            <a:picLocks noChangeAspect="1"/>
          </p:cNvPicPr>
          <p:nvPr/>
        </p:nvPicPr>
        <p:blipFill>
          <a:blip r:embed="rId5"/>
          <a:stretch>
            <a:fillRect/>
          </a:stretch>
        </p:blipFill>
        <p:spPr>
          <a:xfrm>
            <a:off x="6435846" y="3815757"/>
            <a:ext cx="5324475" cy="809625"/>
          </a:xfrm>
          <a:prstGeom prst="rect">
            <a:avLst/>
          </a:prstGeom>
        </p:spPr>
      </p:pic>
      <p:pic>
        <p:nvPicPr>
          <p:cNvPr id="22" name="Picture 21">
            <a:extLst>
              <a:ext uri="{FF2B5EF4-FFF2-40B4-BE49-F238E27FC236}">
                <a16:creationId xmlns:a16="http://schemas.microsoft.com/office/drawing/2014/main" id="{58E09FA8-D0DD-40B8-B5A1-5117BE7AA033}"/>
              </a:ext>
            </a:extLst>
          </p:cNvPr>
          <p:cNvPicPr>
            <a:picLocks noChangeAspect="1"/>
          </p:cNvPicPr>
          <p:nvPr/>
        </p:nvPicPr>
        <p:blipFill>
          <a:blip r:embed="rId6"/>
          <a:stretch>
            <a:fillRect/>
          </a:stretch>
        </p:blipFill>
        <p:spPr>
          <a:xfrm>
            <a:off x="6431083" y="5066731"/>
            <a:ext cx="5334000" cy="762000"/>
          </a:xfrm>
          <a:prstGeom prst="rect">
            <a:avLst/>
          </a:prstGeom>
        </p:spPr>
      </p:pic>
    </p:spTree>
    <p:extLst>
      <p:ext uri="{BB962C8B-B14F-4D97-AF65-F5344CB8AC3E}">
        <p14:creationId xmlns:p14="http://schemas.microsoft.com/office/powerpoint/2010/main" val="4560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12</a:t>
            </a:fld>
            <a:endParaRPr lang="en-US" sz="2000" b="1" dirty="0">
              <a:solidFill>
                <a:schemeClr val="bg1"/>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F9C53B36-853F-41E6-830B-A1D7E1113277}"/>
              </a:ext>
            </a:extLst>
          </p:cNvPr>
          <p:cNvSpPr txBox="1"/>
          <p:nvPr/>
        </p:nvSpPr>
        <p:spPr>
          <a:xfrm>
            <a:off x="163387" y="641856"/>
            <a:ext cx="8298225" cy="1938992"/>
          </a:xfrm>
          <a:prstGeom prst="rect">
            <a:avLst/>
          </a:prstGeom>
          <a:noFill/>
        </p:spPr>
        <p:txBody>
          <a:bodyPr wrap="square">
            <a:spAutoFit/>
          </a:bodyPr>
          <a:lstStyle/>
          <a:p>
            <a:pPr algn="just"/>
            <a:r>
              <a:rPr lang="en-US" sz="2000" b="1" i="0" dirty="0">
                <a:solidFill>
                  <a:srgbClr val="FF0000"/>
                </a:solidFill>
                <a:effectLst/>
              </a:rPr>
              <a:t>Lorentz or Electromagnetic Force</a:t>
            </a:r>
            <a:r>
              <a:rPr lang="en-US" sz="2000" b="1" i="0" dirty="0">
                <a:solidFill>
                  <a:srgbClr val="000000"/>
                </a:solidFill>
                <a:effectLst/>
              </a:rPr>
              <a:t>: </a:t>
            </a:r>
            <a:r>
              <a:rPr lang="en-US" sz="2000" b="0" i="0" dirty="0">
                <a:solidFill>
                  <a:srgbClr val="000000"/>
                </a:solidFill>
                <a:effectLst/>
              </a:rPr>
              <a:t>When a current-carrying conductor is placed in a magnetic field, a force is developed or produced or established on the conductor which is called </a:t>
            </a:r>
            <a:r>
              <a:rPr lang="en-US" sz="2000" b="0" i="1" dirty="0">
                <a:solidFill>
                  <a:srgbClr val="000000"/>
                </a:solidFill>
                <a:effectLst/>
              </a:rPr>
              <a:t>electromagnetic force, </a:t>
            </a:r>
            <a:r>
              <a:rPr lang="en-US" sz="2000" b="0" i="0" dirty="0">
                <a:solidFill>
                  <a:srgbClr val="000000"/>
                </a:solidFill>
                <a:effectLst/>
              </a:rPr>
              <a:t>or Lorentz force.</a:t>
            </a:r>
          </a:p>
          <a:p>
            <a:pPr algn="just"/>
            <a:r>
              <a:rPr lang="en-US" sz="2000" b="0" i="0" dirty="0">
                <a:solidFill>
                  <a:srgbClr val="000000"/>
                </a:solidFill>
                <a:effectLst/>
              </a:rPr>
              <a:t>This force constitutes the basis of operation of motors.</a:t>
            </a:r>
          </a:p>
          <a:p>
            <a:pPr algn="just"/>
            <a:r>
              <a:rPr lang="en-US" sz="2000" dirty="0">
                <a:latin typeface="Times New Roman" pitchFamily="18" charset="0"/>
                <a:cs typeface="Times New Roman" pitchFamily="18" charset="0"/>
              </a:rPr>
              <a:t>The direction of the magnetic flux lines is conveniently obtained by the </a:t>
            </a:r>
            <a:r>
              <a:rPr lang="en-US" sz="2000" b="1" dirty="0">
                <a:solidFill>
                  <a:srgbClr val="FF0000"/>
                </a:solidFill>
              </a:rPr>
              <a:t>Fleming’s </a:t>
            </a:r>
            <a:r>
              <a:rPr lang="en-US" sz="2000" b="1" dirty="0">
                <a:solidFill>
                  <a:srgbClr val="CC0099"/>
                </a:solidFill>
              </a:rPr>
              <a:t>Left</a:t>
            </a:r>
            <a:r>
              <a:rPr lang="en-US" sz="2000" b="1" dirty="0">
                <a:solidFill>
                  <a:srgbClr val="FF0000"/>
                </a:solidFill>
              </a:rPr>
              <a:t>-Hand Rule</a:t>
            </a:r>
            <a:r>
              <a:rPr lang="en-US" sz="2000" dirty="0">
                <a:latin typeface="Times New Roman" pitchFamily="18" charset="0"/>
                <a:cs typeface="Times New Roman" pitchFamily="18" charset="0"/>
              </a:rPr>
              <a:t>.</a:t>
            </a:r>
            <a:endParaRPr lang="en-US" sz="2000" dirty="0"/>
          </a:p>
        </p:txBody>
      </p:sp>
      <p:sp>
        <p:nvSpPr>
          <p:cNvPr id="8" name="Rectangle 7">
            <a:extLst>
              <a:ext uri="{FF2B5EF4-FFF2-40B4-BE49-F238E27FC236}">
                <a16:creationId xmlns:a16="http://schemas.microsoft.com/office/drawing/2014/main" id="{A61013D6-5B0B-4A15-98EC-DB88286844A0}"/>
              </a:ext>
            </a:extLst>
          </p:cNvPr>
          <p:cNvSpPr/>
          <p:nvPr/>
        </p:nvSpPr>
        <p:spPr>
          <a:xfrm>
            <a:off x="219070" y="179149"/>
            <a:ext cx="8530238"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Force on a Current Carrying Conductor in A Magnetic Field</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2590CDB-F117-4C5E-B090-1FA15C0E608A}"/>
              </a:ext>
            </a:extLst>
          </p:cNvPr>
          <p:cNvPicPr>
            <a:picLocks noChangeAspect="1"/>
          </p:cNvPicPr>
          <p:nvPr/>
        </p:nvPicPr>
        <p:blipFill>
          <a:blip r:embed="rId2"/>
          <a:stretch>
            <a:fillRect/>
          </a:stretch>
        </p:blipFill>
        <p:spPr>
          <a:xfrm>
            <a:off x="8850277" y="157900"/>
            <a:ext cx="3233431" cy="2103120"/>
          </a:xfrm>
          <a:prstGeom prst="rect">
            <a:avLst/>
          </a:prstGeom>
        </p:spPr>
      </p:pic>
      <p:pic>
        <p:nvPicPr>
          <p:cNvPr id="11" name="Picture 10">
            <a:extLst>
              <a:ext uri="{FF2B5EF4-FFF2-40B4-BE49-F238E27FC236}">
                <a16:creationId xmlns:a16="http://schemas.microsoft.com/office/drawing/2014/main" id="{BEC18ED1-5D49-43D9-8DD7-7CC99E372A32}"/>
              </a:ext>
            </a:extLst>
          </p:cNvPr>
          <p:cNvPicPr>
            <a:picLocks noChangeAspect="1"/>
          </p:cNvPicPr>
          <p:nvPr/>
        </p:nvPicPr>
        <p:blipFill>
          <a:blip r:embed="rId3"/>
          <a:stretch>
            <a:fillRect/>
          </a:stretch>
        </p:blipFill>
        <p:spPr>
          <a:xfrm>
            <a:off x="559224" y="2601094"/>
            <a:ext cx="2508884" cy="1938992"/>
          </a:xfrm>
          <a:prstGeom prst="rect">
            <a:avLst/>
          </a:prstGeom>
        </p:spPr>
      </p:pic>
      <p:sp>
        <p:nvSpPr>
          <p:cNvPr id="13" name="TextBox 12">
            <a:extLst>
              <a:ext uri="{FF2B5EF4-FFF2-40B4-BE49-F238E27FC236}">
                <a16:creationId xmlns:a16="http://schemas.microsoft.com/office/drawing/2014/main" id="{EE3C2B7C-8891-4D83-A5F7-5E6C778E3A3B}"/>
              </a:ext>
            </a:extLst>
          </p:cNvPr>
          <p:cNvSpPr txBox="1"/>
          <p:nvPr/>
        </p:nvSpPr>
        <p:spPr>
          <a:xfrm>
            <a:off x="3193366" y="2679334"/>
            <a:ext cx="8864141" cy="1631216"/>
          </a:xfrm>
          <a:prstGeom prst="rect">
            <a:avLst/>
          </a:prstGeom>
          <a:noFill/>
        </p:spPr>
        <p:txBody>
          <a:bodyPr wrap="square" rtlCol="0">
            <a:spAutoFit/>
          </a:bodyPr>
          <a:lstStyle/>
          <a:p>
            <a:pPr algn="just"/>
            <a:r>
              <a:rPr lang="en-US" sz="2000" b="1" i="0" dirty="0">
                <a:solidFill>
                  <a:srgbClr val="FF0000"/>
                </a:solidFill>
                <a:effectLst/>
              </a:rPr>
              <a:t>Statement </a:t>
            </a:r>
            <a:r>
              <a:rPr lang="en-US" sz="2000" b="1" dirty="0">
                <a:solidFill>
                  <a:srgbClr val="FF0000"/>
                </a:solidFill>
              </a:rPr>
              <a:t>of Fleming’s </a:t>
            </a:r>
            <a:r>
              <a:rPr lang="en-US" sz="2000" b="1" dirty="0">
                <a:solidFill>
                  <a:srgbClr val="CC0099"/>
                </a:solidFill>
              </a:rPr>
              <a:t>Right</a:t>
            </a:r>
            <a:r>
              <a:rPr lang="en-US" sz="2000" b="1" dirty="0">
                <a:solidFill>
                  <a:srgbClr val="FF0000"/>
                </a:solidFill>
              </a:rPr>
              <a:t>-Hand Rule</a:t>
            </a:r>
            <a:r>
              <a:rPr lang="en-US" sz="2000" b="1" dirty="0"/>
              <a:t>:</a:t>
            </a:r>
            <a:r>
              <a:rPr lang="en-US" sz="2000" dirty="0"/>
              <a:t> Stretch the first (fore) finger, the second (middle) finger and the thumb finger of right hand in mutually perpendicular direction to each other. Arrange the right hand so that </a:t>
            </a:r>
            <a:r>
              <a:rPr lang="en-US" sz="2000" b="1" dirty="0">
                <a:solidFill>
                  <a:srgbClr val="0000CC"/>
                </a:solidFill>
              </a:rPr>
              <a:t>first finger point in the direction of flux line</a:t>
            </a:r>
            <a:r>
              <a:rPr lang="en-US" sz="2000" dirty="0"/>
              <a:t> (North pole to south pole) and the </a:t>
            </a:r>
            <a:r>
              <a:rPr lang="en-US" sz="2000" b="1" dirty="0">
                <a:solidFill>
                  <a:srgbClr val="FF0066"/>
                </a:solidFill>
              </a:rPr>
              <a:t>middle finger to the direction of current </a:t>
            </a:r>
            <a:r>
              <a:rPr lang="en-US" sz="2000" dirty="0"/>
              <a:t>then </a:t>
            </a:r>
            <a:r>
              <a:rPr lang="en-US" sz="2000" b="1" dirty="0">
                <a:solidFill>
                  <a:srgbClr val="CC0099"/>
                </a:solidFill>
              </a:rPr>
              <a:t>thumb will point in the direction of force of conductor</a:t>
            </a:r>
            <a:r>
              <a:rPr lang="en-US" sz="2000" dirty="0"/>
              <a:t>.</a:t>
            </a:r>
          </a:p>
        </p:txBody>
      </p:sp>
      <p:pic>
        <p:nvPicPr>
          <p:cNvPr id="10" name="Picture 9">
            <a:extLst>
              <a:ext uri="{FF2B5EF4-FFF2-40B4-BE49-F238E27FC236}">
                <a16:creationId xmlns:a16="http://schemas.microsoft.com/office/drawing/2014/main" id="{6A7EFD64-DBBF-4F22-B075-B107BF5048B7}"/>
              </a:ext>
            </a:extLst>
          </p:cNvPr>
          <p:cNvPicPr>
            <a:picLocks noChangeAspect="1"/>
          </p:cNvPicPr>
          <p:nvPr/>
        </p:nvPicPr>
        <p:blipFill>
          <a:blip r:embed="rId4"/>
          <a:stretch>
            <a:fillRect/>
          </a:stretch>
        </p:blipFill>
        <p:spPr>
          <a:xfrm>
            <a:off x="7655969" y="4409036"/>
            <a:ext cx="4354081" cy="1942867"/>
          </a:xfrm>
          <a:prstGeom prst="rect">
            <a:avLst/>
          </a:prstGeom>
        </p:spPr>
      </p:pic>
      <p:sp>
        <p:nvSpPr>
          <p:cNvPr id="12" name="TextBox 11">
            <a:extLst>
              <a:ext uri="{FF2B5EF4-FFF2-40B4-BE49-F238E27FC236}">
                <a16:creationId xmlns:a16="http://schemas.microsoft.com/office/drawing/2014/main" id="{6F10D31C-6FCB-42E4-AE70-3BB192EE5912}"/>
              </a:ext>
            </a:extLst>
          </p:cNvPr>
          <p:cNvSpPr txBox="1"/>
          <p:nvPr/>
        </p:nvSpPr>
        <p:spPr>
          <a:xfrm>
            <a:off x="195140" y="4577121"/>
            <a:ext cx="7460829" cy="1323439"/>
          </a:xfrm>
          <a:prstGeom prst="rect">
            <a:avLst/>
          </a:prstGeom>
          <a:noFill/>
        </p:spPr>
        <p:txBody>
          <a:bodyPr wrap="square" rtlCol="0">
            <a:spAutoFit/>
          </a:bodyPr>
          <a:lstStyle/>
          <a:p>
            <a:pPr lvl="0" algn="just"/>
            <a:r>
              <a:rPr lang="en-US" sz="2000" b="1" dirty="0">
                <a:solidFill>
                  <a:srgbClr val="FF0000"/>
                </a:solidFill>
                <a:latin typeface="Times New Roman" pitchFamily="18" charset="0"/>
                <a:cs typeface="Times New Roman" pitchFamily="18" charset="0"/>
              </a:rPr>
              <a:t>Magnitude of Force: </a:t>
            </a:r>
            <a:r>
              <a:rPr lang="en-US" sz="2000" b="1" dirty="0">
                <a:latin typeface="Times New Roman" pitchFamily="18" charset="0"/>
                <a:cs typeface="Times New Roman" pitchFamily="18" charset="0"/>
              </a:rPr>
              <a:t>Force on a current carrying conductor</a:t>
            </a:r>
            <a:r>
              <a:rPr lang="en-US" sz="2000" dirty="0">
                <a:latin typeface="Times New Roman" pitchFamily="18" charset="0"/>
                <a:cs typeface="Times New Roman" pitchFamily="18" charset="0"/>
              </a:rPr>
              <a:t> affected by </a:t>
            </a:r>
            <a:r>
              <a:rPr lang="en-US" sz="2000" b="1" dirty="0">
                <a:latin typeface="Times New Roman" pitchFamily="18" charset="0"/>
                <a:cs typeface="Times New Roman" pitchFamily="18" charset="0"/>
              </a:rPr>
              <a:t>flux density</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B</a:t>
            </a:r>
            <a:r>
              <a:rPr lang="en-US" sz="2000" dirty="0">
                <a:latin typeface="Times New Roman" pitchFamily="18" charset="0"/>
                <a:cs typeface="Times New Roman" pitchFamily="18" charset="0"/>
              </a:rPr>
              <a:t>), the </a:t>
            </a:r>
            <a:r>
              <a:rPr lang="en-US" sz="2000" b="1" dirty="0">
                <a:latin typeface="Times New Roman" pitchFamily="18" charset="0"/>
                <a:cs typeface="Times New Roman" pitchFamily="18" charset="0"/>
              </a:rPr>
              <a:t>effective length of conductor</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l</a:t>
            </a:r>
            <a:r>
              <a:rPr lang="en-US" sz="2000" dirty="0">
                <a:latin typeface="Times New Roman" pitchFamily="18" charset="0"/>
                <a:cs typeface="Times New Roman" pitchFamily="18" charset="0"/>
              </a:rPr>
              <a:t>), the </a:t>
            </a:r>
            <a:r>
              <a:rPr lang="en-US" sz="2000" b="1" dirty="0">
                <a:latin typeface="Times New Roman" pitchFamily="18" charset="0"/>
                <a:cs typeface="Times New Roman" pitchFamily="18" charset="0"/>
              </a:rPr>
              <a:t>current</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v</a:t>
            </a:r>
            <a:r>
              <a:rPr lang="en-US" sz="2000" dirty="0">
                <a:latin typeface="Times New Roman" pitchFamily="18" charset="0"/>
                <a:cs typeface="Times New Roman" pitchFamily="18" charset="0"/>
              </a:rPr>
              <a:t>) and sine of angle (</a:t>
            </a:r>
            <a:r>
              <a:rPr lang="en-US" sz="2000" i="1"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between </a:t>
            </a:r>
            <a:r>
              <a:rPr lang="en-US" sz="2000" b="1" dirty="0">
                <a:solidFill>
                  <a:srgbClr val="0000CC"/>
                </a:solidFill>
                <a:latin typeface="Times New Roman" pitchFamily="18" charset="0"/>
                <a:cs typeface="Times New Roman" pitchFamily="18" charset="0"/>
              </a:rPr>
              <a:t>flux line and the direction of motion of conductor</a:t>
            </a:r>
            <a:r>
              <a:rPr lang="en-US" sz="2000" dirty="0">
                <a:latin typeface="Times New Roman" pitchFamily="18" charset="0"/>
                <a:cs typeface="Times New Roman" pitchFamily="18" charset="0"/>
              </a:rPr>
              <a:t>.</a:t>
            </a:r>
          </a:p>
        </p:txBody>
      </p:sp>
      <p:grpSp>
        <p:nvGrpSpPr>
          <p:cNvPr id="3" name="Group 2">
            <a:extLst>
              <a:ext uri="{FF2B5EF4-FFF2-40B4-BE49-F238E27FC236}">
                <a16:creationId xmlns:a16="http://schemas.microsoft.com/office/drawing/2014/main" id="{554A27BE-C3F1-4615-83B2-E97C75E3A1D2}"/>
              </a:ext>
            </a:extLst>
          </p:cNvPr>
          <p:cNvGrpSpPr/>
          <p:nvPr/>
        </p:nvGrpSpPr>
        <p:grpSpPr>
          <a:xfrm>
            <a:off x="3325300" y="5683347"/>
            <a:ext cx="3838298" cy="609408"/>
            <a:chOff x="3817671" y="5711483"/>
            <a:chExt cx="3838298" cy="609408"/>
          </a:xfrm>
        </p:grpSpPr>
        <p:sp>
          <p:nvSpPr>
            <p:cNvPr id="2" name="Rectangle 1">
              <a:extLst>
                <a:ext uri="{FF2B5EF4-FFF2-40B4-BE49-F238E27FC236}">
                  <a16:creationId xmlns:a16="http://schemas.microsoft.com/office/drawing/2014/main" id="{924075A8-A6EC-4F03-8613-F5501732B8CB}"/>
                </a:ext>
              </a:extLst>
            </p:cNvPr>
            <p:cNvSpPr/>
            <p:nvPr/>
          </p:nvSpPr>
          <p:spPr>
            <a:xfrm>
              <a:off x="3817671" y="5711483"/>
              <a:ext cx="3838298" cy="609408"/>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Object 14">
              <a:extLst>
                <a:ext uri="{FF2B5EF4-FFF2-40B4-BE49-F238E27FC236}">
                  <a16:creationId xmlns:a16="http://schemas.microsoft.com/office/drawing/2014/main" id="{B1501416-0CF3-4625-A8A5-668B7C9596D6}"/>
                </a:ext>
              </a:extLst>
            </p:cNvPr>
            <p:cNvGraphicFramePr>
              <a:graphicFrameLocks noChangeAspect="1"/>
            </p:cNvGraphicFramePr>
            <p:nvPr/>
          </p:nvGraphicFramePr>
          <p:xfrm>
            <a:off x="3964268" y="5852617"/>
            <a:ext cx="3492500" cy="342900"/>
          </p:xfrm>
          <a:graphic>
            <a:graphicData uri="http://schemas.openxmlformats.org/presentationml/2006/ole">
              <mc:AlternateContent xmlns:mc="http://schemas.openxmlformats.org/markup-compatibility/2006">
                <mc:Choice xmlns:v="urn:schemas-microsoft-com:vml" Requires="v">
                  <p:oleObj name="Equation" r:id="rId5" imgW="3492360" imgH="342720" progId="Equation.3">
                    <p:embed/>
                  </p:oleObj>
                </mc:Choice>
                <mc:Fallback>
                  <p:oleObj name="Equation" r:id="rId5" imgW="3492360" imgH="342720" progId="Equation.3">
                    <p:embed/>
                    <p:pic>
                      <p:nvPicPr>
                        <p:cNvPr id="15" name="Object 14">
                          <a:extLst>
                            <a:ext uri="{FF2B5EF4-FFF2-40B4-BE49-F238E27FC236}">
                              <a16:creationId xmlns:a16="http://schemas.microsoft.com/office/drawing/2014/main" id="{B1501416-0CF3-4625-A8A5-668B7C9596D6}"/>
                            </a:ext>
                          </a:extLst>
                        </p:cNvPr>
                        <p:cNvPicPr/>
                        <p:nvPr/>
                      </p:nvPicPr>
                      <p:blipFill>
                        <a:blip r:embed="rId6"/>
                        <a:stretch>
                          <a:fillRect/>
                        </a:stretch>
                      </p:blipFill>
                      <p:spPr>
                        <a:xfrm>
                          <a:off x="3964268" y="5852617"/>
                          <a:ext cx="3492500" cy="342900"/>
                        </a:xfrm>
                        <a:prstGeom prst="rect">
                          <a:avLst/>
                        </a:prstGeom>
                      </p:spPr>
                    </p:pic>
                  </p:oleObj>
                </mc:Fallback>
              </mc:AlternateContent>
            </a:graphicData>
          </a:graphic>
        </p:graphicFrame>
      </p:grpSp>
    </p:spTree>
    <p:extLst>
      <p:ext uri="{BB962C8B-B14F-4D97-AF65-F5344CB8AC3E}">
        <p14:creationId xmlns:p14="http://schemas.microsoft.com/office/powerpoint/2010/main" val="209532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13</a:t>
            </a:fld>
            <a:endParaRPr lang="en-US" sz="2000" b="1" dirty="0">
              <a:solidFill>
                <a:schemeClr val="bg1"/>
              </a:solidFill>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id="{482B317D-5466-4450-8B8A-A1C9C4A7E062}"/>
              </a:ext>
            </a:extLst>
          </p:cNvPr>
          <p:cNvPicPr>
            <a:picLocks noChangeAspect="1"/>
          </p:cNvPicPr>
          <p:nvPr/>
        </p:nvPicPr>
        <p:blipFill>
          <a:blip r:embed="rId2"/>
          <a:stretch>
            <a:fillRect/>
          </a:stretch>
        </p:blipFill>
        <p:spPr>
          <a:xfrm>
            <a:off x="162490" y="3976360"/>
            <a:ext cx="5725687" cy="2377440"/>
          </a:xfrm>
          <a:prstGeom prst="rect">
            <a:avLst/>
          </a:prstGeom>
        </p:spPr>
      </p:pic>
      <p:sp>
        <p:nvSpPr>
          <p:cNvPr id="25" name="TextBox 24">
            <a:extLst>
              <a:ext uri="{FF2B5EF4-FFF2-40B4-BE49-F238E27FC236}">
                <a16:creationId xmlns:a16="http://schemas.microsoft.com/office/drawing/2014/main" id="{2C17269C-FFB8-41E8-B674-35625671EF48}"/>
              </a:ext>
            </a:extLst>
          </p:cNvPr>
          <p:cNvSpPr txBox="1"/>
          <p:nvPr/>
        </p:nvSpPr>
        <p:spPr>
          <a:xfrm>
            <a:off x="76914" y="605172"/>
            <a:ext cx="5725687" cy="3170099"/>
          </a:xfrm>
          <a:prstGeom prst="rect">
            <a:avLst/>
          </a:prstGeom>
          <a:noFill/>
        </p:spPr>
        <p:txBody>
          <a:bodyPr wrap="square" rtlCol="0">
            <a:spAutoFit/>
          </a:bodyPr>
          <a:lstStyle/>
          <a:p>
            <a:pPr lvl="0" algn="just"/>
            <a:r>
              <a:rPr lang="en-US" sz="2000" dirty="0">
                <a:latin typeface="Times New Roman" pitchFamily="18" charset="0"/>
                <a:cs typeface="Times New Roman" pitchFamily="18" charset="0"/>
              </a:rPr>
              <a:t>There is presence of two magnetic field. The force is created due to the interaction with each other.</a:t>
            </a:r>
          </a:p>
          <a:p>
            <a:pPr lvl="0" algn="just"/>
            <a:r>
              <a:rPr lang="en-US" sz="2000" dirty="0">
                <a:latin typeface="Times New Roman" pitchFamily="18" charset="0"/>
                <a:cs typeface="Times New Roman" pitchFamily="18" charset="0"/>
              </a:rPr>
              <a:t>Left side of conductor, conductor flux opposes the permanent magnet flux. Due to the interaction, the resultant left flux is </a:t>
            </a:r>
            <a:r>
              <a:rPr lang="en-US" sz="2000" b="1" dirty="0">
                <a:latin typeface="Times New Roman" pitchFamily="18" charset="0"/>
                <a:cs typeface="Times New Roman" pitchFamily="18" charset="0"/>
              </a:rPr>
              <a:t>weakening</a:t>
            </a:r>
            <a:r>
              <a:rPr lang="en-US"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Right side of conductor, conductor flux assists with the permanent magnet flux. Due to the interaction, the resultant right flux is </a:t>
            </a:r>
            <a:r>
              <a:rPr lang="en-US" sz="2000" b="1" dirty="0">
                <a:latin typeface="Times New Roman" pitchFamily="18" charset="0"/>
                <a:cs typeface="Times New Roman" pitchFamily="18" charset="0"/>
              </a:rPr>
              <a:t>strengthening</a:t>
            </a:r>
            <a:r>
              <a:rPr lang="en-US" sz="2000" dirty="0">
                <a:latin typeface="Times New Roman" pitchFamily="18" charset="0"/>
                <a:cs typeface="Times New Roman" pitchFamily="18" charset="0"/>
              </a:rPr>
              <a:t>/</a:t>
            </a:r>
            <a:r>
              <a:rPr lang="en-US" sz="2000" b="1" dirty="0">
                <a:latin typeface="Times New Roman" pitchFamily="18" charset="0"/>
                <a:cs typeface="Times New Roman" pitchFamily="18" charset="0"/>
              </a:rPr>
              <a:t>accumulating</a:t>
            </a:r>
            <a:r>
              <a:rPr lang="en-US"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Conductor experiences a force from high flux lines area towards low flux lines area i.e. from right to left.</a:t>
            </a:r>
          </a:p>
        </p:txBody>
      </p:sp>
      <p:cxnSp>
        <p:nvCxnSpPr>
          <p:cNvPr id="27" name="Straight Connector 26">
            <a:extLst>
              <a:ext uri="{FF2B5EF4-FFF2-40B4-BE49-F238E27FC236}">
                <a16:creationId xmlns:a16="http://schemas.microsoft.com/office/drawing/2014/main" id="{6F8578CA-963C-4E30-8872-77C8493CAB1B}"/>
              </a:ext>
            </a:extLst>
          </p:cNvPr>
          <p:cNvCxnSpPr/>
          <p:nvPr/>
        </p:nvCxnSpPr>
        <p:spPr>
          <a:xfrm>
            <a:off x="5945483" y="274428"/>
            <a:ext cx="0" cy="612648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10B6382-C392-4898-8238-EAEA76438DE5}"/>
              </a:ext>
            </a:extLst>
          </p:cNvPr>
          <p:cNvPicPr>
            <a:picLocks noChangeAspect="1"/>
          </p:cNvPicPr>
          <p:nvPr/>
        </p:nvPicPr>
        <p:blipFill>
          <a:blip r:embed="rId3"/>
          <a:stretch>
            <a:fillRect/>
          </a:stretch>
        </p:blipFill>
        <p:spPr>
          <a:xfrm>
            <a:off x="8965936" y="315371"/>
            <a:ext cx="3116321" cy="2862435"/>
          </a:xfrm>
          <a:prstGeom prst="rect">
            <a:avLst/>
          </a:prstGeom>
        </p:spPr>
      </p:pic>
      <p:pic>
        <p:nvPicPr>
          <p:cNvPr id="8" name="Picture 7">
            <a:extLst>
              <a:ext uri="{FF2B5EF4-FFF2-40B4-BE49-F238E27FC236}">
                <a16:creationId xmlns:a16="http://schemas.microsoft.com/office/drawing/2014/main" id="{49E96778-265B-48F6-9638-FD3B139B6B72}"/>
              </a:ext>
            </a:extLst>
          </p:cNvPr>
          <p:cNvPicPr>
            <a:picLocks noChangeAspect="1"/>
          </p:cNvPicPr>
          <p:nvPr/>
        </p:nvPicPr>
        <p:blipFill>
          <a:blip r:embed="rId4"/>
          <a:stretch>
            <a:fillRect/>
          </a:stretch>
        </p:blipFill>
        <p:spPr>
          <a:xfrm>
            <a:off x="9102416" y="3273225"/>
            <a:ext cx="2985374" cy="3057525"/>
          </a:xfrm>
          <a:prstGeom prst="rect">
            <a:avLst/>
          </a:prstGeom>
        </p:spPr>
      </p:pic>
      <p:sp>
        <p:nvSpPr>
          <p:cNvPr id="21" name="TextBox 20">
            <a:extLst>
              <a:ext uri="{FF2B5EF4-FFF2-40B4-BE49-F238E27FC236}">
                <a16:creationId xmlns:a16="http://schemas.microsoft.com/office/drawing/2014/main" id="{25C04EC9-106E-43F9-AD79-294157EBE058}"/>
              </a:ext>
            </a:extLst>
          </p:cNvPr>
          <p:cNvSpPr txBox="1"/>
          <p:nvPr/>
        </p:nvSpPr>
        <p:spPr>
          <a:xfrm>
            <a:off x="6047422" y="700709"/>
            <a:ext cx="2707196" cy="3785652"/>
          </a:xfrm>
          <a:prstGeom prst="rect">
            <a:avLst/>
          </a:prstGeom>
          <a:noFill/>
        </p:spPr>
        <p:txBody>
          <a:bodyPr wrap="square" rtlCol="0">
            <a:spAutoFit/>
          </a:bodyPr>
          <a:lstStyle/>
          <a:p>
            <a:pPr lvl="0" algn="just"/>
            <a:r>
              <a:rPr lang="en-US" sz="2000" dirty="0">
                <a:latin typeface="Times New Roman" pitchFamily="18" charset="0"/>
                <a:cs typeface="Times New Roman" pitchFamily="18" charset="0"/>
              </a:rPr>
              <a:t>In an electrical machine, the direction of two conductor sides are different. </a:t>
            </a:r>
          </a:p>
          <a:p>
            <a:pPr lvl="0" algn="just"/>
            <a:r>
              <a:rPr lang="en-US" sz="2000" dirty="0">
                <a:latin typeface="Times New Roman" pitchFamily="18" charset="0"/>
                <a:cs typeface="Times New Roman" pitchFamily="18" charset="0"/>
              </a:rPr>
              <a:t>The developed forces in two sides are opposite direction.</a:t>
            </a:r>
          </a:p>
          <a:p>
            <a:pPr lvl="0" algn="just"/>
            <a:r>
              <a:rPr lang="en-US" sz="2000" dirty="0">
                <a:latin typeface="Times New Roman" pitchFamily="18" charset="0"/>
                <a:cs typeface="Times New Roman" pitchFamily="18" charset="0"/>
              </a:rPr>
              <a:t>The opposite direction of two sides forces are developed torque/rotation on shaft of electrical machine. </a:t>
            </a:r>
          </a:p>
        </p:txBody>
      </p:sp>
      <p:sp>
        <p:nvSpPr>
          <p:cNvPr id="26" name="Rectangle 25">
            <a:extLst>
              <a:ext uri="{FF2B5EF4-FFF2-40B4-BE49-F238E27FC236}">
                <a16:creationId xmlns:a16="http://schemas.microsoft.com/office/drawing/2014/main" id="{78759A1E-74F0-4EC5-B33C-D1C4F0802A17}"/>
              </a:ext>
            </a:extLst>
          </p:cNvPr>
          <p:cNvSpPr/>
          <p:nvPr/>
        </p:nvSpPr>
        <p:spPr>
          <a:xfrm>
            <a:off x="1439403" y="87951"/>
            <a:ext cx="7660664"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How a </a:t>
            </a:r>
            <a:r>
              <a:rPr lang="en-US" sz="2400" b="1" i="0" dirty="0">
                <a:solidFill>
                  <a:srgbClr val="FF0066"/>
                </a:solidFill>
                <a:effectLst/>
              </a:rPr>
              <a:t>Force</a:t>
            </a:r>
            <a:r>
              <a:rPr lang="en-US" sz="2400" b="1" i="0" dirty="0">
                <a:solidFill>
                  <a:srgbClr val="0000CC"/>
                </a:solidFill>
                <a:effectLst/>
              </a:rPr>
              <a:t> and </a:t>
            </a:r>
            <a:r>
              <a:rPr lang="en-US" sz="2400" b="1" i="0" dirty="0">
                <a:solidFill>
                  <a:srgbClr val="FF0066"/>
                </a:solidFill>
                <a:effectLst/>
              </a:rPr>
              <a:t>Torque</a:t>
            </a:r>
            <a:r>
              <a:rPr lang="en-US" sz="2400" b="1" i="0" dirty="0">
                <a:solidFill>
                  <a:srgbClr val="0000CC"/>
                </a:solidFill>
                <a:effectLst/>
              </a:rPr>
              <a:t> are Produce on the Conductor?</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22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14</a:t>
            </a:fld>
            <a:endParaRPr lang="en-US" sz="2000" b="1" dirty="0">
              <a:solidFill>
                <a:schemeClr val="bg1"/>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5BCA0B95-AEE8-49B0-AA67-B1D3FDB5C99A}"/>
              </a:ext>
            </a:extLst>
          </p:cNvPr>
          <p:cNvPicPr>
            <a:picLocks noChangeAspect="1"/>
          </p:cNvPicPr>
          <p:nvPr/>
        </p:nvPicPr>
        <p:blipFill>
          <a:blip r:embed="rId2"/>
          <a:stretch>
            <a:fillRect/>
          </a:stretch>
        </p:blipFill>
        <p:spPr>
          <a:xfrm>
            <a:off x="370450" y="632494"/>
            <a:ext cx="6309360" cy="1097280"/>
          </a:xfrm>
          <a:prstGeom prst="rect">
            <a:avLst/>
          </a:prstGeom>
        </p:spPr>
      </p:pic>
      <p:pic>
        <p:nvPicPr>
          <p:cNvPr id="10" name="Picture 9">
            <a:extLst>
              <a:ext uri="{FF2B5EF4-FFF2-40B4-BE49-F238E27FC236}">
                <a16:creationId xmlns:a16="http://schemas.microsoft.com/office/drawing/2014/main" id="{FF42A2BD-17F0-490D-B262-E386C42699B6}"/>
              </a:ext>
            </a:extLst>
          </p:cNvPr>
          <p:cNvPicPr>
            <a:picLocks noChangeAspect="1"/>
          </p:cNvPicPr>
          <p:nvPr/>
        </p:nvPicPr>
        <p:blipFill>
          <a:blip r:embed="rId3"/>
          <a:stretch>
            <a:fillRect/>
          </a:stretch>
        </p:blipFill>
        <p:spPr>
          <a:xfrm>
            <a:off x="370450" y="1957387"/>
            <a:ext cx="6230348" cy="2651760"/>
          </a:xfrm>
          <a:prstGeom prst="rect">
            <a:avLst/>
          </a:prstGeom>
        </p:spPr>
      </p:pic>
      <p:pic>
        <p:nvPicPr>
          <p:cNvPr id="13" name="Picture 12">
            <a:extLst>
              <a:ext uri="{FF2B5EF4-FFF2-40B4-BE49-F238E27FC236}">
                <a16:creationId xmlns:a16="http://schemas.microsoft.com/office/drawing/2014/main" id="{185950C2-74F7-4A71-B5B0-BBDC6F7E4FF4}"/>
              </a:ext>
            </a:extLst>
          </p:cNvPr>
          <p:cNvPicPr>
            <a:picLocks noChangeAspect="1"/>
          </p:cNvPicPr>
          <p:nvPr/>
        </p:nvPicPr>
        <p:blipFill>
          <a:blip r:embed="rId4"/>
          <a:stretch>
            <a:fillRect/>
          </a:stretch>
        </p:blipFill>
        <p:spPr>
          <a:xfrm>
            <a:off x="6774694" y="293565"/>
            <a:ext cx="5271770" cy="1920240"/>
          </a:xfrm>
          <a:prstGeom prst="rect">
            <a:avLst/>
          </a:prstGeom>
        </p:spPr>
      </p:pic>
      <p:cxnSp>
        <p:nvCxnSpPr>
          <p:cNvPr id="22" name="Straight Connector 21">
            <a:extLst>
              <a:ext uri="{FF2B5EF4-FFF2-40B4-BE49-F238E27FC236}">
                <a16:creationId xmlns:a16="http://schemas.microsoft.com/office/drawing/2014/main" id="{F4AE7084-6079-40CC-9E2B-0C5099D4593D}"/>
              </a:ext>
            </a:extLst>
          </p:cNvPr>
          <p:cNvCxnSpPr/>
          <p:nvPr/>
        </p:nvCxnSpPr>
        <p:spPr>
          <a:xfrm>
            <a:off x="6692806"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344F8D-33E5-4C8D-839C-38A4408ADC5D}"/>
              </a:ext>
            </a:extLst>
          </p:cNvPr>
          <p:cNvSpPr txBox="1"/>
          <p:nvPr/>
        </p:nvSpPr>
        <p:spPr>
          <a:xfrm>
            <a:off x="6784815" y="2417038"/>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15" name="Picture 14">
            <a:extLst>
              <a:ext uri="{FF2B5EF4-FFF2-40B4-BE49-F238E27FC236}">
                <a16:creationId xmlns:a16="http://schemas.microsoft.com/office/drawing/2014/main" id="{82698DAC-612B-497F-B644-65703F396826}"/>
              </a:ext>
            </a:extLst>
          </p:cNvPr>
          <p:cNvPicPr>
            <a:picLocks noChangeAspect="1"/>
          </p:cNvPicPr>
          <p:nvPr/>
        </p:nvPicPr>
        <p:blipFill>
          <a:blip r:embed="rId5"/>
          <a:stretch>
            <a:fillRect/>
          </a:stretch>
        </p:blipFill>
        <p:spPr>
          <a:xfrm>
            <a:off x="7105579" y="2848995"/>
            <a:ext cx="3876675" cy="1066800"/>
          </a:xfrm>
          <a:prstGeom prst="rect">
            <a:avLst/>
          </a:prstGeom>
        </p:spPr>
      </p:pic>
      <p:pic>
        <p:nvPicPr>
          <p:cNvPr id="17" name="Picture 16">
            <a:extLst>
              <a:ext uri="{FF2B5EF4-FFF2-40B4-BE49-F238E27FC236}">
                <a16:creationId xmlns:a16="http://schemas.microsoft.com/office/drawing/2014/main" id="{307A2785-C907-4B7A-BBFE-7A1717908E00}"/>
              </a:ext>
            </a:extLst>
          </p:cNvPr>
          <p:cNvPicPr>
            <a:picLocks noChangeAspect="1"/>
          </p:cNvPicPr>
          <p:nvPr/>
        </p:nvPicPr>
        <p:blipFill>
          <a:blip r:embed="rId6"/>
          <a:stretch>
            <a:fillRect/>
          </a:stretch>
        </p:blipFill>
        <p:spPr>
          <a:xfrm>
            <a:off x="7105579" y="4065899"/>
            <a:ext cx="2581275" cy="523875"/>
          </a:xfrm>
          <a:prstGeom prst="rect">
            <a:avLst/>
          </a:prstGeom>
        </p:spPr>
      </p:pic>
      <p:pic>
        <p:nvPicPr>
          <p:cNvPr id="29" name="Picture 28">
            <a:extLst>
              <a:ext uri="{FF2B5EF4-FFF2-40B4-BE49-F238E27FC236}">
                <a16:creationId xmlns:a16="http://schemas.microsoft.com/office/drawing/2014/main" id="{826D0F9B-E9FE-4D0B-90EA-BF95A0B1B15A}"/>
              </a:ext>
            </a:extLst>
          </p:cNvPr>
          <p:cNvPicPr>
            <a:picLocks noChangeAspect="1"/>
          </p:cNvPicPr>
          <p:nvPr/>
        </p:nvPicPr>
        <p:blipFill>
          <a:blip r:embed="rId7"/>
          <a:stretch>
            <a:fillRect/>
          </a:stretch>
        </p:blipFill>
        <p:spPr>
          <a:xfrm>
            <a:off x="7181729" y="4554397"/>
            <a:ext cx="4457700" cy="1695450"/>
          </a:xfrm>
          <a:prstGeom prst="rect">
            <a:avLst/>
          </a:prstGeom>
        </p:spPr>
      </p:pic>
    </p:spTree>
    <p:extLst>
      <p:ext uri="{BB962C8B-B14F-4D97-AF65-F5344CB8AC3E}">
        <p14:creationId xmlns:p14="http://schemas.microsoft.com/office/powerpoint/2010/main" val="234824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15</a:t>
            </a:fld>
            <a:endParaRPr lang="en-US" sz="2000" b="1" dirty="0">
              <a:solidFill>
                <a:schemeClr val="bg1"/>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04F52983-0153-4FB7-A8EE-FBC45FF6A70C}"/>
              </a:ext>
            </a:extLst>
          </p:cNvPr>
          <p:cNvSpPr txBox="1"/>
          <p:nvPr/>
        </p:nvSpPr>
        <p:spPr>
          <a:xfrm>
            <a:off x="143135" y="815764"/>
            <a:ext cx="5051678" cy="2323713"/>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Losses of Electrical Machines:</a:t>
            </a:r>
          </a:p>
          <a:p>
            <a:pPr algn="just">
              <a:spcAft>
                <a:spcPts val="600"/>
              </a:spcAft>
            </a:pPr>
            <a:endParaRPr lang="en-US" sz="2000" dirty="0">
              <a:sym typeface="Symbol" panose="05050102010706020507" pitchFamily="18" charset="2"/>
            </a:endParaRPr>
          </a:p>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a</a:t>
            </a:r>
            <a:r>
              <a:rPr lang="en-US" sz="2000" dirty="0">
                <a:solidFill>
                  <a:srgbClr val="000000"/>
                </a:solidFill>
                <a:sym typeface="Symbol" panose="05050102010706020507" pitchFamily="18" charset="2"/>
              </a:rPr>
              <a:t>) </a:t>
            </a:r>
            <a:r>
              <a:rPr lang="en-US" sz="2000" b="1" dirty="0">
                <a:solidFill>
                  <a:srgbClr val="000000"/>
                </a:solidFill>
                <a:sym typeface="Symbol" panose="05050102010706020507" pitchFamily="18" charset="2"/>
              </a:rPr>
              <a:t>Copper (Cu)/</a:t>
            </a:r>
            <a:r>
              <a:rPr lang="en-US" sz="2000" b="1" i="1" dirty="0">
                <a:solidFill>
                  <a:srgbClr val="000000"/>
                </a:solidFill>
                <a:sym typeface="Symbol" panose="05050102010706020507" pitchFamily="18" charset="2"/>
              </a:rPr>
              <a:t>I</a:t>
            </a:r>
            <a:r>
              <a:rPr lang="en-US" sz="2000" b="1" baseline="30000" dirty="0">
                <a:solidFill>
                  <a:srgbClr val="000000"/>
                </a:solidFill>
                <a:sym typeface="Symbol" panose="05050102010706020507" pitchFamily="18" charset="2"/>
              </a:rPr>
              <a:t>2</a:t>
            </a:r>
            <a:r>
              <a:rPr lang="en-US" sz="2000" b="1" i="1" dirty="0">
                <a:solidFill>
                  <a:srgbClr val="000000"/>
                </a:solidFill>
                <a:sym typeface="Symbol" panose="05050102010706020507" pitchFamily="18" charset="2"/>
              </a:rPr>
              <a:t>R</a:t>
            </a:r>
            <a:r>
              <a:rPr lang="en-US" sz="2000" b="1" dirty="0">
                <a:solidFill>
                  <a:srgbClr val="000000"/>
                </a:solidFill>
                <a:sym typeface="Symbol" panose="05050102010706020507" pitchFamily="18" charset="2"/>
              </a:rPr>
              <a:t> Losses </a:t>
            </a:r>
            <a:r>
              <a:rPr lang="en-US" sz="2000" dirty="0">
                <a:solidFill>
                  <a:srgbClr val="000000"/>
                </a:solidFill>
                <a:sym typeface="Symbol" panose="05050102010706020507" pitchFamily="18" charset="2"/>
              </a:rPr>
              <a:t>(</a:t>
            </a:r>
            <a:r>
              <a:rPr lang="en-US" sz="2000" i="1" dirty="0" err="1">
                <a:solidFill>
                  <a:srgbClr val="000000"/>
                </a:solidFill>
                <a:sym typeface="Symbol" panose="05050102010706020507" pitchFamily="18" charset="2"/>
              </a:rPr>
              <a:t>P</a:t>
            </a:r>
            <a:r>
              <a:rPr lang="en-US" sz="2000" i="1" baseline="-25000" dirty="0" err="1">
                <a:solidFill>
                  <a:srgbClr val="000000"/>
                </a:solidFill>
                <a:sym typeface="Symbol" panose="05050102010706020507" pitchFamily="18" charset="2"/>
              </a:rPr>
              <a:t>Cu</a:t>
            </a:r>
            <a:r>
              <a:rPr lang="en-US" sz="2000" dirty="0">
                <a:solidFill>
                  <a:srgbClr val="000000"/>
                </a:solidFill>
                <a:sym typeface="Symbol" panose="05050102010706020507" pitchFamily="18" charset="2"/>
              </a:rPr>
              <a:t>):</a:t>
            </a:r>
          </a:p>
          <a:p>
            <a:pPr algn="just">
              <a:spcAft>
                <a:spcPts val="600"/>
              </a:spcAft>
            </a:pPr>
            <a:endParaRPr lang="en-US" sz="2000" dirty="0">
              <a:solidFill>
                <a:srgbClr val="000000"/>
              </a:solidFill>
              <a:sym typeface="Symbol" panose="05050102010706020507" pitchFamily="18" charset="2"/>
            </a:endParaRPr>
          </a:p>
          <a:p>
            <a:pPr algn="just">
              <a:spcAft>
                <a:spcPts val="600"/>
              </a:spcAft>
            </a:pPr>
            <a:endParaRPr lang="en-US" sz="2000" dirty="0">
              <a:solidFill>
                <a:srgbClr val="000000"/>
              </a:solidFill>
              <a:sym typeface="Symbol" panose="05050102010706020507" pitchFamily="18" charset="2"/>
            </a:endParaRPr>
          </a:p>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b</a:t>
            </a:r>
            <a:r>
              <a:rPr lang="en-US" sz="2000" dirty="0">
                <a:solidFill>
                  <a:srgbClr val="000000"/>
                </a:solidFill>
                <a:sym typeface="Symbol" panose="05050102010706020507" pitchFamily="18" charset="2"/>
              </a:rPr>
              <a:t>) </a:t>
            </a:r>
            <a:r>
              <a:rPr lang="en-US" sz="2000" b="1" dirty="0">
                <a:solidFill>
                  <a:srgbClr val="000000"/>
                </a:solidFill>
                <a:sym typeface="Symbol" panose="05050102010706020507" pitchFamily="18" charset="2"/>
              </a:rPr>
              <a:t>Stray Losses </a:t>
            </a:r>
            <a:r>
              <a:rPr lang="en-US" sz="2000" dirty="0">
                <a:solidFill>
                  <a:srgbClr val="000000"/>
                </a:solidFill>
                <a:sym typeface="Symbol" panose="05050102010706020507" pitchFamily="18" charset="2"/>
              </a:rPr>
              <a:t>(</a:t>
            </a:r>
            <a:r>
              <a:rPr lang="en-US" sz="2000" i="1" dirty="0" err="1">
                <a:solidFill>
                  <a:srgbClr val="000000"/>
                </a:solidFill>
                <a:sym typeface="Symbol" panose="05050102010706020507" pitchFamily="18" charset="2"/>
              </a:rPr>
              <a:t>P</a:t>
            </a:r>
            <a:r>
              <a:rPr lang="en-US" sz="2000" i="1" baseline="-25000" dirty="0" err="1">
                <a:solidFill>
                  <a:srgbClr val="000000"/>
                </a:solidFill>
                <a:sym typeface="Symbol" panose="05050102010706020507" pitchFamily="18" charset="2"/>
              </a:rPr>
              <a:t>st</a:t>
            </a:r>
            <a:r>
              <a:rPr lang="en-US" sz="2000" dirty="0">
                <a:solidFill>
                  <a:srgbClr val="000000"/>
                </a:solidFill>
                <a:sym typeface="Symbol" panose="05050102010706020507" pitchFamily="18" charset="2"/>
              </a:rPr>
              <a:t>):</a:t>
            </a:r>
          </a:p>
        </p:txBody>
      </p:sp>
      <p:sp>
        <p:nvSpPr>
          <p:cNvPr id="17" name="TextBox 16">
            <a:extLst>
              <a:ext uri="{FF2B5EF4-FFF2-40B4-BE49-F238E27FC236}">
                <a16:creationId xmlns:a16="http://schemas.microsoft.com/office/drawing/2014/main" id="{DB1BE08F-F755-4EED-957C-70648404E00D}"/>
              </a:ext>
            </a:extLst>
          </p:cNvPr>
          <p:cNvSpPr txBox="1"/>
          <p:nvPr/>
        </p:nvSpPr>
        <p:spPr>
          <a:xfrm>
            <a:off x="528085" y="2003106"/>
            <a:ext cx="4150017" cy="400110"/>
          </a:xfrm>
          <a:prstGeom prst="rect">
            <a:avLst/>
          </a:prstGeom>
          <a:noFill/>
        </p:spPr>
        <p:txBody>
          <a:bodyPr wrap="square" rtlCol="0">
            <a:spAutoFit/>
          </a:bodyPr>
          <a:lstStyle/>
          <a:p>
            <a:pPr algn="just">
              <a:spcAft>
                <a:spcPts val="600"/>
              </a:spcAft>
            </a:pPr>
            <a:r>
              <a:rPr lang="en-US" sz="2000" dirty="0">
                <a:solidFill>
                  <a:srgbClr val="000000"/>
                </a:solidFill>
                <a:sym typeface="Symbol" panose="05050102010706020507" pitchFamily="18" charset="2"/>
              </a:rPr>
              <a:t>Losses in different windings or coils</a:t>
            </a:r>
          </a:p>
        </p:txBody>
      </p:sp>
      <p:sp>
        <p:nvSpPr>
          <p:cNvPr id="18" name="TextBox 17">
            <a:extLst>
              <a:ext uri="{FF2B5EF4-FFF2-40B4-BE49-F238E27FC236}">
                <a16:creationId xmlns:a16="http://schemas.microsoft.com/office/drawing/2014/main" id="{728F520F-7D45-43D2-843B-DB421F7F2352}"/>
              </a:ext>
            </a:extLst>
          </p:cNvPr>
          <p:cNvSpPr txBox="1"/>
          <p:nvPr/>
        </p:nvSpPr>
        <p:spPr>
          <a:xfrm>
            <a:off x="554719" y="3126416"/>
            <a:ext cx="3781308" cy="1938992"/>
          </a:xfrm>
          <a:prstGeom prst="rect">
            <a:avLst/>
          </a:prstGeom>
          <a:noFill/>
        </p:spPr>
        <p:txBody>
          <a:bodyPr wrap="square" rtlCol="0">
            <a:spAutoFit/>
          </a:bodyPr>
          <a:lstStyle/>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I</a:t>
            </a:r>
            <a:r>
              <a:rPr lang="en-US" sz="2000" dirty="0">
                <a:solidFill>
                  <a:srgbClr val="000000"/>
                </a:solidFill>
                <a:sym typeface="Symbol" panose="05050102010706020507" pitchFamily="18" charset="2"/>
              </a:rPr>
              <a:t>) </a:t>
            </a:r>
            <a:r>
              <a:rPr lang="en-US" sz="2000" b="1" dirty="0">
                <a:solidFill>
                  <a:srgbClr val="000000"/>
                </a:solidFill>
                <a:sym typeface="Symbol" panose="05050102010706020507" pitchFamily="18" charset="2"/>
              </a:rPr>
              <a:t>Core or Iron Losses </a:t>
            </a:r>
            <a:r>
              <a:rPr lang="en-US" sz="2000" dirty="0">
                <a:solidFill>
                  <a:srgbClr val="000000"/>
                </a:solidFill>
                <a:sym typeface="Symbol" panose="05050102010706020507" pitchFamily="18" charset="2"/>
              </a:rPr>
              <a:t> (</a:t>
            </a:r>
            <a:r>
              <a:rPr lang="en-US" sz="2000" i="1" dirty="0">
                <a:solidFill>
                  <a:srgbClr val="000000"/>
                </a:solidFill>
                <a:sym typeface="Symbol" panose="05050102010706020507" pitchFamily="18" charset="2"/>
              </a:rPr>
              <a:t>P</a:t>
            </a:r>
            <a:r>
              <a:rPr lang="en-US" sz="2000" i="1" baseline="-25000" dirty="0">
                <a:solidFill>
                  <a:srgbClr val="000000"/>
                </a:solidFill>
                <a:sym typeface="Symbol" panose="05050102010706020507" pitchFamily="18" charset="2"/>
              </a:rPr>
              <a:t>i</a:t>
            </a:r>
            <a:r>
              <a:rPr lang="en-US" sz="2000" dirty="0">
                <a:solidFill>
                  <a:srgbClr val="000000"/>
                </a:solidFill>
                <a:sym typeface="Symbol" panose="05050102010706020507" pitchFamily="18" charset="2"/>
              </a:rPr>
              <a:t>):</a:t>
            </a:r>
          </a:p>
          <a:p>
            <a:pPr algn="just">
              <a:spcAft>
                <a:spcPts val="600"/>
              </a:spcAft>
            </a:pPr>
            <a:endParaRPr lang="en-US" sz="2000" dirty="0">
              <a:solidFill>
                <a:srgbClr val="000000"/>
              </a:solidFill>
              <a:sym typeface="Symbol" panose="05050102010706020507" pitchFamily="18" charset="2"/>
            </a:endParaRPr>
          </a:p>
          <a:p>
            <a:pPr algn="just">
              <a:spcAft>
                <a:spcPts val="600"/>
              </a:spcAft>
            </a:pPr>
            <a:endParaRPr lang="en-US" sz="2000" dirty="0">
              <a:solidFill>
                <a:srgbClr val="000000"/>
              </a:solidFill>
              <a:sym typeface="Symbol" panose="05050102010706020507" pitchFamily="18" charset="2"/>
            </a:endParaRPr>
          </a:p>
          <a:p>
            <a:pPr algn="just">
              <a:spcAft>
                <a:spcPts val="600"/>
              </a:spcAft>
            </a:pPr>
            <a:endParaRPr lang="en-US" sz="2000" dirty="0">
              <a:solidFill>
                <a:srgbClr val="000000"/>
              </a:solidFill>
              <a:sym typeface="Symbol" panose="05050102010706020507" pitchFamily="18" charset="2"/>
            </a:endParaRPr>
          </a:p>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II</a:t>
            </a:r>
            <a:r>
              <a:rPr lang="en-US" sz="2000" dirty="0">
                <a:solidFill>
                  <a:srgbClr val="000000"/>
                </a:solidFill>
                <a:sym typeface="Symbol" panose="05050102010706020507" pitchFamily="18" charset="2"/>
              </a:rPr>
              <a:t>) </a:t>
            </a:r>
            <a:r>
              <a:rPr lang="en-US" sz="2000" b="1" dirty="0">
                <a:solidFill>
                  <a:srgbClr val="000000"/>
                </a:solidFill>
                <a:sym typeface="Symbol" panose="05050102010706020507" pitchFamily="18" charset="2"/>
              </a:rPr>
              <a:t>Mechanical Losses </a:t>
            </a:r>
            <a:r>
              <a:rPr lang="en-US" sz="2000" dirty="0">
                <a:solidFill>
                  <a:srgbClr val="000000"/>
                </a:solidFill>
                <a:sym typeface="Symbol" panose="05050102010706020507" pitchFamily="18" charset="2"/>
              </a:rPr>
              <a:t> (</a:t>
            </a:r>
            <a:r>
              <a:rPr lang="en-US" sz="2000" i="1" dirty="0" err="1">
                <a:solidFill>
                  <a:srgbClr val="000000"/>
                </a:solidFill>
                <a:sym typeface="Symbol" panose="05050102010706020507" pitchFamily="18" charset="2"/>
              </a:rPr>
              <a:t>P</a:t>
            </a:r>
            <a:r>
              <a:rPr lang="en-US" sz="2000" i="1" baseline="-25000" dirty="0" err="1">
                <a:solidFill>
                  <a:srgbClr val="000000"/>
                </a:solidFill>
                <a:sym typeface="Symbol" panose="05050102010706020507" pitchFamily="18" charset="2"/>
              </a:rPr>
              <a:t>mech</a:t>
            </a:r>
            <a:r>
              <a:rPr lang="en-US" sz="2000" dirty="0">
                <a:solidFill>
                  <a:srgbClr val="000000"/>
                </a:solidFill>
                <a:sym typeface="Symbol" panose="05050102010706020507" pitchFamily="18" charset="2"/>
              </a:rPr>
              <a:t>):</a:t>
            </a:r>
          </a:p>
        </p:txBody>
      </p:sp>
      <p:sp>
        <p:nvSpPr>
          <p:cNvPr id="19" name="TextBox 18">
            <a:extLst>
              <a:ext uri="{FF2B5EF4-FFF2-40B4-BE49-F238E27FC236}">
                <a16:creationId xmlns:a16="http://schemas.microsoft.com/office/drawing/2014/main" id="{841D9734-0003-4B09-9615-F536BE4A43AD}"/>
              </a:ext>
            </a:extLst>
          </p:cNvPr>
          <p:cNvSpPr txBox="1"/>
          <p:nvPr/>
        </p:nvSpPr>
        <p:spPr>
          <a:xfrm>
            <a:off x="962752" y="5080156"/>
            <a:ext cx="2886578" cy="784830"/>
          </a:xfrm>
          <a:prstGeom prst="rect">
            <a:avLst/>
          </a:prstGeom>
          <a:noFill/>
        </p:spPr>
        <p:txBody>
          <a:bodyPr wrap="square" rtlCol="0">
            <a:spAutoFit/>
          </a:bodyPr>
          <a:lstStyle/>
          <a:p>
            <a:pPr algn="just">
              <a:spcAft>
                <a:spcPts val="600"/>
              </a:spcAft>
            </a:pPr>
            <a:r>
              <a:rPr lang="en-US" sz="2000" dirty="0">
                <a:solidFill>
                  <a:srgbClr val="000000"/>
                </a:solidFill>
                <a:sym typeface="Symbol" panose="05050102010706020507" pitchFamily="18" charset="2"/>
              </a:rPr>
              <a:t>(</a:t>
            </a:r>
            <a:r>
              <a:rPr lang="en-US" sz="2000" b="1" i="1" dirty="0" err="1">
                <a:solidFill>
                  <a:srgbClr val="000000"/>
                </a:solidFill>
                <a:sym typeface="Symbol" panose="05050102010706020507" pitchFamily="18" charset="2"/>
              </a:rPr>
              <a:t>i</a:t>
            </a:r>
            <a:r>
              <a:rPr lang="en-US" sz="2000" dirty="0">
                <a:solidFill>
                  <a:srgbClr val="000000"/>
                </a:solidFill>
                <a:sym typeface="Symbol" panose="05050102010706020507" pitchFamily="18" charset="2"/>
              </a:rPr>
              <a:t>) Friction loss (</a:t>
            </a:r>
            <a:r>
              <a:rPr lang="en-US" sz="2000" i="1" dirty="0" err="1">
                <a:solidFill>
                  <a:srgbClr val="000000"/>
                </a:solidFill>
                <a:sym typeface="Symbol" panose="05050102010706020507" pitchFamily="18" charset="2"/>
              </a:rPr>
              <a:t>P</a:t>
            </a:r>
            <a:r>
              <a:rPr lang="en-US" sz="2000" i="1" baseline="-25000" dirty="0" err="1">
                <a:solidFill>
                  <a:srgbClr val="000000"/>
                </a:solidFill>
                <a:sym typeface="Symbol" panose="05050102010706020507" pitchFamily="18" charset="2"/>
              </a:rPr>
              <a:t>f</a:t>
            </a:r>
            <a:r>
              <a:rPr lang="en-US" sz="2000" dirty="0">
                <a:solidFill>
                  <a:srgbClr val="000000"/>
                </a:solidFill>
                <a:sym typeface="Symbol" panose="05050102010706020507" pitchFamily="18" charset="2"/>
              </a:rPr>
              <a:t>)</a:t>
            </a:r>
          </a:p>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ii</a:t>
            </a:r>
            <a:r>
              <a:rPr lang="en-US" sz="2000" dirty="0">
                <a:solidFill>
                  <a:srgbClr val="000000"/>
                </a:solidFill>
                <a:sym typeface="Symbol" panose="05050102010706020507" pitchFamily="18" charset="2"/>
              </a:rPr>
              <a:t>) Windage loss (</a:t>
            </a:r>
            <a:r>
              <a:rPr lang="en-US" sz="2000" i="1" dirty="0">
                <a:solidFill>
                  <a:srgbClr val="000000"/>
                </a:solidFill>
                <a:sym typeface="Symbol" panose="05050102010706020507" pitchFamily="18" charset="2"/>
              </a:rPr>
              <a:t>P</a:t>
            </a:r>
            <a:r>
              <a:rPr lang="en-US" sz="2000" i="1" baseline="-25000" dirty="0">
                <a:solidFill>
                  <a:srgbClr val="000000"/>
                </a:solidFill>
                <a:sym typeface="Symbol" panose="05050102010706020507" pitchFamily="18" charset="2"/>
              </a:rPr>
              <a:t>w</a:t>
            </a:r>
            <a:r>
              <a:rPr lang="en-US" sz="2000" dirty="0">
                <a:solidFill>
                  <a:srgbClr val="000000"/>
                </a:solidFill>
                <a:sym typeface="Symbol" panose="05050102010706020507" pitchFamily="18" charset="2"/>
              </a:rPr>
              <a:t>)</a:t>
            </a:r>
            <a:endParaRPr lang="en-US" sz="2000" dirty="0">
              <a:solidFill>
                <a:srgbClr val="000000"/>
              </a:solidFill>
            </a:endParaRPr>
          </a:p>
        </p:txBody>
      </p:sp>
      <p:sp>
        <p:nvSpPr>
          <p:cNvPr id="20" name="TextBox 19">
            <a:extLst>
              <a:ext uri="{FF2B5EF4-FFF2-40B4-BE49-F238E27FC236}">
                <a16:creationId xmlns:a16="http://schemas.microsoft.com/office/drawing/2014/main" id="{60D59D0F-DD3F-4215-8F62-BA25FDDCA915}"/>
              </a:ext>
            </a:extLst>
          </p:cNvPr>
          <p:cNvSpPr txBox="1"/>
          <p:nvPr/>
        </p:nvSpPr>
        <p:spPr>
          <a:xfrm>
            <a:off x="903759" y="3557378"/>
            <a:ext cx="3048810" cy="784830"/>
          </a:xfrm>
          <a:prstGeom prst="rect">
            <a:avLst/>
          </a:prstGeom>
          <a:noFill/>
        </p:spPr>
        <p:txBody>
          <a:bodyPr wrap="square" rtlCol="0">
            <a:spAutoFit/>
          </a:bodyPr>
          <a:lstStyle/>
          <a:p>
            <a:pPr algn="just">
              <a:spcAft>
                <a:spcPts val="600"/>
              </a:spcAft>
            </a:pPr>
            <a:r>
              <a:rPr lang="en-US" sz="2000" dirty="0">
                <a:solidFill>
                  <a:srgbClr val="000000"/>
                </a:solidFill>
                <a:sym typeface="Symbol" panose="05050102010706020507" pitchFamily="18" charset="2"/>
              </a:rPr>
              <a:t>(</a:t>
            </a:r>
            <a:r>
              <a:rPr lang="en-US" sz="2000" b="1" i="1" dirty="0" err="1">
                <a:solidFill>
                  <a:srgbClr val="000000"/>
                </a:solidFill>
                <a:sym typeface="Symbol" panose="05050102010706020507" pitchFamily="18" charset="2"/>
              </a:rPr>
              <a:t>i</a:t>
            </a:r>
            <a:r>
              <a:rPr lang="en-US" sz="2000" dirty="0">
                <a:solidFill>
                  <a:srgbClr val="000000"/>
                </a:solidFill>
                <a:sym typeface="Symbol" panose="05050102010706020507" pitchFamily="18" charset="2"/>
              </a:rPr>
              <a:t>) Eddy Current loss (</a:t>
            </a:r>
            <a:r>
              <a:rPr lang="en-US" sz="2000" i="1" dirty="0">
                <a:solidFill>
                  <a:srgbClr val="000000"/>
                </a:solidFill>
                <a:sym typeface="Symbol" panose="05050102010706020507" pitchFamily="18" charset="2"/>
              </a:rPr>
              <a:t>P</a:t>
            </a:r>
            <a:r>
              <a:rPr lang="en-US" sz="2000" i="1" baseline="-25000" dirty="0">
                <a:solidFill>
                  <a:srgbClr val="000000"/>
                </a:solidFill>
                <a:sym typeface="Symbol" panose="05050102010706020507" pitchFamily="18" charset="2"/>
              </a:rPr>
              <a:t>e</a:t>
            </a:r>
            <a:r>
              <a:rPr lang="en-US" sz="2000" dirty="0">
                <a:solidFill>
                  <a:srgbClr val="000000"/>
                </a:solidFill>
                <a:sym typeface="Symbol" panose="05050102010706020507" pitchFamily="18" charset="2"/>
              </a:rPr>
              <a:t>)</a:t>
            </a:r>
          </a:p>
          <a:p>
            <a:pPr algn="just">
              <a:spcAft>
                <a:spcPts val="600"/>
              </a:spcAft>
            </a:pPr>
            <a:r>
              <a:rPr lang="en-US" sz="2000" dirty="0">
                <a:solidFill>
                  <a:srgbClr val="000000"/>
                </a:solidFill>
                <a:sym typeface="Symbol" panose="05050102010706020507" pitchFamily="18" charset="2"/>
              </a:rPr>
              <a:t>(</a:t>
            </a:r>
            <a:r>
              <a:rPr lang="en-US" sz="2000" b="1" i="1" dirty="0">
                <a:solidFill>
                  <a:srgbClr val="000000"/>
                </a:solidFill>
                <a:sym typeface="Symbol" panose="05050102010706020507" pitchFamily="18" charset="2"/>
              </a:rPr>
              <a:t>ii</a:t>
            </a:r>
            <a:r>
              <a:rPr lang="en-US" sz="2000" dirty="0">
                <a:solidFill>
                  <a:srgbClr val="000000"/>
                </a:solidFill>
                <a:sym typeface="Symbol" panose="05050102010706020507" pitchFamily="18" charset="2"/>
              </a:rPr>
              <a:t>) </a:t>
            </a:r>
            <a:r>
              <a:rPr lang="en-US" sz="2000" dirty="0" err="1">
                <a:solidFill>
                  <a:srgbClr val="000000"/>
                </a:solidFill>
                <a:sym typeface="Symbol" panose="05050102010706020507" pitchFamily="18" charset="2"/>
              </a:rPr>
              <a:t>Hyteresis</a:t>
            </a:r>
            <a:r>
              <a:rPr lang="en-US" sz="2000" dirty="0">
                <a:solidFill>
                  <a:srgbClr val="000000"/>
                </a:solidFill>
                <a:sym typeface="Symbol" panose="05050102010706020507" pitchFamily="18" charset="2"/>
              </a:rPr>
              <a:t> loss (</a:t>
            </a:r>
            <a:r>
              <a:rPr lang="en-US" sz="2000" i="1" dirty="0">
                <a:solidFill>
                  <a:srgbClr val="000000"/>
                </a:solidFill>
                <a:sym typeface="Symbol" panose="05050102010706020507" pitchFamily="18" charset="2"/>
              </a:rPr>
              <a:t>P</a:t>
            </a:r>
            <a:r>
              <a:rPr lang="en-US" sz="2000" i="1" baseline="-25000" dirty="0">
                <a:solidFill>
                  <a:srgbClr val="000000"/>
                </a:solidFill>
                <a:sym typeface="Symbol" panose="05050102010706020507" pitchFamily="18" charset="2"/>
              </a:rPr>
              <a:t>h</a:t>
            </a:r>
            <a:r>
              <a:rPr lang="en-US" sz="2000" dirty="0">
                <a:solidFill>
                  <a:srgbClr val="000000"/>
                </a:solidFill>
                <a:sym typeface="Symbol" panose="05050102010706020507" pitchFamily="18" charset="2"/>
              </a:rPr>
              <a:t>)</a:t>
            </a:r>
          </a:p>
        </p:txBody>
      </p:sp>
      <p:cxnSp>
        <p:nvCxnSpPr>
          <p:cNvPr id="34" name="Straight Connector 33">
            <a:extLst>
              <a:ext uri="{FF2B5EF4-FFF2-40B4-BE49-F238E27FC236}">
                <a16:creationId xmlns:a16="http://schemas.microsoft.com/office/drawing/2014/main" id="{68AF069D-4AFC-A1D7-8EF9-7CFAF7EC09D8}"/>
              </a:ext>
            </a:extLst>
          </p:cNvPr>
          <p:cNvCxnSpPr/>
          <p:nvPr/>
        </p:nvCxnSpPr>
        <p:spPr>
          <a:xfrm>
            <a:off x="5298056" y="606227"/>
            <a:ext cx="0" cy="585216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7D4F25-1BD3-097C-680A-8B37D0A9EC3F}"/>
              </a:ext>
            </a:extLst>
          </p:cNvPr>
          <p:cNvSpPr/>
          <p:nvPr/>
        </p:nvSpPr>
        <p:spPr>
          <a:xfrm>
            <a:off x="3019440" y="123247"/>
            <a:ext cx="4596009"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Losses of Electrical Machine</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AAFE99AF-311C-C1D5-72F7-148A23E37B70}"/>
              </a:ext>
            </a:extLst>
          </p:cNvPr>
          <p:cNvSpPr/>
          <p:nvPr/>
        </p:nvSpPr>
        <p:spPr>
          <a:xfrm>
            <a:off x="5401296" y="815764"/>
            <a:ext cx="6647568" cy="1200329"/>
          </a:xfrm>
          <a:prstGeom prst="rect">
            <a:avLst/>
          </a:prstGeom>
          <a:noFill/>
        </p:spPr>
        <p:txBody>
          <a:bodyPr wrap="square">
            <a:spAutoFit/>
          </a:bodyPr>
          <a:lstStyle/>
          <a:p>
            <a:pPr algn="just"/>
            <a:r>
              <a:rPr lang="en-US"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Hysteresis Loss</a:t>
            </a:r>
            <a:r>
              <a:rPr lang="en-US" dirty="0">
                <a:effectLst>
                  <a:outerShdw blurRad="69850" dist="43180" dir="5400000" sx="0" sy="0">
                    <a:srgbClr val="000000">
                      <a:alpha val="65000"/>
                    </a:srgbClr>
                  </a:outerShdw>
                </a:effectLst>
                <a:latin typeface="Times New Roman" pitchFamily="18" charset="0"/>
                <a:cs typeface="Times New Roman" pitchFamily="18" charset="0"/>
              </a:rPr>
              <a:t>: Since the flux in a transformer core is alternating, power is required for the continuous reversals of the elementary magnets of which the iron is composed. This loss is known as hysteresis loss.</a:t>
            </a:r>
          </a:p>
        </p:txBody>
      </p:sp>
      <p:sp>
        <p:nvSpPr>
          <p:cNvPr id="25" name="Rectangle 24">
            <a:extLst>
              <a:ext uri="{FF2B5EF4-FFF2-40B4-BE49-F238E27FC236}">
                <a16:creationId xmlns:a16="http://schemas.microsoft.com/office/drawing/2014/main" id="{2EF7F161-5869-1E12-FF41-40463D06640C}"/>
              </a:ext>
            </a:extLst>
          </p:cNvPr>
          <p:cNvSpPr/>
          <p:nvPr/>
        </p:nvSpPr>
        <p:spPr>
          <a:xfrm>
            <a:off x="5401295" y="2080050"/>
            <a:ext cx="6526847" cy="1477328"/>
          </a:xfrm>
          <a:prstGeom prst="rect">
            <a:avLst/>
          </a:prstGeom>
          <a:noFill/>
        </p:spPr>
        <p:txBody>
          <a:bodyPr wrap="square">
            <a:spAutoFit/>
          </a:bodyPr>
          <a:lstStyle/>
          <a:p>
            <a:pPr algn="just"/>
            <a:r>
              <a:rPr lang="en-US"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Eddy-Current Loss</a:t>
            </a:r>
            <a:r>
              <a:rPr lang="en-US" dirty="0">
                <a:effectLst>
                  <a:outerShdw blurRad="69850" dist="43180" dir="5400000" sx="0" sy="0">
                    <a:srgbClr val="000000">
                      <a:alpha val="65000"/>
                    </a:srgbClr>
                  </a:outerShdw>
                </a:effectLst>
                <a:latin typeface="Times New Roman" pitchFamily="18" charset="0"/>
                <a:cs typeface="Times New Roman" pitchFamily="18" charset="0"/>
              </a:rPr>
              <a:t>: Due to the alternating flux an emf is induced in core and current flows to the core due to this emf. This current is called </a:t>
            </a:r>
            <a:r>
              <a:rPr lang="en-US" b="1" i="1" dirty="0">
                <a:effectLst>
                  <a:outerShdw blurRad="69850" dist="43180" dir="5400000" sx="0" sy="0">
                    <a:srgbClr val="000000">
                      <a:alpha val="65000"/>
                    </a:srgbClr>
                  </a:outerShdw>
                </a:effectLst>
                <a:latin typeface="Times New Roman" pitchFamily="18" charset="0"/>
                <a:cs typeface="Times New Roman" pitchFamily="18" charset="0"/>
              </a:rPr>
              <a:t>eddy current</a:t>
            </a:r>
            <a:r>
              <a:rPr lang="en-US" dirty="0">
                <a:effectLst>
                  <a:outerShdw blurRad="69850" dist="43180" dir="5400000" sx="0" sy="0">
                    <a:srgbClr val="000000">
                      <a:alpha val="65000"/>
                    </a:srgbClr>
                  </a:outerShdw>
                </a:effectLst>
                <a:latin typeface="Times New Roman" pitchFamily="18" charset="0"/>
                <a:cs typeface="Times New Roman" pitchFamily="18" charset="0"/>
              </a:rPr>
              <a:t>. The power loss due to the eddy current is called eddy current loss. By using thin laminations, insulated in core, a small portion of eddy current loss can be reduced.</a:t>
            </a:r>
          </a:p>
        </p:txBody>
      </p:sp>
      <p:pic>
        <p:nvPicPr>
          <p:cNvPr id="27" name="Picture 26">
            <a:extLst>
              <a:ext uri="{FF2B5EF4-FFF2-40B4-BE49-F238E27FC236}">
                <a16:creationId xmlns:a16="http://schemas.microsoft.com/office/drawing/2014/main" id="{4710F98C-2EFE-99CA-84A1-47673E1845C2}"/>
              </a:ext>
            </a:extLst>
          </p:cNvPr>
          <p:cNvPicPr>
            <a:picLocks noChangeAspect="1"/>
          </p:cNvPicPr>
          <p:nvPr/>
        </p:nvPicPr>
        <p:blipFill>
          <a:blip r:embed="rId2"/>
          <a:stretch>
            <a:fillRect/>
          </a:stretch>
        </p:blipFill>
        <p:spPr>
          <a:xfrm>
            <a:off x="4078096" y="3754956"/>
            <a:ext cx="2476022" cy="2377440"/>
          </a:xfrm>
          <a:prstGeom prst="rect">
            <a:avLst/>
          </a:prstGeom>
        </p:spPr>
      </p:pic>
      <p:pic>
        <p:nvPicPr>
          <p:cNvPr id="32" name="Picture 31">
            <a:extLst>
              <a:ext uri="{FF2B5EF4-FFF2-40B4-BE49-F238E27FC236}">
                <a16:creationId xmlns:a16="http://schemas.microsoft.com/office/drawing/2014/main" id="{A6EB2357-3CD0-625A-602E-96DFB2F6D236}"/>
              </a:ext>
            </a:extLst>
          </p:cNvPr>
          <p:cNvPicPr>
            <a:picLocks noChangeAspect="1"/>
          </p:cNvPicPr>
          <p:nvPr/>
        </p:nvPicPr>
        <p:blipFill>
          <a:blip r:embed="rId3"/>
          <a:stretch>
            <a:fillRect/>
          </a:stretch>
        </p:blipFill>
        <p:spPr>
          <a:xfrm>
            <a:off x="6954468" y="3914834"/>
            <a:ext cx="2159776" cy="2011680"/>
          </a:xfrm>
          <a:prstGeom prst="rect">
            <a:avLst/>
          </a:prstGeom>
        </p:spPr>
      </p:pic>
      <p:pic>
        <p:nvPicPr>
          <p:cNvPr id="36" name="Picture 35">
            <a:extLst>
              <a:ext uri="{FF2B5EF4-FFF2-40B4-BE49-F238E27FC236}">
                <a16:creationId xmlns:a16="http://schemas.microsoft.com/office/drawing/2014/main" id="{10291BDD-BF27-452E-3056-55E3D2ABA3F1}"/>
              </a:ext>
            </a:extLst>
          </p:cNvPr>
          <p:cNvPicPr>
            <a:picLocks noChangeAspect="1"/>
          </p:cNvPicPr>
          <p:nvPr/>
        </p:nvPicPr>
        <p:blipFill>
          <a:blip r:embed="rId4"/>
          <a:stretch>
            <a:fillRect/>
          </a:stretch>
        </p:blipFill>
        <p:spPr>
          <a:xfrm>
            <a:off x="9514594" y="3981040"/>
            <a:ext cx="2476022" cy="2011680"/>
          </a:xfrm>
          <a:prstGeom prst="rect">
            <a:avLst/>
          </a:prstGeom>
        </p:spPr>
      </p:pic>
    </p:spTree>
    <p:extLst>
      <p:ext uri="{BB962C8B-B14F-4D97-AF65-F5344CB8AC3E}">
        <p14:creationId xmlns:p14="http://schemas.microsoft.com/office/powerpoint/2010/main" val="399214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up)">
                                      <p:cBhvr>
                                        <p:cTn id="31" dur="500"/>
                                        <p:tgtEl>
                                          <p:spTgt spid="34"/>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2000"/>
                            </p:stCondLst>
                            <p:childTnLst>
                              <p:par>
                                <p:cTn id="41" presetID="22" presetClass="entr" presetSubtype="8"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3000"/>
                            </p:stCondLst>
                            <p:childTnLst>
                              <p:par>
                                <p:cTn id="49" presetID="22" presetClass="entr" presetSubtype="8"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19" grpId="0"/>
      <p:bldP spid="20" grpId="0"/>
      <p:bldP spid="23"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16</a:t>
            </a:fld>
            <a:endParaRPr lang="en-US" sz="2000" b="1" dirty="0">
              <a:solidFill>
                <a:schemeClr val="bg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8" name="Object 27">
                <a:extLst>
                  <a:ext uri="{FF2B5EF4-FFF2-40B4-BE49-F238E27FC236}">
                    <a16:creationId xmlns:a16="http://schemas.microsoft.com/office/drawing/2014/main" id="{3A82072B-6FCD-FC43-F589-A25B7AEE619B}"/>
                  </a:ext>
                </a:extLst>
              </p:cNvPr>
              <p:cNvSpPr txBox="1"/>
              <p:nvPr/>
            </p:nvSpPr>
            <p:spPr bwMode="auto">
              <a:xfrm>
                <a:off x="2747133" y="952242"/>
                <a:ext cx="5177076" cy="6810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en-US" sz="2000" i="0" smtClean="0">
                          <a:solidFill>
                            <a:srgbClr val="000000"/>
                          </a:solidFill>
                          <a:latin typeface="Cambria Math" panose="02040503050406030204" pitchFamily="18" charset="0"/>
                        </a:rPr>
                        <m:t>Input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Output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Losses</m:t>
                      </m:r>
                    </m:oMath>
                    <m:oMath xmlns:m="http://schemas.openxmlformats.org/officeDocument/2006/math">
                      <m:r>
                        <a:rPr lang="en-US" sz="2000" b="0" i="0" smtClean="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Output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Cu</m:t>
                      </m:r>
                      <m:r>
                        <m:rPr>
                          <m:nor/>
                        </m:rPr>
                        <a:rPr lang="en-US" sz="2000" b="0" i="0" smtClean="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Loss</m:t>
                      </m:r>
                      <m:r>
                        <a:rPr lang="en-US" sz="2000" i="1">
                          <a:solidFill>
                            <a:srgbClr val="000000"/>
                          </a:solidFill>
                          <a:latin typeface="Cambria Math" panose="02040503050406030204" pitchFamily="18" charset="0"/>
                        </a:rPr>
                        <m:t>+</m:t>
                      </m:r>
                      <m:r>
                        <m:rPr>
                          <m:nor/>
                        </m:rPr>
                        <a:rPr lang="en-US" sz="2000" b="0" i="0" smtClean="0">
                          <a:solidFill>
                            <a:srgbClr val="000000"/>
                          </a:solidFill>
                          <a:latin typeface="Cambria Math" panose="02040503050406030204" pitchFamily="18" charset="0"/>
                        </a:rPr>
                        <m:t>Stray</m:t>
                      </m:r>
                      <m:r>
                        <m:rPr>
                          <m:nor/>
                        </m:rPr>
                        <a:rPr lang="en-US" sz="2000" b="0" i="0" smtClean="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Losses</m:t>
                      </m:r>
                    </m:oMath>
                  </m:oMathPara>
                </a14:m>
                <a:endParaRPr lang="en-US" sz="2000" dirty="0"/>
              </a:p>
            </p:txBody>
          </p:sp>
        </mc:Choice>
        <mc:Fallback xmlns="">
          <p:sp>
            <p:nvSpPr>
              <p:cNvPr id="28" name="Object 27">
                <a:extLst>
                  <a:ext uri="{FF2B5EF4-FFF2-40B4-BE49-F238E27FC236}">
                    <a16:creationId xmlns:a16="http://schemas.microsoft.com/office/drawing/2014/main" id="{3A82072B-6FCD-FC43-F589-A25B7AEE619B}"/>
                  </a:ext>
                </a:extLst>
              </p:cNvPr>
              <p:cNvSpPr txBox="1">
                <a:spLocks noRot="1" noChangeAspect="1" noMove="1" noResize="1" noEditPoints="1" noAdjustHandles="1" noChangeArrowheads="1" noChangeShapeType="1" noTextEdit="1"/>
              </p:cNvSpPr>
              <p:nvPr/>
            </p:nvSpPr>
            <p:spPr bwMode="auto">
              <a:xfrm>
                <a:off x="2747133" y="952242"/>
                <a:ext cx="5177076" cy="681037"/>
              </a:xfrm>
              <a:prstGeom prst="rect">
                <a:avLst/>
              </a:prstGeom>
              <a:blipFill>
                <a:blip r:embed="rId2"/>
                <a:stretch>
                  <a:fillRect l="-471"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28">
                <a:extLst>
                  <a:ext uri="{FF2B5EF4-FFF2-40B4-BE49-F238E27FC236}">
                    <a16:creationId xmlns:a16="http://schemas.microsoft.com/office/drawing/2014/main" id="{3D2B2C6A-6C06-A0A1-52B9-16EF545F9C84}"/>
                  </a:ext>
                </a:extLst>
              </p:cNvPr>
              <p:cNvSpPr txBox="1"/>
              <p:nvPr/>
            </p:nvSpPr>
            <p:spPr bwMode="auto">
              <a:xfrm>
                <a:off x="2818809" y="1929428"/>
                <a:ext cx="4694338" cy="89823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en-US" sz="2000" i="0">
                          <a:solidFill>
                            <a:srgbClr val="000000"/>
                          </a:solidFill>
                          <a:latin typeface="Cambria Math" panose="02040503050406030204" pitchFamily="18" charset="0"/>
                        </a:rPr>
                        <m:t>Efficiency</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m:rPr>
                              <m:nor/>
                            </m:rPr>
                            <a:rPr lang="en-US" sz="2000" i="0">
                              <a:solidFill>
                                <a:srgbClr val="000000"/>
                              </a:solidFill>
                              <a:latin typeface="Cambria Math" panose="02040503050406030204" pitchFamily="18" charset="0"/>
                            </a:rPr>
                            <m:t>Output</m:t>
                          </m:r>
                        </m:num>
                        <m:den>
                          <m:r>
                            <m:rPr>
                              <m:nor/>
                            </m:rPr>
                            <a:rPr lang="en-US" sz="2000" i="0">
                              <a:solidFill>
                                <a:srgbClr val="000000"/>
                              </a:solidFill>
                              <a:latin typeface="Cambria Math" panose="02040503050406030204" pitchFamily="18" charset="0"/>
                            </a:rPr>
                            <m:t>Input</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m:rPr>
                              <m:nor/>
                            </m:rPr>
                            <a:rPr lang="en-US" sz="2000" i="0">
                              <a:solidFill>
                                <a:srgbClr val="000000"/>
                              </a:solidFill>
                              <a:latin typeface="Cambria Math" panose="02040503050406030204" pitchFamily="18" charset="0"/>
                            </a:rPr>
                            <m:t>Output</m:t>
                          </m:r>
                        </m:num>
                        <m:den>
                          <m:r>
                            <m:rPr>
                              <m:nor/>
                            </m:rPr>
                            <a:rPr lang="en-US" sz="2000" i="0">
                              <a:solidFill>
                                <a:srgbClr val="000000"/>
                              </a:solidFill>
                              <a:latin typeface="Cambria Math" panose="02040503050406030204" pitchFamily="18" charset="0"/>
                            </a:rPr>
                            <m:t>Output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Losses</m:t>
                          </m:r>
                        </m:den>
                      </m:f>
                    </m:oMath>
                  </m:oMathPara>
                </a14:m>
                <a:endParaRPr lang="en-US" sz="2000" dirty="0"/>
              </a:p>
            </p:txBody>
          </p:sp>
        </mc:Choice>
        <mc:Fallback xmlns="">
          <p:sp>
            <p:nvSpPr>
              <p:cNvPr id="29" name="Object 28">
                <a:extLst>
                  <a:ext uri="{FF2B5EF4-FFF2-40B4-BE49-F238E27FC236}">
                    <a16:creationId xmlns:a16="http://schemas.microsoft.com/office/drawing/2014/main" id="{3D2B2C6A-6C06-A0A1-52B9-16EF545F9C84}"/>
                  </a:ext>
                </a:extLst>
              </p:cNvPr>
              <p:cNvSpPr txBox="1">
                <a:spLocks noRot="1" noChangeAspect="1" noMove="1" noResize="1" noEditPoints="1" noAdjustHandles="1" noChangeArrowheads="1" noChangeShapeType="1" noTextEdit="1"/>
              </p:cNvSpPr>
              <p:nvPr/>
            </p:nvSpPr>
            <p:spPr bwMode="auto">
              <a:xfrm>
                <a:off x="2818809" y="1929428"/>
                <a:ext cx="4694338" cy="898238"/>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bject 29">
                <a:extLst>
                  <a:ext uri="{FF2B5EF4-FFF2-40B4-BE49-F238E27FC236}">
                    <a16:creationId xmlns:a16="http://schemas.microsoft.com/office/drawing/2014/main" id="{8BC441E4-4056-8D8B-9C1A-111DC37CEC0D}"/>
                  </a:ext>
                </a:extLst>
              </p:cNvPr>
              <p:cNvSpPr txBox="1"/>
              <p:nvPr/>
            </p:nvSpPr>
            <p:spPr bwMode="auto">
              <a:xfrm>
                <a:off x="2818570" y="3530553"/>
                <a:ext cx="5720665" cy="6826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m:rPr>
                          <m:nor/>
                        </m:rPr>
                        <a:rPr lang="en-US" sz="2000" i="0" smtClean="0">
                          <a:solidFill>
                            <a:srgbClr val="000000"/>
                          </a:solidFill>
                          <a:latin typeface="Cambria Math" panose="02040503050406030204" pitchFamily="18" charset="0"/>
                        </a:rPr>
                        <m:t>Output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Input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Losses</m:t>
                      </m:r>
                    </m:oMath>
                    <m:oMath xmlns:m="http://schemas.openxmlformats.org/officeDocument/2006/math">
                      <m:r>
                        <a:rPr lang="en-US" sz="2000" b="0" i="0" smtClean="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Input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Cu</m:t>
                      </m:r>
                      <m:r>
                        <m:rPr>
                          <m:nor/>
                        </m:rPr>
                        <a:rPr lang="en-US" sz="2000" b="0" i="0" smtClean="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Loss</m:t>
                      </m:r>
                      <m:r>
                        <a:rPr lang="en-US" sz="2000" i="1">
                          <a:solidFill>
                            <a:srgbClr val="000000"/>
                          </a:solidFill>
                          <a:latin typeface="Cambria Math" panose="02040503050406030204" pitchFamily="18" charset="0"/>
                        </a:rPr>
                        <m:t>−</m:t>
                      </m:r>
                      <m:r>
                        <m:rPr>
                          <m:nor/>
                        </m:rPr>
                        <a:rPr lang="en-US" sz="2000" b="0" i="0" smtClean="0">
                          <a:solidFill>
                            <a:srgbClr val="000000"/>
                          </a:solidFill>
                          <a:latin typeface="Cambria Math" panose="02040503050406030204" pitchFamily="18" charset="0"/>
                        </a:rPr>
                        <m:t>Stary</m:t>
                      </m:r>
                      <m:r>
                        <m:rPr>
                          <m:nor/>
                        </m:rPr>
                        <a:rPr lang="en-US" sz="2000" b="0" i="0" smtClean="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Loss</m:t>
                      </m:r>
                    </m:oMath>
                  </m:oMathPara>
                </a14:m>
                <a:endParaRPr lang="en-US" sz="2000" dirty="0"/>
              </a:p>
            </p:txBody>
          </p:sp>
        </mc:Choice>
        <mc:Fallback xmlns="">
          <p:sp>
            <p:nvSpPr>
              <p:cNvPr id="30" name="Object 29">
                <a:extLst>
                  <a:ext uri="{FF2B5EF4-FFF2-40B4-BE49-F238E27FC236}">
                    <a16:creationId xmlns:a16="http://schemas.microsoft.com/office/drawing/2014/main" id="{8BC441E4-4056-8D8B-9C1A-111DC37CEC0D}"/>
                  </a:ext>
                </a:extLst>
              </p:cNvPr>
              <p:cNvSpPr txBox="1">
                <a:spLocks noRot="1" noChangeAspect="1" noMove="1" noResize="1" noEditPoints="1" noAdjustHandles="1" noChangeArrowheads="1" noChangeShapeType="1" noTextEdit="1"/>
              </p:cNvSpPr>
              <p:nvPr/>
            </p:nvSpPr>
            <p:spPr bwMode="auto">
              <a:xfrm>
                <a:off x="2818570" y="3530553"/>
                <a:ext cx="5720665" cy="682625"/>
              </a:xfrm>
              <a:prstGeom prst="rect">
                <a:avLst/>
              </a:prstGeom>
              <a:blipFill>
                <a:blip r:embed="rId4"/>
                <a:stretch>
                  <a:fillRect l="-426"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0">
                <a:extLst>
                  <a:ext uri="{FF2B5EF4-FFF2-40B4-BE49-F238E27FC236}">
                    <a16:creationId xmlns:a16="http://schemas.microsoft.com/office/drawing/2014/main" id="{CE51A366-1899-713F-6A47-F609BF1C1DC3}"/>
                  </a:ext>
                </a:extLst>
              </p:cNvPr>
              <p:cNvSpPr txBox="1"/>
              <p:nvPr/>
            </p:nvSpPr>
            <p:spPr bwMode="auto">
              <a:xfrm>
                <a:off x="2779840" y="4631336"/>
                <a:ext cx="5861404" cy="10039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en-US" sz="2000" i="0">
                          <a:solidFill>
                            <a:srgbClr val="000000"/>
                          </a:solidFill>
                          <a:latin typeface="Cambria Math" panose="02040503050406030204" pitchFamily="18" charset="0"/>
                        </a:rPr>
                        <m:t>Efficiency</m:t>
                      </m:r>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m:rPr>
                              <m:nor/>
                            </m:rPr>
                            <a:rPr lang="en-US" sz="2000" i="0">
                              <a:solidFill>
                                <a:srgbClr val="000000"/>
                              </a:solidFill>
                              <a:latin typeface="Cambria Math" panose="02040503050406030204" pitchFamily="18" charset="0"/>
                            </a:rPr>
                            <m:t>Output</m:t>
                          </m:r>
                        </m:num>
                        <m:den>
                          <m:r>
                            <m:rPr>
                              <m:nor/>
                            </m:rPr>
                            <a:rPr lang="en-US" sz="2000" i="0">
                              <a:solidFill>
                                <a:srgbClr val="000000"/>
                              </a:solidFill>
                              <a:latin typeface="Cambria Math" panose="02040503050406030204" pitchFamily="18" charset="0"/>
                            </a:rPr>
                            <m:t>Input</m:t>
                          </m:r>
                        </m:den>
                      </m:f>
                      <m:r>
                        <a:rPr lang="en-US" sz="2000" i="1">
                          <a:solidFill>
                            <a:srgbClr val="000000"/>
                          </a:solidFill>
                          <a:latin typeface="Cambria Math" panose="02040503050406030204" pitchFamily="18" charset="0"/>
                        </a:rPr>
                        <m:t>=</m:t>
                      </m:r>
                      <m:f>
                        <m:fPr>
                          <m:ctrlPr>
                            <a:rPr lang="en-US" sz="2000" i="1">
                              <a:solidFill>
                                <a:srgbClr val="000000"/>
                              </a:solidFill>
                              <a:latin typeface="Cambria Math" panose="02040503050406030204" pitchFamily="18" charset="0"/>
                            </a:rPr>
                          </m:ctrlPr>
                        </m:fPr>
                        <m:num>
                          <m:r>
                            <m:rPr>
                              <m:nor/>
                            </m:rPr>
                            <a:rPr lang="en-US" sz="2000" i="0">
                              <a:solidFill>
                                <a:srgbClr val="000000"/>
                              </a:solidFill>
                              <a:latin typeface="Cambria Math" panose="02040503050406030204" pitchFamily="18" charset="0"/>
                            </a:rPr>
                            <m:t>Input</m:t>
                          </m:r>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Losses</m:t>
                          </m:r>
                        </m:num>
                        <m:den>
                          <m:r>
                            <m:rPr>
                              <m:nor/>
                            </m:rPr>
                            <a:rPr lang="en-US" sz="2000" i="0">
                              <a:solidFill>
                                <a:srgbClr val="000000"/>
                              </a:solidFill>
                              <a:latin typeface="Cambria Math" panose="02040503050406030204" pitchFamily="18" charset="0"/>
                            </a:rPr>
                            <m:t>Input</m:t>
                          </m:r>
                        </m:den>
                      </m:f>
                      <m:r>
                        <a:rPr lang="en-US" sz="2000" i="1">
                          <a:solidFill>
                            <a:srgbClr val="000000"/>
                          </a:solidFill>
                          <a:latin typeface="Cambria Math" panose="02040503050406030204" pitchFamily="18" charset="0"/>
                        </a:rPr>
                        <m:t>=1−</m:t>
                      </m:r>
                      <m:f>
                        <m:fPr>
                          <m:ctrlPr>
                            <a:rPr lang="en-US" sz="2000" i="1">
                              <a:solidFill>
                                <a:srgbClr val="000000"/>
                              </a:solidFill>
                              <a:latin typeface="Cambria Math" panose="02040503050406030204" pitchFamily="18" charset="0"/>
                            </a:rPr>
                          </m:ctrlPr>
                        </m:fPr>
                        <m:num>
                          <m:r>
                            <m:rPr>
                              <m:nor/>
                            </m:rPr>
                            <a:rPr lang="en-US" sz="2000" i="0">
                              <a:solidFill>
                                <a:srgbClr val="000000"/>
                              </a:solidFill>
                              <a:latin typeface="Cambria Math" panose="02040503050406030204" pitchFamily="18" charset="0"/>
                            </a:rPr>
                            <m:t>Losses</m:t>
                          </m:r>
                        </m:num>
                        <m:den>
                          <m:r>
                            <m:rPr>
                              <m:nor/>
                            </m:rPr>
                            <a:rPr lang="en-US" sz="2000" i="0">
                              <a:solidFill>
                                <a:srgbClr val="000000"/>
                              </a:solidFill>
                              <a:latin typeface="Cambria Math" panose="02040503050406030204" pitchFamily="18" charset="0"/>
                            </a:rPr>
                            <m:t>Input</m:t>
                          </m:r>
                        </m:den>
                      </m:f>
                    </m:oMath>
                  </m:oMathPara>
                </a14:m>
                <a:endParaRPr lang="en-US" sz="2000" dirty="0"/>
              </a:p>
            </p:txBody>
          </p:sp>
        </mc:Choice>
        <mc:Fallback xmlns="">
          <p:sp>
            <p:nvSpPr>
              <p:cNvPr id="31" name="Object 30">
                <a:extLst>
                  <a:ext uri="{FF2B5EF4-FFF2-40B4-BE49-F238E27FC236}">
                    <a16:creationId xmlns:a16="http://schemas.microsoft.com/office/drawing/2014/main" id="{CE51A366-1899-713F-6A47-F609BF1C1DC3}"/>
                  </a:ext>
                </a:extLst>
              </p:cNvPr>
              <p:cNvSpPr txBox="1">
                <a:spLocks noRot="1" noChangeAspect="1" noMove="1" noResize="1" noEditPoints="1" noAdjustHandles="1" noChangeArrowheads="1" noChangeShapeType="1" noTextEdit="1"/>
              </p:cNvSpPr>
              <p:nvPr/>
            </p:nvSpPr>
            <p:spPr bwMode="auto">
              <a:xfrm>
                <a:off x="2779840" y="4631336"/>
                <a:ext cx="5861404" cy="1003936"/>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CE45DD05-42FF-4D8D-741E-ACBB4FD5CE22}"/>
              </a:ext>
            </a:extLst>
          </p:cNvPr>
          <p:cNvCxnSpPr/>
          <p:nvPr/>
        </p:nvCxnSpPr>
        <p:spPr>
          <a:xfrm>
            <a:off x="2194178" y="3258857"/>
            <a:ext cx="685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7D4F25-1BD3-097C-680A-8B37D0A9EC3F}"/>
              </a:ext>
            </a:extLst>
          </p:cNvPr>
          <p:cNvSpPr/>
          <p:nvPr/>
        </p:nvSpPr>
        <p:spPr>
          <a:xfrm>
            <a:off x="2405292" y="123247"/>
            <a:ext cx="5974433"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Efficiency of Electrical Machine</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493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3767882" y="2245961"/>
            <a:ext cx="4869681" cy="1915909"/>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000" b="1" dirty="0">
                <a:solidFill>
                  <a:srgbClr val="0000CC"/>
                </a:solidFill>
                <a:latin typeface="Times New Roman" panose="02020603050405020304" pitchFamily="18" charset="0"/>
                <a:cs typeface="Times New Roman" panose="02020603050405020304" pitchFamily="18" charset="0"/>
              </a:rPr>
              <a:t>Self Inductance</a:t>
            </a:r>
          </a:p>
          <a:p>
            <a:pPr algn="ctr"/>
            <a:r>
              <a:rPr lang="en-US" sz="4000" b="1" dirty="0">
                <a:solidFill>
                  <a:srgbClr val="0000CC"/>
                </a:solidFill>
                <a:latin typeface="Times New Roman" panose="02020603050405020304" pitchFamily="18" charset="0"/>
                <a:cs typeface="Times New Roman" panose="02020603050405020304" pitchFamily="18" charset="0"/>
              </a:rPr>
              <a:t>Leakage Inductance</a:t>
            </a:r>
          </a:p>
          <a:p>
            <a:pPr algn="ctr"/>
            <a:r>
              <a:rPr lang="en-US" sz="4000" b="1" dirty="0">
                <a:solidFill>
                  <a:srgbClr val="0000CC"/>
                </a:solidFill>
                <a:latin typeface="Times New Roman" panose="02020603050405020304" pitchFamily="18" charset="0"/>
                <a:cs typeface="Times New Roman" panose="02020603050405020304" pitchFamily="18" charset="0"/>
              </a:rPr>
              <a:t>Mutual Inductance</a:t>
            </a:r>
          </a:p>
        </p:txBody>
      </p:sp>
    </p:spTree>
    <p:extLst>
      <p:ext uri="{BB962C8B-B14F-4D97-AF65-F5344CB8AC3E}">
        <p14:creationId xmlns:p14="http://schemas.microsoft.com/office/powerpoint/2010/main" val="39434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18</a:t>
            </a:fld>
            <a:endParaRPr lang="en-US" sz="2000" b="1" dirty="0">
              <a:solidFill>
                <a:schemeClr val="bg1"/>
              </a:solidFill>
              <a:latin typeface="Times New Roman" pitchFamily="18" charset="0"/>
              <a:cs typeface="Times New Roman" pitchFamily="18" charset="0"/>
            </a:endParaRPr>
          </a:p>
        </p:txBody>
      </p:sp>
      <p:sp>
        <p:nvSpPr>
          <p:cNvPr id="28" name="Rectangle 27">
            <a:extLst>
              <a:ext uri="{FF2B5EF4-FFF2-40B4-BE49-F238E27FC236}">
                <a16:creationId xmlns:a16="http://schemas.microsoft.com/office/drawing/2014/main" id="{CD95021E-F722-441B-92B7-2A9F2323F075}"/>
              </a:ext>
            </a:extLst>
          </p:cNvPr>
          <p:cNvSpPr/>
          <p:nvPr/>
        </p:nvSpPr>
        <p:spPr>
          <a:xfrm>
            <a:off x="176165" y="551471"/>
            <a:ext cx="11856807" cy="830997"/>
          </a:xfrm>
          <a:prstGeom prst="rect">
            <a:avLst/>
          </a:prstGeom>
        </p:spPr>
        <p:txBody>
          <a:bodyPr wrap="square">
            <a:spAutoFit/>
          </a:bodyPr>
          <a:lstStyle/>
          <a:p>
            <a:pPr algn="just"/>
            <a:r>
              <a:rPr lang="en-US" sz="2400" b="1" dirty="0">
                <a:solidFill>
                  <a:srgbClr val="FF0000"/>
                </a:solidFill>
                <a:latin typeface="Times New Roman" panose="02020603050405020304" pitchFamily="18" charset="0"/>
                <a:ea typeface="Calibri" panose="020F0502020204030204" pitchFamily="34" charset="0"/>
              </a:rPr>
              <a:t>Self Flux</a:t>
            </a:r>
            <a:r>
              <a:rPr lang="en-US" sz="2400" dirty="0">
                <a:latin typeface="Times New Roman" panose="02020603050405020304" pitchFamily="18" charset="0"/>
                <a:ea typeface="Calibri" panose="020F0502020204030204" pitchFamily="34" charset="0"/>
              </a:rPr>
              <a:t>: The total flux which is generated by a supplying current through a coil in an electromagnetic system is called self flux.</a:t>
            </a:r>
            <a:endParaRPr lang="en-US" sz="2400" dirty="0"/>
          </a:p>
        </p:txBody>
      </p:sp>
      <p:sp>
        <p:nvSpPr>
          <p:cNvPr id="30" name="Rectangle 29">
            <a:extLst>
              <a:ext uri="{FF2B5EF4-FFF2-40B4-BE49-F238E27FC236}">
                <a16:creationId xmlns:a16="http://schemas.microsoft.com/office/drawing/2014/main" id="{7FE2CF93-9106-4765-BCF2-A91E868DFD70}"/>
              </a:ext>
            </a:extLst>
          </p:cNvPr>
          <p:cNvSpPr/>
          <p:nvPr/>
        </p:nvSpPr>
        <p:spPr>
          <a:xfrm>
            <a:off x="3038022" y="99637"/>
            <a:ext cx="5919835"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Self</a:t>
            </a:r>
            <a:r>
              <a:rPr lang="en-US" sz="2400" b="1" i="0" dirty="0">
                <a:solidFill>
                  <a:srgbClr val="03419A"/>
                </a:solidFill>
                <a:effectLst/>
              </a:rPr>
              <a:t> Flux, </a:t>
            </a:r>
            <a:r>
              <a:rPr lang="en-US" sz="2400" b="1" i="0" dirty="0">
                <a:solidFill>
                  <a:srgbClr val="0000CC"/>
                </a:solidFill>
                <a:effectLst/>
              </a:rPr>
              <a:t>Leakage</a:t>
            </a:r>
            <a:r>
              <a:rPr lang="en-US" sz="2400" b="1" i="0" dirty="0">
                <a:solidFill>
                  <a:srgbClr val="03419A"/>
                </a:solidFill>
                <a:effectLst/>
              </a:rPr>
              <a:t> Flux and </a:t>
            </a:r>
            <a:r>
              <a:rPr lang="en-US" sz="2400" b="1" i="0" dirty="0">
                <a:solidFill>
                  <a:srgbClr val="0000CC"/>
                </a:solidFill>
                <a:effectLst/>
              </a:rPr>
              <a:t>Mutual</a:t>
            </a:r>
            <a:r>
              <a:rPr lang="en-US" sz="2400" b="1" i="0" dirty="0">
                <a:solidFill>
                  <a:srgbClr val="03419A"/>
                </a:solidFill>
                <a:effectLst/>
              </a:rPr>
              <a:t> Flux</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982466CD-B7CE-456A-9016-55C2B867309A}"/>
              </a:ext>
            </a:extLst>
          </p:cNvPr>
          <p:cNvPicPr>
            <a:picLocks noChangeAspect="1"/>
          </p:cNvPicPr>
          <p:nvPr/>
        </p:nvPicPr>
        <p:blipFill>
          <a:blip r:embed="rId2"/>
          <a:stretch>
            <a:fillRect/>
          </a:stretch>
        </p:blipFill>
        <p:spPr>
          <a:xfrm>
            <a:off x="1350068" y="1355989"/>
            <a:ext cx="4139821" cy="1828800"/>
          </a:xfrm>
          <a:prstGeom prst="rect">
            <a:avLst/>
          </a:prstGeom>
        </p:spPr>
      </p:pic>
      <p:sp>
        <p:nvSpPr>
          <p:cNvPr id="33" name="Rectangle 32">
            <a:extLst>
              <a:ext uri="{FF2B5EF4-FFF2-40B4-BE49-F238E27FC236}">
                <a16:creationId xmlns:a16="http://schemas.microsoft.com/office/drawing/2014/main" id="{E96F60CA-228B-48B3-85A6-2CE50B437A2D}"/>
              </a:ext>
            </a:extLst>
          </p:cNvPr>
          <p:cNvSpPr/>
          <p:nvPr/>
        </p:nvSpPr>
        <p:spPr>
          <a:xfrm>
            <a:off x="5539411" y="1744165"/>
            <a:ext cx="6442714" cy="830997"/>
          </a:xfrm>
          <a:prstGeom prst="rect">
            <a:avLst/>
          </a:prstGeom>
        </p:spPr>
        <p:txBody>
          <a:bodyPr wrap="square">
            <a:spAutoFit/>
          </a:bodyPr>
          <a:lstStyle/>
          <a:p>
            <a:pPr algn="just"/>
            <a:r>
              <a:rPr lang="en-US" sz="2400" b="1" i="1" dirty="0">
                <a:solidFill>
                  <a:srgbClr val="FF0000"/>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FF0000"/>
                </a:solidFill>
                <a:latin typeface="Times New Roman" panose="02020603050405020304" pitchFamily="18" charset="0"/>
                <a:ea typeface="Calibri" panose="020F0502020204030204" pitchFamily="34" charset="0"/>
                <a:sym typeface="Symbol" panose="05050102010706020507" pitchFamily="18" charset="2"/>
              </a:rPr>
              <a:t>1 </a:t>
            </a:r>
            <a:r>
              <a:rPr lang="en-US" sz="2400" b="1" dirty="0">
                <a:solidFill>
                  <a:srgbClr val="FF0000"/>
                </a:solidFill>
                <a:latin typeface="Times New Roman" panose="02020603050405020304" pitchFamily="18" charset="0"/>
                <a:ea typeface="Calibri" panose="020F0502020204030204" pitchFamily="34" charset="0"/>
              </a:rPr>
              <a:t>is self-flux</a:t>
            </a:r>
            <a:r>
              <a:rPr lang="en-US" sz="2400" dirty="0">
                <a:latin typeface="Times New Roman" panose="02020603050405020304" pitchFamily="18" charset="0"/>
                <a:ea typeface="Calibri" panose="020F0502020204030204" pitchFamily="34" charset="0"/>
              </a:rPr>
              <a:t> which is produced by the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1</a:t>
            </a:r>
            <a:r>
              <a:rPr lang="en-US" sz="2400" dirty="0">
                <a:latin typeface="Times New Roman" panose="02020603050405020304" pitchFamily="18" charset="0"/>
                <a:ea typeface="Calibri" panose="020F0502020204030204" pitchFamily="34" charset="0"/>
              </a:rPr>
              <a:t>.</a:t>
            </a:r>
          </a:p>
          <a:p>
            <a:pPr algn="just"/>
            <a:r>
              <a:rPr lang="en-US" sz="2400" b="1" i="1" dirty="0">
                <a:solidFill>
                  <a:srgbClr val="FF0000"/>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FF0000"/>
                </a:solidFill>
                <a:latin typeface="Times New Roman" panose="02020603050405020304" pitchFamily="18" charset="0"/>
                <a:ea typeface="Calibri" panose="020F0502020204030204" pitchFamily="34" charset="0"/>
                <a:sym typeface="Symbol" panose="05050102010706020507" pitchFamily="18" charset="2"/>
              </a:rPr>
              <a:t>2 </a:t>
            </a:r>
            <a:r>
              <a:rPr lang="en-US" sz="2400" b="1" dirty="0">
                <a:solidFill>
                  <a:srgbClr val="FF0000"/>
                </a:solidFill>
                <a:latin typeface="Times New Roman" panose="02020603050405020304" pitchFamily="18" charset="0"/>
                <a:ea typeface="Calibri" panose="020F0502020204030204" pitchFamily="34" charset="0"/>
              </a:rPr>
              <a:t>is self-flux</a:t>
            </a:r>
            <a:r>
              <a:rPr lang="en-US" sz="2400" dirty="0">
                <a:latin typeface="Times New Roman" panose="02020603050405020304" pitchFamily="18" charset="0"/>
                <a:ea typeface="Calibri" panose="020F0502020204030204" pitchFamily="34" charset="0"/>
              </a:rPr>
              <a:t> which is produced by the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2</a:t>
            </a:r>
            <a:r>
              <a:rPr lang="en-US" sz="2400" dirty="0">
                <a:latin typeface="Times New Roman" panose="02020603050405020304" pitchFamily="18" charset="0"/>
                <a:ea typeface="Calibri" panose="020F0502020204030204" pitchFamily="34" charset="0"/>
              </a:rPr>
              <a:t>.</a:t>
            </a:r>
            <a:endParaRPr lang="en-US" sz="2400" dirty="0"/>
          </a:p>
        </p:txBody>
      </p:sp>
      <p:pic>
        <p:nvPicPr>
          <p:cNvPr id="35" name="Picture 34">
            <a:extLst>
              <a:ext uri="{FF2B5EF4-FFF2-40B4-BE49-F238E27FC236}">
                <a16:creationId xmlns:a16="http://schemas.microsoft.com/office/drawing/2014/main" id="{042D7C17-573C-40B6-A9F3-3977AAC2813A}"/>
              </a:ext>
            </a:extLst>
          </p:cNvPr>
          <p:cNvPicPr>
            <a:picLocks noChangeAspect="1"/>
          </p:cNvPicPr>
          <p:nvPr/>
        </p:nvPicPr>
        <p:blipFill>
          <a:blip r:embed="rId3"/>
          <a:stretch>
            <a:fillRect/>
          </a:stretch>
        </p:blipFill>
        <p:spPr>
          <a:xfrm>
            <a:off x="7629759" y="2856120"/>
            <a:ext cx="4336412" cy="2743200"/>
          </a:xfrm>
          <a:prstGeom prst="rect">
            <a:avLst/>
          </a:prstGeom>
        </p:spPr>
      </p:pic>
      <p:sp>
        <p:nvSpPr>
          <p:cNvPr id="36" name="Rectangle 35">
            <a:extLst>
              <a:ext uri="{FF2B5EF4-FFF2-40B4-BE49-F238E27FC236}">
                <a16:creationId xmlns:a16="http://schemas.microsoft.com/office/drawing/2014/main" id="{1E74EB07-AF34-4887-8B09-75D79A9CFF73}"/>
              </a:ext>
            </a:extLst>
          </p:cNvPr>
          <p:cNvSpPr/>
          <p:nvPr/>
        </p:nvSpPr>
        <p:spPr>
          <a:xfrm>
            <a:off x="176165" y="3118529"/>
            <a:ext cx="7453594" cy="1569660"/>
          </a:xfrm>
          <a:prstGeom prst="rect">
            <a:avLst/>
          </a:prstGeom>
          <a:solidFill>
            <a:schemeClr val="bg1"/>
          </a:solidFill>
        </p:spPr>
        <p:txBody>
          <a:bodyPr wrap="square">
            <a:spAutoFit/>
          </a:bodyPr>
          <a:lstStyle/>
          <a:p>
            <a:pPr algn="just"/>
            <a:r>
              <a:rPr lang="en-US" sz="2400" b="1" dirty="0">
                <a:solidFill>
                  <a:srgbClr val="FF0000"/>
                </a:solidFill>
                <a:latin typeface="Times New Roman" panose="02020603050405020304" pitchFamily="18" charset="0"/>
                <a:ea typeface="Calibri" panose="020F0502020204030204" pitchFamily="34" charset="0"/>
              </a:rPr>
              <a:t>Leakage Flux: </a:t>
            </a:r>
            <a:r>
              <a:rPr lang="en-US" sz="2400" dirty="0">
                <a:latin typeface="Times New Roman" panose="02020603050405020304" pitchFamily="18" charset="0"/>
                <a:ea typeface="Calibri" panose="020F0502020204030204" pitchFamily="34" charset="0"/>
              </a:rPr>
              <a:t>The portion of self-flux does not link with other coils is called leakage flux. (due to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1</a:t>
            </a:r>
            <a:r>
              <a:rPr lang="en-US" sz="2400" dirty="0">
                <a:latin typeface="Times New Roman" panose="02020603050405020304" pitchFamily="18" charset="0"/>
                <a:ea typeface="Calibri" panose="020F0502020204030204" pitchFamily="34" charset="0"/>
              </a:rPr>
              <a:t>)</a:t>
            </a:r>
          </a:p>
          <a:p>
            <a:pPr algn="just"/>
            <a:r>
              <a:rPr lang="en-US" sz="2400" b="1" i="1" dirty="0">
                <a:solidFill>
                  <a:srgbClr val="0000CC"/>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0000CC"/>
                </a:solidFill>
                <a:latin typeface="Times New Roman" panose="02020603050405020304" pitchFamily="18" charset="0"/>
                <a:ea typeface="Calibri" panose="020F0502020204030204" pitchFamily="34" charset="0"/>
                <a:sym typeface="Symbol" panose="05050102010706020507" pitchFamily="18" charset="2"/>
              </a:rPr>
              <a:t>11 </a:t>
            </a:r>
            <a:r>
              <a:rPr lang="en-US" sz="2400" dirty="0">
                <a:latin typeface="Times New Roman" panose="02020603050405020304" pitchFamily="18" charset="0"/>
                <a:ea typeface="Calibri" panose="020F0502020204030204" pitchFamily="34" charset="0"/>
              </a:rPr>
              <a:t>(due to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1</a:t>
            </a:r>
            <a:r>
              <a:rPr lang="en-US" sz="2400" dirty="0">
                <a:latin typeface="Times New Roman" panose="02020603050405020304" pitchFamily="18" charset="0"/>
                <a:ea typeface="Calibri" panose="020F0502020204030204" pitchFamily="34" charset="0"/>
              </a:rPr>
              <a:t>)</a:t>
            </a:r>
            <a:r>
              <a:rPr lang="en-US" sz="2400" dirty="0">
                <a:solidFill>
                  <a:srgbClr val="0000CC"/>
                </a:solidFill>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and </a:t>
            </a:r>
            <a:r>
              <a:rPr lang="en-US" sz="2400" b="1" i="1" dirty="0">
                <a:solidFill>
                  <a:srgbClr val="0000CC"/>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0000CC"/>
                </a:solidFill>
                <a:latin typeface="Times New Roman" panose="02020603050405020304" pitchFamily="18" charset="0"/>
                <a:ea typeface="Calibri" panose="020F0502020204030204" pitchFamily="34" charset="0"/>
                <a:sym typeface="Symbol" panose="05050102010706020507" pitchFamily="18" charset="2"/>
              </a:rPr>
              <a:t>22 </a:t>
            </a:r>
            <a:r>
              <a:rPr lang="en-US" sz="2400" dirty="0">
                <a:latin typeface="Times New Roman" panose="02020603050405020304" pitchFamily="18" charset="0"/>
                <a:ea typeface="Calibri" panose="020F0502020204030204" pitchFamily="34" charset="0"/>
              </a:rPr>
              <a:t>(due to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2</a:t>
            </a:r>
            <a:r>
              <a:rPr lang="en-US" sz="2400" dirty="0">
                <a:latin typeface="Times New Roman" panose="02020603050405020304" pitchFamily="18" charset="0"/>
                <a:ea typeface="Calibri" panose="020F0502020204030204" pitchFamily="34" charset="0"/>
              </a:rPr>
              <a:t>)</a:t>
            </a:r>
            <a:r>
              <a:rPr lang="en-US" sz="2400" dirty="0">
                <a:solidFill>
                  <a:srgbClr val="0000CC"/>
                </a:solidFill>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are leakage flux.</a:t>
            </a:r>
            <a:endParaRPr lang="en-US" sz="2400" dirty="0"/>
          </a:p>
        </p:txBody>
      </p:sp>
      <p:sp>
        <p:nvSpPr>
          <p:cNvPr id="39" name="Rectangle 38">
            <a:extLst>
              <a:ext uri="{FF2B5EF4-FFF2-40B4-BE49-F238E27FC236}">
                <a16:creationId xmlns:a16="http://schemas.microsoft.com/office/drawing/2014/main" id="{8816B3DA-C106-49D5-ABD1-4DC6E26E984F}"/>
              </a:ext>
            </a:extLst>
          </p:cNvPr>
          <p:cNvSpPr/>
          <p:nvPr/>
        </p:nvSpPr>
        <p:spPr>
          <a:xfrm>
            <a:off x="162912" y="4755364"/>
            <a:ext cx="7453593" cy="1569660"/>
          </a:xfrm>
          <a:prstGeom prst="rect">
            <a:avLst/>
          </a:prstGeom>
          <a:solidFill>
            <a:schemeClr val="bg1"/>
          </a:solidFill>
        </p:spPr>
        <p:txBody>
          <a:bodyPr wrap="square">
            <a:spAutoFit/>
          </a:bodyPr>
          <a:lstStyle/>
          <a:p>
            <a:pPr algn="just"/>
            <a:r>
              <a:rPr lang="en-US" sz="2400" b="1" dirty="0">
                <a:solidFill>
                  <a:srgbClr val="FF0000"/>
                </a:solidFill>
                <a:latin typeface="Times New Roman" panose="02020603050405020304" pitchFamily="18" charset="0"/>
                <a:ea typeface="Calibri" panose="020F0502020204030204" pitchFamily="34" charset="0"/>
              </a:rPr>
              <a:t>Mutual Flux: </a:t>
            </a:r>
            <a:r>
              <a:rPr lang="en-US" sz="2400" dirty="0">
                <a:latin typeface="Times New Roman" panose="02020603050405020304" pitchFamily="18" charset="0"/>
                <a:ea typeface="Calibri" panose="020F0502020204030204" pitchFamily="34" charset="0"/>
              </a:rPr>
              <a:t>The portion of self-flux links with other coils is called leakage flux.</a:t>
            </a:r>
          </a:p>
          <a:p>
            <a:pPr algn="just"/>
            <a:r>
              <a:rPr lang="en-US" sz="2400" b="1" i="1" dirty="0">
                <a:solidFill>
                  <a:srgbClr val="0000CC"/>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0000CC"/>
                </a:solidFill>
                <a:latin typeface="Times New Roman" panose="02020603050405020304" pitchFamily="18" charset="0"/>
                <a:ea typeface="Calibri" panose="020F0502020204030204" pitchFamily="34" charset="0"/>
                <a:sym typeface="Symbol" panose="05050102010706020507" pitchFamily="18" charset="2"/>
              </a:rPr>
              <a:t>12 </a:t>
            </a:r>
            <a:r>
              <a:rPr lang="en-US" sz="2400" dirty="0">
                <a:latin typeface="Times New Roman" panose="02020603050405020304" pitchFamily="18" charset="0"/>
                <a:ea typeface="Calibri" panose="020F0502020204030204" pitchFamily="34" charset="0"/>
              </a:rPr>
              <a:t>(due to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1 </a:t>
            </a:r>
            <a:r>
              <a:rPr lang="en-US" sz="2400" dirty="0">
                <a:latin typeface="Times New Roman" panose="02020603050405020304" pitchFamily="18" charset="0"/>
                <a:ea typeface="Calibri" panose="020F0502020204030204" pitchFamily="34" charset="0"/>
              </a:rPr>
              <a:t>and link to coil 2)</a:t>
            </a:r>
            <a:r>
              <a:rPr lang="en-US" sz="2400" dirty="0">
                <a:solidFill>
                  <a:srgbClr val="0000CC"/>
                </a:solidFill>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and </a:t>
            </a:r>
            <a:r>
              <a:rPr lang="en-US" sz="2400" b="1" i="1" dirty="0">
                <a:solidFill>
                  <a:srgbClr val="0000CC"/>
                </a:solidFill>
                <a:latin typeface="Times New Roman" panose="02020603050405020304" pitchFamily="18" charset="0"/>
                <a:ea typeface="Calibri" panose="020F0502020204030204" pitchFamily="34" charset="0"/>
                <a:sym typeface="Symbol" panose="05050102010706020507" pitchFamily="18" charset="2"/>
              </a:rPr>
              <a:t></a:t>
            </a:r>
            <a:r>
              <a:rPr lang="en-US" sz="2400" b="1" baseline="-25000" dirty="0">
                <a:solidFill>
                  <a:srgbClr val="0000CC"/>
                </a:solidFill>
                <a:latin typeface="Times New Roman" panose="02020603050405020304" pitchFamily="18" charset="0"/>
                <a:ea typeface="Calibri" panose="020F0502020204030204" pitchFamily="34" charset="0"/>
                <a:sym typeface="Symbol" panose="05050102010706020507" pitchFamily="18" charset="2"/>
              </a:rPr>
              <a:t>21 </a:t>
            </a:r>
            <a:r>
              <a:rPr lang="en-US" sz="2400" dirty="0">
                <a:latin typeface="Times New Roman" panose="02020603050405020304" pitchFamily="18" charset="0"/>
                <a:ea typeface="Calibri" panose="020F0502020204030204" pitchFamily="34" charset="0"/>
              </a:rPr>
              <a:t>(due to current </a:t>
            </a:r>
            <a:r>
              <a:rPr lang="en-US" sz="2400" i="1" dirty="0">
                <a:latin typeface="Times New Roman" panose="02020603050405020304" pitchFamily="18" charset="0"/>
                <a:ea typeface="Calibri" panose="020F0502020204030204" pitchFamily="34" charset="0"/>
              </a:rPr>
              <a:t>i</a:t>
            </a:r>
            <a:r>
              <a:rPr lang="en-US" sz="2400" baseline="-25000" dirty="0">
                <a:latin typeface="Times New Roman" panose="02020603050405020304" pitchFamily="18" charset="0"/>
                <a:ea typeface="Calibri" panose="020F0502020204030204" pitchFamily="34" charset="0"/>
              </a:rPr>
              <a:t>2 </a:t>
            </a:r>
            <a:r>
              <a:rPr lang="en-US" sz="2400" dirty="0">
                <a:latin typeface="Times New Roman" panose="02020603050405020304" pitchFamily="18" charset="0"/>
                <a:ea typeface="Calibri" panose="020F0502020204030204" pitchFamily="34" charset="0"/>
              </a:rPr>
              <a:t>and link to coil 1)</a:t>
            </a:r>
            <a:r>
              <a:rPr lang="en-US" sz="2400" dirty="0">
                <a:solidFill>
                  <a:srgbClr val="0000CC"/>
                </a:solidFill>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are mutual flux.</a:t>
            </a:r>
            <a:endParaRPr lang="en-US" sz="2400" dirty="0"/>
          </a:p>
        </p:txBody>
      </p:sp>
      <p:graphicFrame>
        <p:nvGraphicFramePr>
          <p:cNvPr id="40" name="Object 39">
            <a:extLst>
              <a:ext uri="{FF2B5EF4-FFF2-40B4-BE49-F238E27FC236}">
                <a16:creationId xmlns:a16="http://schemas.microsoft.com/office/drawing/2014/main" id="{1C630A90-E676-4695-853E-DA1B0ADB0658}"/>
              </a:ext>
            </a:extLst>
          </p:cNvPr>
          <p:cNvGraphicFramePr>
            <a:graphicFrameLocks noChangeAspect="1"/>
          </p:cNvGraphicFramePr>
          <p:nvPr/>
        </p:nvGraphicFramePr>
        <p:xfrm>
          <a:off x="8103289" y="5728389"/>
          <a:ext cx="1600200" cy="365125"/>
        </p:xfrm>
        <a:graphic>
          <a:graphicData uri="http://schemas.openxmlformats.org/presentationml/2006/ole">
            <mc:AlternateContent xmlns:mc="http://schemas.openxmlformats.org/markup-compatibility/2006">
              <mc:Choice xmlns:v="urn:schemas-microsoft-com:vml" Requires="v">
                <p:oleObj name="Equation" r:id="rId4" imgW="1600200" imgH="368280" progId="Equation.3">
                  <p:embed/>
                </p:oleObj>
              </mc:Choice>
              <mc:Fallback>
                <p:oleObj name="Equation" r:id="rId4" imgW="1600200" imgH="368280" progId="Equation.3">
                  <p:embed/>
                  <p:pic>
                    <p:nvPicPr>
                      <p:cNvPr id="40" name="Object 39">
                        <a:extLst>
                          <a:ext uri="{FF2B5EF4-FFF2-40B4-BE49-F238E27FC236}">
                            <a16:creationId xmlns:a16="http://schemas.microsoft.com/office/drawing/2014/main" id="{1C630A90-E676-4695-853E-DA1B0ADB0658}"/>
                          </a:ext>
                        </a:extLst>
                      </p:cNvPr>
                      <p:cNvPicPr>
                        <a:picLocks noChangeAspect="1" noChangeArrowheads="1"/>
                      </p:cNvPicPr>
                      <p:nvPr/>
                    </p:nvPicPr>
                    <p:blipFill>
                      <a:blip r:embed="rId5"/>
                      <a:srcRect/>
                      <a:stretch>
                        <a:fillRect/>
                      </a:stretch>
                    </p:blipFill>
                    <p:spPr bwMode="auto">
                      <a:xfrm>
                        <a:off x="8103289" y="5728389"/>
                        <a:ext cx="1600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40">
            <a:extLst>
              <a:ext uri="{FF2B5EF4-FFF2-40B4-BE49-F238E27FC236}">
                <a16:creationId xmlns:a16="http://schemas.microsoft.com/office/drawing/2014/main" id="{766AE971-B1FD-4158-96D4-1D7ED3457B68}"/>
              </a:ext>
            </a:extLst>
          </p:cNvPr>
          <p:cNvGraphicFramePr>
            <a:graphicFrameLocks noChangeAspect="1"/>
          </p:cNvGraphicFramePr>
          <p:nvPr/>
        </p:nvGraphicFramePr>
        <p:xfrm>
          <a:off x="10169525" y="5737471"/>
          <a:ext cx="1701800" cy="365125"/>
        </p:xfrm>
        <a:graphic>
          <a:graphicData uri="http://schemas.openxmlformats.org/presentationml/2006/ole">
            <mc:AlternateContent xmlns:mc="http://schemas.openxmlformats.org/markup-compatibility/2006">
              <mc:Choice xmlns:v="urn:schemas-microsoft-com:vml" Requires="v">
                <p:oleObj name="Equation" r:id="rId6" imgW="1701720" imgH="368280" progId="Equation.3">
                  <p:embed/>
                </p:oleObj>
              </mc:Choice>
              <mc:Fallback>
                <p:oleObj name="Equation" r:id="rId6" imgW="1701720" imgH="368280" progId="Equation.3">
                  <p:embed/>
                  <p:pic>
                    <p:nvPicPr>
                      <p:cNvPr id="41" name="Object 40">
                        <a:extLst>
                          <a:ext uri="{FF2B5EF4-FFF2-40B4-BE49-F238E27FC236}">
                            <a16:creationId xmlns:a16="http://schemas.microsoft.com/office/drawing/2014/main" id="{766AE971-B1FD-4158-96D4-1D7ED3457B68}"/>
                          </a:ext>
                        </a:extLst>
                      </p:cNvPr>
                      <p:cNvPicPr>
                        <a:picLocks noChangeAspect="1" noChangeArrowheads="1"/>
                      </p:cNvPicPr>
                      <p:nvPr/>
                    </p:nvPicPr>
                    <p:blipFill>
                      <a:blip r:embed="rId7"/>
                      <a:srcRect/>
                      <a:stretch>
                        <a:fillRect/>
                      </a:stretch>
                    </p:blipFill>
                    <p:spPr bwMode="auto">
                      <a:xfrm>
                        <a:off x="10169525" y="5737471"/>
                        <a:ext cx="1701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3537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barn(inVertical)">
                                      <p:cBhvr>
                                        <p:cTn id="21" dur="500"/>
                                        <p:tgtEl>
                                          <p:spTgt spid="40"/>
                                        </p:tgtEl>
                                      </p:cBhvr>
                                    </p:animEffect>
                                  </p:childTnLst>
                                </p:cTn>
                              </p:par>
                            </p:childTnLst>
                          </p:cTn>
                        </p:par>
                        <p:par>
                          <p:cTn id="22" fill="hold">
                            <p:stCondLst>
                              <p:cond delay="1000"/>
                            </p:stCondLst>
                            <p:childTnLst>
                              <p:par>
                                <p:cTn id="23" presetID="16" presetClass="entr" presetSubtype="2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19</a:t>
            </a:fld>
            <a:endParaRPr lang="en-US" sz="2000" b="1"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61D18477-5E9E-495F-B1E6-B9D93428FDF6}"/>
              </a:ext>
            </a:extLst>
          </p:cNvPr>
          <p:cNvSpPr/>
          <p:nvPr/>
        </p:nvSpPr>
        <p:spPr>
          <a:xfrm>
            <a:off x="157402" y="535843"/>
            <a:ext cx="5904512" cy="2246769"/>
          </a:xfrm>
          <a:prstGeom prst="rect">
            <a:avLst/>
          </a:prstGeom>
          <a:noFill/>
        </p:spPr>
        <p:txBody>
          <a:bodyPr wrap="square">
            <a:spAutoFit/>
          </a:bodyPr>
          <a:lstStyle/>
          <a:p>
            <a:pPr algn="just"/>
            <a:r>
              <a:rPr lang="en-US" sz="2000" dirty="0">
                <a:latin typeface="Times New Roman" panose="02020603050405020304" pitchFamily="18" charset="0"/>
                <a:ea typeface="Calibri" panose="020F0502020204030204" pitchFamily="34" charset="0"/>
              </a:rPr>
              <a:t>If a time-changing source [</a:t>
            </a:r>
            <a:r>
              <a:rPr lang="en-US" sz="2000" i="1" dirty="0">
                <a:latin typeface="Times New Roman" panose="02020603050405020304" pitchFamily="18" charset="0"/>
                <a:ea typeface="Calibri" panose="020F0502020204030204" pitchFamily="34" charset="0"/>
              </a:rPr>
              <a:t>v</a:t>
            </a:r>
            <a:r>
              <a:rPr lang="en-US" sz="2000" baseline="-25000" dirty="0">
                <a:latin typeface="Times New Roman" panose="02020603050405020304" pitchFamily="18" charset="0"/>
                <a:ea typeface="Calibri" panose="020F0502020204030204" pitchFamily="34" charset="0"/>
              </a:rPr>
              <a:t>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as shown in </a:t>
            </a:r>
            <a:r>
              <a:rPr lang="en-US" sz="2000" b="1" i="1" dirty="0">
                <a:latin typeface="Times New Roman" panose="02020603050405020304" pitchFamily="18" charset="0"/>
                <a:ea typeface="Calibri" panose="020F0502020204030204" pitchFamily="34" charset="0"/>
              </a:rPr>
              <a:t>Figure</a:t>
            </a:r>
            <a:r>
              <a:rPr lang="en-US" sz="2000" dirty="0">
                <a:latin typeface="Times New Roman" panose="02020603050405020304" pitchFamily="18" charset="0"/>
                <a:ea typeface="Calibri" panose="020F0502020204030204" pitchFamily="34" charset="0"/>
              </a:rPr>
              <a:t> (</a:t>
            </a:r>
            <a:r>
              <a:rPr lang="en-US" sz="2000" b="1" i="1" dirty="0">
                <a:latin typeface="Times New Roman" panose="02020603050405020304" pitchFamily="18" charset="0"/>
                <a:ea typeface="Calibri" panose="020F0502020204030204" pitchFamily="34" charset="0"/>
              </a:rPr>
              <a:t>a</a:t>
            </a:r>
            <a:r>
              <a:rPr lang="en-US" sz="2000" dirty="0">
                <a:latin typeface="Times New Roman" panose="02020603050405020304" pitchFamily="18" charset="0"/>
                <a:ea typeface="Calibri" panose="020F0502020204030204" pitchFamily="34" charset="0"/>
              </a:rPr>
              <a:t>) is applied to a coil 1, the produced </a:t>
            </a:r>
            <a:r>
              <a:rPr lang="en-US" sz="2000" dirty="0" err="1">
                <a:latin typeface="Times New Roman" panose="02020603050405020304" pitchFamily="18" charset="0"/>
                <a:ea typeface="Calibri" panose="020F0502020204030204" pitchFamily="34" charset="0"/>
              </a:rPr>
              <a:t>self</a:t>
            </a:r>
            <a:r>
              <a:rPr lang="en-US" sz="2000" dirty="0" err="1">
                <a:latin typeface="Times New Roman" panose="02020603050405020304" pitchFamily="18" charset="0"/>
                <a:ea typeface="Calibri" panose="020F0502020204030204" pitchFamily="34" charset="0"/>
                <a:sym typeface="Symbol" panose="05050102010706020507" pitchFamily="18" charset="2"/>
              </a:rPr>
              <a:t></a:t>
            </a:r>
            <a:r>
              <a:rPr lang="en-US" sz="2000" dirty="0" err="1">
                <a:latin typeface="Times New Roman" panose="02020603050405020304" pitchFamily="18" charset="0"/>
                <a:ea typeface="Calibri" panose="020F0502020204030204" pitchFamily="34" charset="0"/>
              </a:rPr>
              <a:t>flux</a:t>
            </a:r>
            <a:r>
              <a:rPr lang="en-US" sz="2000" dirty="0">
                <a:latin typeface="Times New Roman" panose="02020603050405020304" pitchFamily="18" charset="0"/>
                <a:ea typeface="Calibri" panose="020F0502020204030204" pitchFamily="34" charset="0"/>
              </a:rPr>
              <a:t>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also will be time-changing. According to </a:t>
            </a:r>
            <a:r>
              <a:rPr lang="en-US" sz="2000" b="1" dirty="0">
                <a:solidFill>
                  <a:srgbClr val="FF0000"/>
                </a:solidFill>
                <a:latin typeface="Times New Roman" panose="02020603050405020304" pitchFamily="18" charset="0"/>
                <a:ea typeface="Calibri" panose="020F0502020204030204" pitchFamily="34" charset="0"/>
              </a:rPr>
              <a:t>Faraday’s law of Electromagnetic Induction</a:t>
            </a:r>
            <a:r>
              <a:rPr lang="en-US" sz="2000" dirty="0">
                <a:solidFill>
                  <a:srgbClr val="FF0000"/>
                </a:solidFill>
                <a:latin typeface="Times New Roman" panose="02020603050405020304" pitchFamily="18" charset="0"/>
                <a:ea typeface="Calibri" panose="020F0502020204030204" pitchFamily="34" charset="0"/>
              </a:rPr>
              <a:t> </a:t>
            </a:r>
            <a:r>
              <a:rPr lang="en-US" sz="2000" dirty="0">
                <a:latin typeface="Times New Roman" panose="02020603050405020304" pitchFamily="18" charset="0"/>
                <a:ea typeface="Calibri" panose="020F0502020204030204" pitchFamily="34" charset="0"/>
              </a:rPr>
              <a:t>an emf </a:t>
            </a:r>
            <a:r>
              <a:rPr lang="en-US" sz="2000" i="1" dirty="0">
                <a:latin typeface="Times New Roman" panose="02020603050405020304" pitchFamily="18" charset="0"/>
                <a:ea typeface="Calibri" panose="020F0502020204030204" pitchFamily="34" charset="0"/>
              </a:rPr>
              <a:t>e</a:t>
            </a:r>
            <a:r>
              <a:rPr lang="en-US" sz="2000" baseline="-25000" dirty="0">
                <a:latin typeface="Times New Roman" panose="02020603050405020304" pitchFamily="18" charset="0"/>
                <a:ea typeface="Calibri" panose="020F0502020204030204" pitchFamily="34" charset="0"/>
              </a:rPr>
              <a:t>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[due to </a:t>
            </a:r>
            <a:r>
              <a:rPr lang="en-US" sz="2000" dirty="0" err="1">
                <a:latin typeface="Times New Roman" panose="02020603050405020304" pitchFamily="18" charset="0"/>
                <a:ea typeface="Calibri" panose="020F0502020204030204" pitchFamily="34" charset="0"/>
              </a:rPr>
              <a:t>self</a:t>
            </a:r>
            <a:r>
              <a:rPr lang="en-US" sz="2000" dirty="0" err="1">
                <a:latin typeface="Times New Roman" panose="02020603050405020304" pitchFamily="18" charset="0"/>
                <a:ea typeface="Calibri" panose="020F0502020204030204" pitchFamily="34" charset="0"/>
                <a:sym typeface="Symbol" panose="05050102010706020507" pitchFamily="18" charset="2"/>
              </a:rPr>
              <a:t></a:t>
            </a:r>
            <a:r>
              <a:rPr lang="en-US" sz="2000" dirty="0" err="1">
                <a:latin typeface="Times New Roman" panose="02020603050405020304" pitchFamily="18" charset="0"/>
                <a:ea typeface="Calibri" panose="020F0502020204030204" pitchFamily="34" charset="0"/>
              </a:rPr>
              <a:t>flux</a:t>
            </a:r>
            <a:r>
              <a:rPr lang="en-US" sz="2000" dirty="0">
                <a:latin typeface="Times New Roman" panose="02020603050405020304" pitchFamily="18" charset="0"/>
                <a:ea typeface="Calibri" panose="020F0502020204030204" pitchFamily="34" charset="0"/>
              </a:rPr>
              <a:t>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since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links in coil 1] and an emf </a:t>
            </a:r>
            <a:r>
              <a:rPr lang="en-US" sz="2000" i="1" dirty="0">
                <a:latin typeface="Times New Roman" panose="02020603050405020304" pitchFamily="18" charset="0"/>
                <a:ea typeface="Calibri" panose="020F0502020204030204" pitchFamily="34" charset="0"/>
              </a:rPr>
              <a:t>e</a:t>
            </a:r>
            <a:r>
              <a:rPr lang="en-US" sz="2000" baseline="-25000" dirty="0">
                <a:latin typeface="Times New Roman" panose="02020603050405020304" pitchFamily="18" charset="0"/>
                <a:ea typeface="Calibri" panose="020F0502020204030204" pitchFamily="34" charset="0"/>
              </a:rPr>
              <a:t>12</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[due to mutual flux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since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links in coil 2] are induced.</a:t>
            </a:r>
            <a:endParaRPr lang="en-US" sz="2000" dirty="0"/>
          </a:p>
        </p:txBody>
      </p:sp>
      <p:cxnSp>
        <p:nvCxnSpPr>
          <p:cNvPr id="25" name="Straight Connector 24">
            <a:extLst>
              <a:ext uri="{FF2B5EF4-FFF2-40B4-BE49-F238E27FC236}">
                <a16:creationId xmlns:a16="http://schemas.microsoft.com/office/drawing/2014/main" id="{668652DB-0A18-4AB6-8B47-2205883B5D5A}"/>
              </a:ext>
            </a:extLst>
          </p:cNvPr>
          <p:cNvCxnSpPr/>
          <p:nvPr/>
        </p:nvCxnSpPr>
        <p:spPr>
          <a:xfrm>
            <a:off x="6061914" y="344159"/>
            <a:ext cx="0" cy="557784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8A4306C-9DC5-43EA-88AB-D334909C4DF4}"/>
              </a:ext>
            </a:extLst>
          </p:cNvPr>
          <p:cNvSpPr/>
          <p:nvPr/>
        </p:nvSpPr>
        <p:spPr>
          <a:xfrm>
            <a:off x="129520" y="2827148"/>
            <a:ext cx="3890562" cy="400110"/>
          </a:xfrm>
          <a:prstGeom prst="rect">
            <a:avLst/>
          </a:prstGeom>
        </p:spPr>
        <p:txBody>
          <a:bodyPr wrap="square">
            <a:spAutoFit/>
          </a:bodyPr>
          <a:lstStyle/>
          <a:p>
            <a:pPr algn="just"/>
            <a:r>
              <a:rPr lang="en-US" sz="2000" dirty="0">
                <a:latin typeface="Times New Roman" panose="02020603050405020304" pitchFamily="18" charset="0"/>
                <a:ea typeface="Calibri" panose="020F0502020204030204" pitchFamily="34" charset="0"/>
              </a:rPr>
              <a:t>The induced emfs can be given by:</a:t>
            </a:r>
            <a:endParaRPr lang="en-US" sz="2000" dirty="0"/>
          </a:p>
        </p:txBody>
      </p:sp>
      <p:graphicFrame>
        <p:nvGraphicFramePr>
          <p:cNvPr id="27" name="Object 26">
            <a:extLst>
              <a:ext uri="{FF2B5EF4-FFF2-40B4-BE49-F238E27FC236}">
                <a16:creationId xmlns:a16="http://schemas.microsoft.com/office/drawing/2014/main" id="{C33A251B-33CB-4DBF-9CBF-1BFF270650E5}"/>
              </a:ext>
            </a:extLst>
          </p:cNvPr>
          <p:cNvGraphicFramePr>
            <a:graphicFrameLocks noChangeAspect="1"/>
          </p:cNvGraphicFramePr>
          <p:nvPr/>
        </p:nvGraphicFramePr>
        <p:xfrm>
          <a:off x="348460" y="3271021"/>
          <a:ext cx="4991100" cy="728662"/>
        </p:xfrm>
        <a:graphic>
          <a:graphicData uri="http://schemas.openxmlformats.org/presentationml/2006/ole">
            <mc:AlternateContent xmlns:mc="http://schemas.openxmlformats.org/markup-compatibility/2006">
              <mc:Choice xmlns:v="urn:schemas-microsoft-com:vml" Requires="v">
                <p:oleObj name="Equation" r:id="rId2" imgW="4991040" imgH="736560" progId="Equation.3">
                  <p:embed/>
                </p:oleObj>
              </mc:Choice>
              <mc:Fallback>
                <p:oleObj name="Equation" r:id="rId2" imgW="4991040" imgH="736560" progId="Equation.3">
                  <p:embed/>
                  <p:pic>
                    <p:nvPicPr>
                      <p:cNvPr id="27" name="Object 26">
                        <a:extLst>
                          <a:ext uri="{FF2B5EF4-FFF2-40B4-BE49-F238E27FC236}">
                            <a16:creationId xmlns:a16="http://schemas.microsoft.com/office/drawing/2014/main" id="{C33A251B-33CB-4DBF-9CBF-1BFF270650E5}"/>
                          </a:ext>
                        </a:extLst>
                      </p:cNvPr>
                      <p:cNvPicPr>
                        <a:picLocks noChangeAspect="1" noChangeArrowheads="1"/>
                      </p:cNvPicPr>
                      <p:nvPr/>
                    </p:nvPicPr>
                    <p:blipFill>
                      <a:blip r:embed="rId3"/>
                      <a:srcRect/>
                      <a:stretch>
                        <a:fillRect/>
                      </a:stretch>
                    </p:blipFill>
                    <p:spPr bwMode="auto">
                      <a:xfrm>
                        <a:off x="348460" y="3271021"/>
                        <a:ext cx="49911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a:extLst>
              <a:ext uri="{FF2B5EF4-FFF2-40B4-BE49-F238E27FC236}">
                <a16:creationId xmlns:a16="http://schemas.microsoft.com/office/drawing/2014/main" id="{8F62874F-A02B-483C-BE2D-C6EA391CBDA3}"/>
              </a:ext>
            </a:extLst>
          </p:cNvPr>
          <p:cNvGraphicFramePr>
            <a:graphicFrameLocks noChangeAspect="1"/>
          </p:cNvGraphicFramePr>
          <p:nvPr/>
        </p:nvGraphicFramePr>
        <p:xfrm>
          <a:off x="335208" y="4069950"/>
          <a:ext cx="4229100" cy="1408113"/>
        </p:xfrm>
        <a:graphic>
          <a:graphicData uri="http://schemas.openxmlformats.org/presentationml/2006/ole">
            <mc:AlternateContent xmlns:mc="http://schemas.openxmlformats.org/markup-compatibility/2006">
              <mc:Choice xmlns:v="urn:schemas-microsoft-com:vml" Requires="v">
                <p:oleObj name="Equation" r:id="rId4" imgW="4228920" imgH="1422360" progId="Equation.3">
                  <p:embed/>
                </p:oleObj>
              </mc:Choice>
              <mc:Fallback>
                <p:oleObj name="Equation" r:id="rId4" imgW="4228920" imgH="1422360" progId="Equation.3">
                  <p:embed/>
                  <p:pic>
                    <p:nvPicPr>
                      <p:cNvPr id="28" name="Object 27">
                        <a:extLst>
                          <a:ext uri="{FF2B5EF4-FFF2-40B4-BE49-F238E27FC236}">
                            <a16:creationId xmlns:a16="http://schemas.microsoft.com/office/drawing/2014/main" id="{8F62874F-A02B-483C-BE2D-C6EA391CBDA3}"/>
                          </a:ext>
                        </a:extLst>
                      </p:cNvPr>
                      <p:cNvPicPr>
                        <a:picLocks noChangeAspect="1" noChangeArrowheads="1"/>
                      </p:cNvPicPr>
                      <p:nvPr/>
                    </p:nvPicPr>
                    <p:blipFill>
                      <a:blip r:embed="rId5"/>
                      <a:srcRect/>
                      <a:stretch>
                        <a:fillRect/>
                      </a:stretch>
                    </p:blipFill>
                    <p:spPr bwMode="auto">
                      <a:xfrm>
                        <a:off x="335208" y="4069950"/>
                        <a:ext cx="42291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9" name="Group 28">
            <a:extLst>
              <a:ext uri="{FF2B5EF4-FFF2-40B4-BE49-F238E27FC236}">
                <a16:creationId xmlns:a16="http://schemas.microsoft.com/office/drawing/2014/main" id="{8EF2F85E-5604-4323-B8C5-E6EDFDD6CB36}"/>
              </a:ext>
            </a:extLst>
          </p:cNvPr>
          <p:cNvGrpSpPr/>
          <p:nvPr/>
        </p:nvGrpSpPr>
        <p:grpSpPr>
          <a:xfrm>
            <a:off x="5680394" y="3943196"/>
            <a:ext cx="2888123" cy="2458190"/>
            <a:chOff x="1221479" y="3945572"/>
            <a:chExt cx="2888123" cy="2458190"/>
          </a:xfrm>
        </p:grpSpPr>
        <p:pic>
          <p:nvPicPr>
            <p:cNvPr id="30" name="Picture 29">
              <a:extLst>
                <a:ext uri="{FF2B5EF4-FFF2-40B4-BE49-F238E27FC236}">
                  <a16:creationId xmlns:a16="http://schemas.microsoft.com/office/drawing/2014/main" id="{378EBA49-1657-4E2B-9A36-32C2EA1D8846}"/>
                </a:ext>
              </a:extLst>
            </p:cNvPr>
            <p:cNvPicPr>
              <a:picLocks noChangeAspect="1"/>
            </p:cNvPicPr>
            <p:nvPr/>
          </p:nvPicPr>
          <p:blipFill>
            <a:blip r:embed="rId6"/>
            <a:stretch>
              <a:fillRect/>
            </a:stretch>
          </p:blipFill>
          <p:spPr>
            <a:xfrm>
              <a:off x="1221479" y="3945572"/>
              <a:ext cx="2888123" cy="2194560"/>
            </a:xfrm>
            <a:prstGeom prst="rect">
              <a:avLst/>
            </a:prstGeom>
          </p:spPr>
        </p:pic>
        <p:sp>
          <p:nvSpPr>
            <p:cNvPr id="31" name="Rectangle 30">
              <a:extLst>
                <a:ext uri="{FF2B5EF4-FFF2-40B4-BE49-F238E27FC236}">
                  <a16:creationId xmlns:a16="http://schemas.microsoft.com/office/drawing/2014/main" id="{97DD1B7F-C7BA-460F-80EB-A231287564E4}"/>
                </a:ext>
              </a:extLst>
            </p:cNvPr>
            <p:cNvSpPr/>
            <p:nvPr/>
          </p:nvSpPr>
          <p:spPr>
            <a:xfrm>
              <a:off x="1943834" y="6003652"/>
              <a:ext cx="1881475" cy="400110"/>
            </a:xfrm>
            <a:prstGeom prst="rect">
              <a:avLst/>
            </a:prstGeom>
          </p:spPr>
          <p:txBody>
            <a:bodyPr wrap="square">
              <a:spAutoFit/>
            </a:bodyPr>
            <a:lstStyle/>
            <a:p>
              <a:pPr algn="ctr"/>
              <a:r>
                <a:rPr lang="en-US" sz="2000" b="1" dirty="0">
                  <a:latin typeface="Times New Roman" panose="02020603050405020304" pitchFamily="18" charset="0"/>
                  <a:ea typeface="Calibri" panose="020F0502020204030204" pitchFamily="34" charset="0"/>
                </a:rPr>
                <a:t>Figure </a:t>
              </a:r>
              <a:r>
                <a:rPr lang="en-US" sz="2000" dirty="0">
                  <a:latin typeface="Times New Roman" panose="02020603050405020304" pitchFamily="18" charset="0"/>
                  <a:ea typeface="Calibri" panose="020F0502020204030204" pitchFamily="34" charset="0"/>
                </a:rPr>
                <a:t>(</a:t>
              </a:r>
              <a:r>
                <a:rPr lang="en-US" sz="2000" b="1" i="1" dirty="0">
                  <a:latin typeface="Times New Roman" panose="02020603050405020304" pitchFamily="18" charset="0"/>
                  <a:ea typeface="Calibri" panose="020F0502020204030204" pitchFamily="34" charset="0"/>
                </a:rPr>
                <a:t>a</a:t>
              </a:r>
              <a:r>
                <a:rPr lang="en-US" sz="2000" dirty="0">
                  <a:latin typeface="Times New Roman" panose="02020603050405020304" pitchFamily="18" charset="0"/>
                  <a:ea typeface="Calibri" panose="020F0502020204030204" pitchFamily="34" charset="0"/>
                </a:rPr>
                <a:t>)</a:t>
              </a:r>
              <a:endParaRPr lang="en-US" sz="2000" dirty="0"/>
            </a:p>
          </p:txBody>
        </p:sp>
      </p:grpSp>
      <p:grpSp>
        <p:nvGrpSpPr>
          <p:cNvPr id="32" name="Group 31">
            <a:extLst>
              <a:ext uri="{FF2B5EF4-FFF2-40B4-BE49-F238E27FC236}">
                <a16:creationId xmlns:a16="http://schemas.microsoft.com/office/drawing/2014/main" id="{EFE2BCE3-F842-4845-ACE6-235DB47C7659}"/>
              </a:ext>
            </a:extLst>
          </p:cNvPr>
          <p:cNvGrpSpPr/>
          <p:nvPr/>
        </p:nvGrpSpPr>
        <p:grpSpPr>
          <a:xfrm>
            <a:off x="9174480" y="3974811"/>
            <a:ext cx="3017520" cy="2467519"/>
            <a:chOff x="6457117" y="3768149"/>
            <a:chExt cx="3017520" cy="2467519"/>
          </a:xfrm>
        </p:grpSpPr>
        <p:pic>
          <p:nvPicPr>
            <p:cNvPr id="33" name="Picture 32">
              <a:extLst>
                <a:ext uri="{FF2B5EF4-FFF2-40B4-BE49-F238E27FC236}">
                  <a16:creationId xmlns:a16="http://schemas.microsoft.com/office/drawing/2014/main" id="{03402194-8ED8-4916-A5E7-ED0802BFC0A3}"/>
                </a:ext>
              </a:extLst>
            </p:cNvPr>
            <p:cNvPicPr>
              <a:picLocks noChangeAspect="1"/>
            </p:cNvPicPr>
            <p:nvPr/>
          </p:nvPicPr>
          <p:blipFill>
            <a:blip r:embed="rId7"/>
            <a:stretch>
              <a:fillRect/>
            </a:stretch>
          </p:blipFill>
          <p:spPr>
            <a:xfrm>
              <a:off x="6457117" y="3768149"/>
              <a:ext cx="3017520" cy="2194560"/>
            </a:xfrm>
            <a:prstGeom prst="rect">
              <a:avLst/>
            </a:prstGeom>
          </p:spPr>
        </p:pic>
        <p:sp>
          <p:nvSpPr>
            <p:cNvPr id="34" name="Rectangle 33">
              <a:extLst>
                <a:ext uri="{FF2B5EF4-FFF2-40B4-BE49-F238E27FC236}">
                  <a16:creationId xmlns:a16="http://schemas.microsoft.com/office/drawing/2014/main" id="{2A321346-7060-44AD-A099-9DBE395503E2}"/>
                </a:ext>
              </a:extLst>
            </p:cNvPr>
            <p:cNvSpPr/>
            <p:nvPr/>
          </p:nvSpPr>
          <p:spPr>
            <a:xfrm>
              <a:off x="6793942" y="5835558"/>
              <a:ext cx="1881475" cy="400110"/>
            </a:xfrm>
            <a:prstGeom prst="rect">
              <a:avLst/>
            </a:prstGeom>
          </p:spPr>
          <p:txBody>
            <a:bodyPr wrap="square">
              <a:spAutoFit/>
            </a:bodyPr>
            <a:lstStyle/>
            <a:p>
              <a:pPr algn="ctr"/>
              <a:r>
                <a:rPr lang="en-US" sz="2000" b="1" dirty="0">
                  <a:latin typeface="Times New Roman" panose="02020603050405020304" pitchFamily="18" charset="0"/>
                  <a:ea typeface="Calibri" panose="020F0502020204030204" pitchFamily="34" charset="0"/>
                </a:rPr>
                <a:t>Figure </a:t>
              </a:r>
              <a:r>
                <a:rPr lang="en-US" sz="2000" dirty="0">
                  <a:latin typeface="Times New Roman" panose="02020603050405020304" pitchFamily="18" charset="0"/>
                  <a:ea typeface="Calibri" panose="020F0502020204030204" pitchFamily="34" charset="0"/>
                </a:rPr>
                <a:t>(</a:t>
              </a:r>
              <a:r>
                <a:rPr lang="en-US" sz="2000" b="1" i="1" dirty="0">
                  <a:latin typeface="Times New Roman" panose="02020603050405020304" pitchFamily="18" charset="0"/>
                  <a:ea typeface="Calibri" panose="020F0502020204030204" pitchFamily="34" charset="0"/>
                </a:rPr>
                <a:t>b</a:t>
              </a:r>
              <a:r>
                <a:rPr lang="en-US" sz="2000" dirty="0">
                  <a:latin typeface="Times New Roman" panose="02020603050405020304" pitchFamily="18" charset="0"/>
                  <a:ea typeface="Calibri" panose="020F0502020204030204" pitchFamily="34" charset="0"/>
                </a:rPr>
                <a:t>)</a:t>
              </a:r>
              <a:endParaRPr lang="en-US" sz="2000" dirty="0"/>
            </a:p>
          </p:txBody>
        </p:sp>
      </p:grpSp>
      <p:sp>
        <p:nvSpPr>
          <p:cNvPr id="35" name="Rectangle 34">
            <a:extLst>
              <a:ext uri="{FF2B5EF4-FFF2-40B4-BE49-F238E27FC236}">
                <a16:creationId xmlns:a16="http://schemas.microsoft.com/office/drawing/2014/main" id="{BE7599FD-577C-4F34-B137-6017F925479C}"/>
              </a:ext>
            </a:extLst>
          </p:cNvPr>
          <p:cNvSpPr/>
          <p:nvPr/>
        </p:nvSpPr>
        <p:spPr>
          <a:xfrm>
            <a:off x="176436" y="5361923"/>
            <a:ext cx="5402130" cy="1015663"/>
          </a:xfrm>
          <a:prstGeom prst="rect">
            <a:avLst/>
          </a:prstGeom>
        </p:spPr>
        <p:txBody>
          <a:bodyPr wrap="square">
            <a:spAutoFit/>
          </a:bodyPr>
          <a:lstStyle/>
          <a:p>
            <a:pPr algn="just"/>
            <a:r>
              <a:rPr lang="en-US" sz="2000" i="1" dirty="0">
                <a:latin typeface="Times New Roman" panose="02020603050405020304" pitchFamily="18" charset="0"/>
                <a:ea typeface="Calibri" panose="020F0502020204030204" pitchFamily="34" charset="0"/>
              </a:rPr>
              <a:t>N</a:t>
            </a:r>
            <a:r>
              <a:rPr lang="en-US" sz="2000" baseline="-25000" dirty="0">
                <a:latin typeface="Times New Roman" panose="02020603050405020304" pitchFamily="18" charset="0"/>
                <a:ea typeface="Calibri" panose="020F0502020204030204" pitchFamily="34" charset="0"/>
              </a:rPr>
              <a:t>1</a:t>
            </a:r>
            <a:r>
              <a:rPr lang="en-US" sz="2000" dirty="0">
                <a:latin typeface="Times New Roman" panose="02020603050405020304" pitchFamily="18" charset="0"/>
                <a:ea typeface="Calibri" panose="020F0502020204030204" pitchFamily="34" charset="0"/>
              </a:rPr>
              <a:t> and </a:t>
            </a:r>
            <a:r>
              <a:rPr lang="en-US" sz="2000" i="1" dirty="0">
                <a:latin typeface="Times New Roman" panose="02020603050405020304" pitchFamily="18" charset="0"/>
                <a:ea typeface="Calibri" panose="020F0502020204030204" pitchFamily="34" charset="0"/>
              </a:rPr>
              <a:t>N</a:t>
            </a:r>
            <a:r>
              <a:rPr lang="en-US" sz="2000" baseline="-25000" dirty="0">
                <a:latin typeface="Times New Roman" panose="02020603050405020304" pitchFamily="18" charset="0"/>
                <a:ea typeface="Calibri" panose="020F0502020204030204" pitchFamily="34" charset="0"/>
              </a:rPr>
              <a:t>2</a:t>
            </a:r>
            <a:r>
              <a:rPr lang="en-US" sz="2000" dirty="0">
                <a:latin typeface="Times New Roman" panose="02020603050405020304" pitchFamily="18" charset="0"/>
                <a:ea typeface="Calibri" panose="020F0502020204030204" pitchFamily="34" charset="0"/>
              </a:rPr>
              <a:t>: Number of turns of coil 1 and coil 2</a:t>
            </a:r>
          </a:p>
          <a:p>
            <a:pPr algn="just"/>
            <a:r>
              <a:rPr lang="en-US" sz="2000" i="1" dirty="0">
                <a:latin typeface="Times New Roman" panose="02020603050405020304" pitchFamily="18" charset="0"/>
                <a:ea typeface="Calibri" panose="020F0502020204030204" pitchFamily="34" charset="0"/>
              </a:rPr>
              <a:t>L</a:t>
            </a:r>
            <a:r>
              <a:rPr lang="en-US" sz="2000" baseline="-25000" dirty="0">
                <a:latin typeface="Times New Roman" panose="02020603050405020304" pitchFamily="18" charset="0"/>
                <a:ea typeface="Calibri" panose="020F0502020204030204" pitchFamily="34" charset="0"/>
              </a:rPr>
              <a:t>1</a:t>
            </a:r>
            <a:r>
              <a:rPr lang="en-US" sz="2000" dirty="0">
                <a:latin typeface="Times New Roman" panose="02020603050405020304" pitchFamily="18" charset="0"/>
                <a:ea typeface="Calibri" panose="020F0502020204030204" pitchFamily="34" charset="0"/>
              </a:rPr>
              <a:t> and </a:t>
            </a:r>
            <a:r>
              <a:rPr lang="en-US" sz="2000" i="1" dirty="0">
                <a:latin typeface="Times New Roman" panose="02020603050405020304" pitchFamily="18" charset="0"/>
                <a:ea typeface="Calibri" panose="020F0502020204030204" pitchFamily="34" charset="0"/>
              </a:rPr>
              <a:t>M</a:t>
            </a:r>
            <a:r>
              <a:rPr lang="en-US" sz="2000" baseline="-25000" dirty="0">
                <a:latin typeface="Times New Roman" panose="02020603050405020304" pitchFamily="18" charset="0"/>
                <a:ea typeface="Calibri" panose="020F0502020204030204" pitchFamily="34" charset="0"/>
              </a:rPr>
              <a:t>12</a:t>
            </a:r>
            <a:r>
              <a:rPr lang="en-US" sz="2000" dirty="0">
                <a:latin typeface="Times New Roman" panose="02020603050405020304" pitchFamily="18" charset="0"/>
                <a:ea typeface="Calibri" panose="020F0502020204030204" pitchFamily="34" charset="0"/>
              </a:rPr>
              <a:t>: Self inductance of coil 1 and Mutual </a:t>
            </a:r>
          </a:p>
          <a:p>
            <a:pPr algn="just"/>
            <a:r>
              <a:rPr lang="en-US" sz="2000" dirty="0">
                <a:latin typeface="Times New Roman" panose="02020603050405020304" pitchFamily="18" charset="0"/>
                <a:ea typeface="Calibri" panose="020F0502020204030204" pitchFamily="34" charset="0"/>
              </a:rPr>
              <a:t>                    inductance due to current 1 in coil 2</a:t>
            </a:r>
            <a:endParaRPr lang="en-US" sz="2000" dirty="0"/>
          </a:p>
        </p:txBody>
      </p:sp>
      <p:sp>
        <p:nvSpPr>
          <p:cNvPr id="36" name="Rectangle 35">
            <a:extLst>
              <a:ext uri="{FF2B5EF4-FFF2-40B4-BE49-F238E27FC236}">
                <a16:creationId xmlns:a16="http://schemas.microsoft.com/office/drawing/2014/main" id="{92C2821C-B637-4D96-9505-8DBE8EB977A7}"/>
              </a:ext>
            </a:extLst>
          </p:cNvPr>
          <p:cNvSpPr/>
          <p:nvPr/>
        </p:nvSpPr>
        <p:spPr>
          <a:xfrm>
            <a:off x="3038022" y="99637"/>
            <a:ext cx="5919835"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Self</a:t>
            </a:r>
            <a:r>
              <a:rPr lang="en-US" sz="2400" b="1" i="0" dirty="0">
                <a:solidFill>
                  <a:srgbClr val="03419A"/>
                </a:solidFill>
                <a:effectLst/>
              </a:rPr>
              <a:t> Inductance, and </a:t>
            </a:r>
            <a:r>
              <a:rPr lang="en-US" sz="2400" b="1" i="0" dirty="0">
                <a:solidFill>
                  <a:srgbClr val="0000CC"/>
                </a:solidFill>
                <a:effectLst/>
              </a:rPr>
              <a:t>Mutual</a:t>
            </a:r>
            <a:r>
              <a:rPr lang="en-US" sz="2400" b="1" i="0" dirty="0">
                <a:solidFill>
                  <a:srgbClr val="03419A"/>
                </a:solidFill>
                <a:effectLst/>
              </a:rPr>
              <a:t> Inductance</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2A69B72F-A5CC-4C53-862A-09E3356FC2E0}"/>
              </a:ext>
            </a:extLst>
          </p:cNvPr>
          <p:cNvSpPr/>
          <p:nvPr/>
        </p:nvSpPr>
        <p:spPr>
          <a:xfrm>
            <a:off x="6158465" y="562553"/>
            <a:ext cx="3890562" cy="400110"/>
          </a:xfrm>
          <a:prstGeom prst="rect">
            <a:avLst/>
          </a:prstGeom>
        </p:spPr>
        <p:txBody>
          <a:bodyPr wrap="square">
            <a:spAutoFit/>
          </a:bodyPr>
          <a:lstStyle/>
          <a:p>
            <a:pPr algn="just"/>
            <a:r>
              <a:rPr lang="en-US" sz="2000" dirty="0">
                <a:latin typeface="Times New Roman" panose="02020603050405020304" pitchFamily="18" charset="0"/>
                <a:ea typeface="Calibri" panose="020F0502020204030204" pitchFamily="34" charset="0"/>
              </a:rPr>
              <a:t>Similarly, for </a:t>
            </a:r>
            <a:r>
              <a:rPr lang="en-US" sz="2000" b="1" dirty="0">
                <a:latin typeface="Times New Roman" panose="02020603050405020304" pitchFamily="18" charset="0"/>
                <a:ea typeface="Calibri" panose="020F0502020204030204" pitchFamily="34" charset="0"/>
              </a:rPr>
              <a:t>Figure</a:t>
            </a:r>
            <a:r>
              <a:rPr lang="en-US" sz="2000" dirty="0">
                <a:latin typeface="Times New Roman" panose="02020603050405020304" pitchFamily="18" charset="0"/>
                <a:ea typeface="Calibri" panose="020F0502020204030204" pitchFamily="34" charset="0"/>
              </a:rPr>
              <a:t> (</a:t>
            </a:r>
            <a:r>
              <a:rPr lang="en-US" sz="2000" b="1" i="1" dirty="0">
                <a:latin typeface="Times New Roman" panose="02020603050405020304" pitchFamily="18" charset="0"/>
                <a:ea typeface="Calibri" panose="020F0502020204030204" pitchFamily="34" charset="0"/>
              </a:rPr>
              <a:t>b</a:t>
            </a:r>
            <a:r>
              <a:rPr lang="en-US" sz="2000" dirty="0">
                <a:latin typeface="Times New Roman" panose="02020603050405020304" pitchFamily="18" charset="0"/>
                <a:ea typeface="Calibri" panose="020F0502020204030204" pitchFamily="34" charset="0"/>
              </a:rPr>
              <a:t>) we have:</a:t>
            </a:r>
            <a:endParaRPr lang="en-US" sz="2000" dirty="0"/>
          </a:p>
        </p:txBody>
      </p:sp>
      <p:graphicFrame>
        <p:nvGraphicFramePr>
          <p:cNvPr id="38" name="Object 37">
            <a:extLst>
              <a:ext uri="{FF2B5EF4-FFF2-40B4-BE49-F238E27FC236}">
                <a16:creationId xmlns:a16="http://schemas.microsoft.com/office/drawing/2014/main" id="{25BF8B1C-6165-45DC-981A-BB665D907F20}"/>
              </a:ext>
            </a:extLst>
          </p:cNvPr>
          <p:cNvGraphicFramePr>
            <a:graphicFrameLocks noChangeAspect="1"/>
          </p:cNvGraphicFramePr>
          <p:nvPr/>
        </p:nvGraphicFramePr>
        <p:xfrm>
          <a:off x="6402749" y="913767"/>
          <a:ext cx="5372100" cy="728662"/>
        </p:xfrm>
        <a:graphic>
          <a:graphicData uri="http://schemas.openxmlformats.org/presentationml/2006/ole">
            <mc:AlternateContent xmlns:mc="http://schemas.openxmlformats.org/markup-compatibility/2006">
              <mc:Choice xmlns:v="urn:schemas-microsoft-com:vml" Requires="v">
                <p:oleObj name="Equation" r:id="rId8" imgW="5371920" imgH="736560" progId="Equation.3">
                  <p:embed/>
                </p:oleObj>
              </mc:Choice>
              <mc:Fallback>
                <p:oleObj name="Equation" r:id="rId8" imgW="5371920" imgH="736560" progId="Equation.3">
                  <p:embed/>
                  <p:pic>
                    <p:nvPicPr>
                      <p:cNvPr id="38" name="Object 37">
                        <a:extLst>
                          <a:ext uri="{FF2B5EF4-FFF2-40B4-BE49-F238E27FC236}">
                            <a16:creationId xmlns:a16="http://schemas.microsoft.com/office/drawing/2014/main" id="{25BF8B1C-6165-45DC-981A-BB665D907F20}"/>
                          </a:ext>
                        </a:extLst>
                      </p:cNvPr>
                      <p:cNvPicPr>
                        <a:picLocks noChangeAspect="1" noChangeArrowheads="1"/>
                      </p:cNvPicPr>
                      <p:nvPr/>
                    </p:nvPicPr>
                    <p:blipFill>
                      <a:blip r:embed="rId9"/>
                      <a:srcRect/>
                      <a:stretch>
                        <a:fillRect/>
                      </a:stretch>
                    </p:blipFill>
                    <p:spPr bwMode="auto">
                      <a:xfrm>
                        <a:off x="6402749" y="913767"/>
                        <a:ext cx="53721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38">
            <a:extLst>
              <a:ext uri="{FF2B5EF4-FFF2-40B4-BE49-F238E27FC236}">
                <a16:creationId xmlns:a16="http://schemas.microsoft.com/office/drawing/2014/main" id="{7CC4E18D-B752-417D-909A-733C07E4E466}"/>
              </a:ext>
            </a:extLst>
          </p:cNvPr>
          <p:cNvGraphicFramePr>
            <a:graphicFrameLocks noChangeAspect="1"/>
          </p:cNvGraphicFramePr>
          <p:nvPr/>
        </p:nvGraphicFramePr>
        <p:xfrm>
          <a:off x="6423004" y="1748873"/>
          <a:ext cx="4533900" cy="1408113"/>
        </p:xfrm>
        <a:graphic>
          <a:graphicData uri="http://schemas.openxmlformats.org/presentationml/2006/ole">
            <mc:AlternateContent xmlns:mc="http://schemas.openxmlformats.org/markup-compatibility/2006">
              <mc:Choice xmlns:v="urn:schemas-microsoft-com:vml" Requires="v">
                <p:oleObj name="Equation" r:id="rId10" imgW="4533840" imgH="1422360" progId="Equation.3">
                  <p:embed/>
                </p:oleObj>
              </mc:Choice>
              <mc:Fallback>
                <p:oleObj name="Equation" r:id="rId10" imgW="4533840" imgH="1422360" progId="Equation.3">
                  <p:embed/>
                  <p:pic>
                    <p:nvPicPr>
                      <p:cNvPr id="39" name="Object 38">
                        <a:extLst>
                          <a:ext uri="{FF2B5EF4-FFF2-40B4-BE49-F238E27FC236}">
                            <a16:creationId xmlns:a16="http://schemas.microsoft.com/office/drawing/2014/main" id="{7CC4E18D-B752-417D-909A-733C07E4E466}"/>
                          </a:ext>
                        </a:extLst>
                      </p:cNvPr>
                      <p:cNvPicPr>
                        <a:picLocks noChangeAspect="1" noChangeArrowheads="1"/>
                      </p:cNvPicPr>
                      <p:nvPr/>
                    </p:nvPicPr>
                    <p:blipFill>
                      <a:blip r:embed="rId11"/>
                      <a:srcRect/>
                      <a:stretch>
                        <a:fillRect/>
                      </a:stretch>
                    </p:blipFill>
                    <p:spPr bwMode="auto">
                      <a:xfrm>
                        <a:off x="6423004" y="1748873"/>
                        <a:ext cx="45339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Rectangle 39">
            <a:extLst>
              <a:ext uri="{FF2B5EF4-FFF2-40B4-BE49-F238E27FC236}">
                <a16:creationId xmlns:a16="http://schemas.microsoft.com/office/drawing/2014/main" id="{BE9B156E-95B6-428B-9965-5CB05314F313}"/>
              </a:ext>
            </a:extLst>
          </p:cNvPr>
          <p:cNvSpPr/>
          <p:nvPr/>
        </p:nvSpPr>
        <p:spPr>
          <a:xfrm>
            <a:off x="6096000" y="3083798"/>
            <a:ext cx="5402130" cy="707886"/>
          </a:xfrm>
          <a:prstGeom prst="rect">
            <a:avLst/>
          </a:prstGeom>
        </p:spPr>
        <p:txBody>
          <a:bodyPr wrap="square">
            <a:spAutoFit/>
          </a:bodyPr>
          <a:lstStyle/>
          <a:p>
            <a:pPr algn="just"/>
            <a:r>
              <a:rPr lang="en-US" sz="2000" i="1" dirty="0">
                <a:latin typeface="Times New Roman" panose="02020603050405020304" pitchFamily="18" charset="0"/>
                <a:ea typeface="Calibri" panose="020F0502020204030204" pitchFamily="34" charset="0"/>
              </a:rPr>
              <a:t>L</a:t>
            </a:r>
            <a:r>
              <a:rPr lang="en-US" sz="2000" baseline="-25000" dirty="0">
                <a:latin typeface="Times New Roman" panose="02020603050405020304" pitchFamily="18" charset="0"/>
                <a:ea typeface="Calibri" panose="020F0502020204030204" pitchFamily="34" charset="0"/>
              </a:rPr>
              <a:t>2</a:t>
            </a:r>
            <a:r>
              <a:rPr lang="en-US" sz="2000" dirty="0">
                <a:latin typeface="Times New Roman" panose="02020603050405020304" pitchFamily="18" charset="0"/>
                <a:ea typeface="Calibri" panose="020F0502020204030204" pitchFamily="34" charset="0"/>
              </a:rPr>
              <a:t> and </a:t>
            </a:r>
            <a:r>
              <a:rPr lang="en-US" sz="2000" i="1" dirty="0">
                <a:latin typeface="Times New Roman" panose="02020603050405020304" pitchFamily="18" charset="0"/>
                <a:ea typeface="Calibri" panose="020F0502020204030204" pitchFamily="34" charset="0"/>
              </a:rPr>
              <a:t>M</a:t>
            </a:r>
            <a:r>
              <a:rPr lang="en-US" sz="2000" baseline="-25000" dirty="0">
                <a:latin typeface="Times New Roman" panose="02020603050405020304" pitchFamily="18" charset="0"/>
                <a:ea typeface="Calibri" panose="020F0502020204030204" pitchFamily="34" charset="0"/>
              </a:rPr>
              <a:t>21</a:t>
            </a:r>
            <a:r>
              <a:rPr lang="en-US" sz="2000" dirty="0">
                <a:latin typeface="Times New Roman" panose="02020603050405020304" pitchFamily="18" charset="0"/>
                <a:ea typeface="Calibri" panose="020F0502020204030204" pitchFamily="34" charset="0"/>
              </a:rPr>
              <a:t>: Self inductance of coil 2 and Mutual </a:t>
            </a:r>
          </a:p>
          <a:p>
            <a:pPr algn="just"/>
            <a:r>
              <a:rPr lang="en-US" sz="2000" dirty="0">
                <a:latin typeface="Times New Roman" panose="02020603050405020304" pitchFamily="18" charset="0"/>
                <a:ea typeface="Calibri" panose="020F0502020204030204" pitchFamily="34" charset="0"/>
              </a:rPr>
              <a:t>                    inductance due to current 2 in coil 1</a:t>
            </a:r>
            <a:endParaRPr lang="en-US" sz="2000" dirty="0"/>
          </a:p>
        </p:txBody>
      </p:sp>
    </p:spTree>
    <p:extLst>
      <p:ext uri="{BB962C8B-B14F-4D97-AF65-F5344CB8AC3E}">
        <p14:creationId xmlns:p14="http://schemas.microsoft.com/office/powerpoint/2010/main" val="41817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35" grpId="0"/>
      <p:bldP spid="37"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a:t>
            </a:fld>
            <a:endParaRPr lang="en-US" sz="2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ED5239D2-AB65-43A3-AFC6-2BFC08FB1866}"/>
              </a:ext>
            </a:extLst>
          </p:cNvPr>
          <p:cNvSpPr/>
          <p:nvPr/>
        </p:nvSpPr>
        <p:spPr>
          <a:xfrm>
            <a:off x="3243981" y="64979"/>
            <a:ext cx="3392302" cy="56169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32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Magnets</a:t>
            </a:r>
            <a:endParaRPr lang="en-US"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DF36B84-735E-4B0A-8258-20622E174D96}"/>
              </a:ext>
            </a:extLst>
          </p:cNvPr>
          <p:cNvSpPr txBox="1"/>
          <p:nvPr/>
        </p:nvSpPr>
        <p:spPr>
          <a:xfrm>
            <a:off x="278449" y="715502"/>
            <a:ext cx="7598843" cy="1938992"/>
          </a:xfrm>
          <a:prstGeom prst="rect">
            <a:avLst/>
          </a:prstGeom>
          <a:noFill/>
        </p:spPr>
        <p:txBody>
          <a:bodyPr wrap="square" rtlCol="0">
            <a:spAutoFit/>
          </a:bodyPr>
          <a:lstStyle/>
          <a:p>
            <a:pPr algn="just"/>
            <a:r>
              <a:rPr lang="en-US" sz="2400" dirty="0">
                <a:solidFill>
                  <a:srgbClr val="000000"/>
                </a:solidFill>
              </a:rPr>
              <a:t>A magnet is a piece of metal that can </a:t>
            </a:r>
            <a:r>
              <a:rPr lang="en-US" sz="2400" b="1" dirty="0">
                <a:solidFill>
                  <a:srgbClr val="000000"/>
                </a:solidFill>
              </a:rPr>
              <a:t>pull</a:t>
            </a:r>
            <a:r>
              <a:rPr lang="en-US" sz="2400" dirty="0">
                <a:solidFill>
                  <a:srgbClr val="000000"/>
                </a:solidFill>
              </a:rPr>
              <a:t> certain types of metal toward itself. </a:t>
            </a:r>
          </a:p>
          <a:p>
            <a:pPr algn="just"/>
            <a:r>
              <a:rPr lang="en-US" sz="2400" dirty="0">
                <a:solidFill>
                  <a:srgbClr val="000000"/>
                </a:solidFill>
              </a:rPr>
              <a:t>The force (which pulls the material) of magnets, called </a:t>
            </a:r>
            <a:r>
              <a:rPr lang="en-US" sz="2400" b="1" dirty="0">
                <a:solidFill>
                  <a:srgbClr val="000000"/>
                </a:solidFill>
              </a:rPr>
              <a:t>magnetic field </a:t>
            </a:r>
            <a:r>
              <a:rPr lang="en-US" sz="2400" dirty="0">
                <a:solidFill>
                  <a:srgbClr val="000000"/>
                </a:solidFill>
              </a:rPr>
              <a:t>or </a:t>
            </a:r>
            <a:r>
              <a:rPr lang="en-US" sz="2400" b="1" dirty="0">
                <a:solidFill>
                  <a:srgbClr val="000000"/>
                </a:solidFill>
              </a:rPr>
              <a:t>magnetism</a:t>
            </a:r>
            <a:r>
              <a:rPr lang="en-US" sz="2400" dirty="0">
                <a:solidFill>
                  <a:srgbClr val="000000"/>
                </a:solidFill>
              </a:rPr>
              <a:t>, is a basic force of nature, like gravity.</a:t>
            </a:r>
          </a:p>
        </p:txBody>
      </p:sp>
      <p:pic>
        <p:nvPicPr>
          <p:cNvPr id="3" name="Picture 2">
            <a:extLst>
              <a:ext uri="{FF2B5EF4-FFF2-40B4-BE49-F238E27FC236}">
                <a16:creationId xmlns:a16="http://schemas.microsoft.com/office/drawing/2014/main" id="{B6E4ECA1-9D7B-4A02-96E5-D4F3933FC03B}"/>
              </a:ext>
            </a:extLst>
          </p:cNvPr>
          <p:cNvPicPr>
            <a:picLocks noChangeAspect="1"/>
          </p:cNvPicPr>
          <p:nvPr/>
        </p:nvPicPr>
        <p:blipFill>
          <a:blip r:embed="rId2"/>
          <a:stretch>
            <a:fillRect/>
          </a:stretch>
        </p:blipFill>
        <p:spPr>
          <a:xfrm>
            <a:off x="337766" y="2716793"/>
            <a:ext cx="4345405" cy="2377440"/>
          </a:xfrm>
          <a:prstGeom prst="rect">
            <a:avLst/>
          </a:prstGeom>
        </p:spPr>
      </p:pic>
      <p:sp>
        <p:nvSpPr>
          <p:cNvPr id="11" name="TextBox 10">
            <a:extLst>
              <a:ext uri="{FF2B5EF4-FFF2-40B4-BE49-F238E27FC236}">
                <a16:creationId xmlns:a16="http://schemas.microsoft.com/office/drawing/2014/main" id="{ECC55528-EF60-402E-9316-F3BDB2860576}"/>
              </a:ext>
            </a:extLst>
          </p:cNvPr>
          <p:cNvSpPr txBox="1"/>
          <p:nvPr/>
        </p:nvSpPr>
        <p:spPr>
          <a:xfrm>
            <a:off x="4365547" y="3876166"/>
            <a:ext cx="7598842" cy="1200329"/>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The magnetic field of magnet can be represented by imaginary lines (which is </a:t>
            </a:r>
            <a:r>
              <a:rPr lang="en-US" sz="2400" b="1" dirty="0">
                <a:latin typeface="Times New Roman" pitchFamily="18" charset="0"/>
                <a:cs typeface="Times New Roman" pitchFamily="18" charset="0"/>
              </a:rPr>
              <a:t>invisible</a:t>
            </a:r>
            <a:r>
              <a:rPr lang="en-US" sz="2400" dirty="0">
                <a:latin typeface="Times New Roman" pitchFamily="18" charset="0"/>
                <a:cs typeface="Times New Roman" pitchFamily="18" charset="0"/>
              </a:rPr>
              <a:t>) around magnet which are called </a:t>
            </a:r>
            <a:r>
              <a:rPr lang="en-US" sz="2400" b="1" dirty="0">
                <a:latin typeface="Times New Roman" pitchFamily="18" charset="0"/>
                <a:cs typeface="Times New Roman" pitchFamily="18" charset="0"/>
              </a:rPr>
              <a:t>magnetic lines of force </a:t>
            </a:r>
            <a:r>
              <a:rPr lang="en-US" sz="2400" dirty="0">
                <a:latin typeface="Times New Roman" pitchFamily="18" charset="0"/>
                <a:cs typeface="Times New Roman" pitchFamily="18" charset="0"/>
              </a:rPr>
              <a:t>or </a:t>
            </a:r>
            <a:r>
              <a:rPr lang="en-US" sz="2400" b="1" dirty="0">
                <a:latin typeface="Times New Roman" pitchFamily="18" charset="0"/>
                <a:cs typeface="Times New Roman" pitchFamily="18" charset="0"/>
              </a:rPr>
              <a:t>lines of magnetic flux</a:t>
            </a:r>
            <a:r>
              <a:rPr lang="en-US" sz="2400" dirty="0">
                <a:latin typeface="Times New Roman" pitchFamily="18" charset="0"/>
                <a:cs typeface="Times New Roman" pitchFamily="18" charset="0"/>
              </a:rPr>
              <a:t>.</a:t>
            </a:r>
          </a:p>
        </p:txBody>
      </p:sp>
      <p:pic>
        <p:nvPicPr>
          <p:cNvPr id="17" name="Picture 16">
            <a:extLst>
              <a:ext uri="{FF2B5EF4-FFF2-40B4-BE49-F238E27FC236}">
                <a16:creationId xmlns:a16="http://schemas.microsoft.com/office/drawing/2014/main" id="{5F57912C-E8CA-4FAC-947A-7C785EDC36AA}"/>
              </a:ext>
            </a:extLst>
          </p:cNvPr>
          <p:cNvPicPr>
            <a:picLocks noChangeAspect="1"/>
          </p:cNvPicPr>
          <p:nvPr/>
        </p:nvPicPr>
        <p:blipFill>
          <a:blip r:embed="rId3"/>
          <a:stretch>
            <a:fillRect/>
          </a:stretch>
        </p:blipFill>
        <p:spPr>
          <a:xfrm>
            <a:off x="8144544" y="261984"/>
            <a:ext cx="3744033" cy="3383280"/>
          </a:xfrm>
          <a:prstGeom prst="rect">
            <a:avLst/>
          </a:prstGeom>
          <a:solidFill>
            <a:schemeClr val="bg1"/>
          </a:solidFill>
        </p:spPr>
      </p:pic>
      <p:sp>
        <p:nvSpPr>
          <p:cNvPr id="18" name="TextBox 17">
            <a:extLst>
              <a:ext uri="{FF2B5EF4-FFF2-40B4-BE49-F238E27FC236}">
                <a16:creationId xmlns:a16="http://schemas.microsoft.com/office/drawing/2014/main" id="{3244C6B5-1DE5-4A99-80A9-2328E89ABFB4}"/>
              </a:ext>
            </a:extLst>
          </p:cNvPr>
          <p:cNvSpPr txBox="1"/>
          <p:nvPr/>
        </p:nvSpPr>
        <p:spPr>
          <a:xfrm>
            <a:off x="249421" y="5187303"/>
            <a:ext cx="11606071" cy="1200329"/>
          </a:xfrm>
          <a:prstGeom prst="rect">
            <a:avLst/>
          </a:prstGeom>
          <a:noFill/>
        </p:spPr>
        <p:txBody>
          <a:bodyPr wrap="square">
            <a:spAutoFit/>
          </a:bodyPr>
          <a:lstStyle/>
          <a:p>
            <a:pPr algn="just"/>
            <a:r>
              <a:rPr lang="en-US" sz="2400" dirty="0">
                <a:latin typeface="Times New Roman" pitchFamily="18" charset="0"/>
                <a:cs typeface="Times New Roman" pitchFamily="18" charset="0"/>
              </a:rPr>
              <a:t>The </a:t>
            </a:r>
            <a:r>
              <a:rPr lang="en-US" sz="2400" b="1" dirty="0">
                <a:latin typeface="Times New Roman" pitchFamily="18" charset="0"/>
                <a:cs typeface="Times New Roman" pitchFamily="18" charset="0"/>
              </a:rPr>
              <a:t>magnetic lines of force </a:t>
            </a:r>
            <a:r>
              <a:rPr lang="en-US" sz="2400" dirty="0">
                <a:latin typeface="Times New Roman" pitchFamily="18" charset="0"/>
                <a:cs typeface="Times New Roman" pitchFamily="18" charset="0"/>
              </a:rPr>
              <a:t>or </a:t>
            </a:r>
            <a:r>
              <a:rPr lang="en-US" sz="2400" b="1" dirty="0">
                <a:latin typeface="Times New Roman" pitchFamily="18" charset="0"/>
                <a:cs typeface="Times New Roman" pitchFamily="18" charset="0"/>
              </a:rPr>
              <a:t>lines of magnetic flux</a:t>
            </a:r>
            <a:r>
              <a:rPr lang="en-US" sz="2400" dirty="0">
                <a:latin typeface="Times New Roman" pitchFamily="18" charset="0"/>
                <a:cs typeface="Times New Roman" pitchFamily="18" charset="0"/>
              </a:rPr>
              <a:t> radiate from the north pole to the south pole, returning to the north pole through the metallic bar. That means, each flux line forms a </a:t>
            </a:r>
            <a:r>
              <a:rPr lang="en-US" sz="2400" b="1" dirty="0">
                <a:latin typeface="Times New Roman" pitchFamily="18" charset="0"/>
                <a:cs typeface="Times New Roman" pitchFamily="18" charset="0"/>
              </a:rPr>
              <a:t>closed loop</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225318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20</a:t>
            </a:fld>
            <a:endParaRPr lang="en-US" sz="2000" b="1" dirty="0">
              <a:solidFill>
                <a:schemeClr val="bg1"/>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52DF56AB-3C2F-4593-B1DB-ADD0EBFAC9C7}"/>
              </a:ext>
            </a:extLst>
          </p:cNvPr>
          <p:cNvPicPr>
            <a:picLocks noChangeAspect="1"/>
          </p:cNvPicPr>
          <p:nvPr/>
        </p:nvPicPr>
        <p:blipFill>
          <a:blip r:embed="rId2"/>
          <a:stretch>
            <a:fillRect/>
          </a:stretch>
        </p:blipFill>
        <p:spPr>
          <a:xfrm>
            <a:off x="505893" y="79116"/>
            <a:ext cx="5260262" cy="2103120"/>
          </a:xfrm>
          <a:prstGeom prst="rect">
            <a:avLst/>
          </a:prstGeom>
        </p:spPr>
      </p:pic>
      <p:sp>
        <p:nvSpPr>
          <p:cNvPr id="4" name="Rectangle 3">
            <a:extLst>
              <a:ext uri="{FF2B5EF4-FFF2-40B4-BE49-F238E27FC236}">
                <a16:creationId xmlns:a16="http://schemas.microsoft.com/office/drawing/2014/main" id="{7AB4C9A3-7F27-4F60-ADA8-9D845F6158A8}"/>
              </a:ext>
            </a:extLst>
          </p:cNvPr>
          <p:cNvSpPr/>
          <p:nvPr/>
        </p:nvSpPr>
        <p:spPr>
          <a:xfrm>
            <a:off x="125732" y="2097738"/>
            <a:ext cx="5869922" cy="707886"/>
          </a:xfrm>
          <a:prstGeom prst="rect">
            <a:avLst/>
          </a:prstGeom>
        </p:spPr>
        <p:txBody>
          <a:bodyPr wrap="square">
            <a:spAutoFit/>
          </a:bodyPr>
          <a:lstStyle/>
          <a:p>
            <a:pPr algn="just"/>
            <a:r>
              <a:rPr lang="en-US" sz="2000" i="1" dirty="0">
                <a:latin typeface="Times New Roman" panose="02020603050405020304" pitchFamily="18" charset="0"/>
                <a:ea typeface="Calibri" panose="020F0502020204030204" pitchFamily="34" charset="0"/>
              </a:rPr>
              <a:t>M</a:t>
            </a:r>
            <a:r>
              <a:rPr lang="en-US" sz="2000" baseline="-25000" dirty="0">
                <a:latin typeface="Times New Roman" panose="02020603050405020304" pitchFamily="18" charset="0"/>
                <a:ea typeface="Calibri" panose="020F0502020204030204" pitchFamily="34" charset="0"/>
              </a:rPr>
              <a:t>12</a:t>
            </a:r>
            <a:r>
              <a:rPr lang="en-US" sz="2000" dirty="0">
                <a:latin typeface="Times New Roman" panose="02020603050405020304" pitchFamily="18" charset="0"/>
                <a:ea typeface="Calibri" panose="020F0502020204030204" pitchFamily="34" charset="0"/>
              </a:rPr>
              <a:t> and </a:t>
            </a:r>
            <a:r>
              <a:rPr lang="en-US" sz="2000" i="1" dirty="0">
                <a:latin typeface="Times New Roman" panose="02020603050405020304" pitchFamily="18" charset="0"/>
                <a:ea typeface="Calibri" panose="020F0502020204030204" pitchFamily="34" charset="0"/>
              </a:rPr>
              <a:t>M</a:t>
            </a:r>
            <a:r>
              <a:rPr lang="en-US" sz="2000" baseline="-25000" dirty="0">
                <a:latin typeface="Times New Roman" panose="02020603050405020304" pitchFamily="18" charset="0"/>
                <a:ea typeface="Calibri" panose="020F0502020204030204" pitchFamily="34" charset="0"/>
              </a:rPr>
              <a:t>21</a:t>
            </a:r>
            <a:r>
              <a:rPr lang="en-US" sz="2000" dirty="0">
                <a:latin typeface="Times New Roman" panose="02020603050405020304" pitchFamily="18" charset="0"/>
                <a:ea typeface="Calibri" panose="020F0502020204030204" pitchFamily="34" charset="0"/>
              </a:rPr>
              <a:t> are equal if the medium of mutual fluxes of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and </a:t>
            </a:r>
            <a:r>
              <a:rPr lang="en-US" sz="2000" i="1" dirty="0">
                <a:latin typeface="Times New Roman" panose="02020603050405020304" pitchFamily="18" charset="0"/>
                <a:cs typeface="Times New Roman" panose="02020603050405020304" pitchFamily="18" charset="0"/>
                <a:sym typeface="Symbol"/>
              </a:rPr>
              <a:t></a:t>
            </a:r>
            <a:r>
              <a:rPr lang="en-US" sz="2000" baseline="-25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ea typeface="Calibri" panose="020F0502020204030204" pitchFamily="34" charset="0"/>
              </a:rPr>
              <a:t>(</a:t>
            </a:r>
            <a:r>
              <a:rPr lang="en-US" sz="2000" i="1" dirty="0">
                <a:latin typeface="Times New Roman" panose="02020603050405020304" pitchFamily="18" charset="0"/>
                <a:ea typeface="Calibri" panose="020F0502020204030204" pitchFamily="34" charset="0"/>
              </a:rPr>
              <a:t>t</a:t>
            </a:r>
            <a:r>
              <a:rPr lang="en-US" sz="2000" dirty="0">
                <a:latin typeface="Times New Roman" panose="02020603050405020304" pitchFamily="18" charset="0"/>
                <a:ea typeface="Calibri" panose="020F0502020204030204" pitchFamily="34" charset="0"/>
              </a:rPr>
              <a:t>) are same, thus we have:</a:t>
            </a:r>
            <a:endParaRPr lang="en-US" sz="2000" dirty="0"/>
          </a:p>
        </p:txBody>
      </p:sp>
      <p:cxnSp>
        <p:nvCxnSpPr>
          <p:cNvPr id="6" name="Straight Connector 5">
            <a:extLst>
              <a:ext uri="{FF2B5EF4-FFF2-40B4-BE49-F238E27FC236}">
                <a16:creationId xmlns:a16="http://schemas.microsoft.com/office/drawing/2014/main" id="{774EB651-AFEB-4DB7-BF85-E56322F6E1E4}"/>
              </a:ext>
            </a:extLst>
          </p:cNvPr>
          <p:cNvCxnSpPr/>
          <p:nvPr/>
        </p:nvCxnSpPr>
        <p:spPr>
          <a:xfrm>
            <a:off x="6061914" y="-396"/>
            <a:ext cx="0" cy="64008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762545A6-C3E7-4FB5-9A50-414708551882}"/>
              </a:ext>
            </a:extLst>
          </p:cNvPr>
          <p:cNvGraphicFramePr>
            <a:graphicFrameLocks noChangeAspect="1"/>
          </p:cNvGraphicFramePr>
          <p:nvPr/>
        </p:nvGraphicFramePr>
        <p:xfrm>
          <a:off x="1744663" y="2844800"/>
          <a:ext cx="2070100" cy="365125"/>
        </p:xfrm>
        <a:graphic>
          <a:graphicData uri="http://schemas.openxmlformats.org/presentationml/2006/ole">
            <mc:AlternateContent xmlns:mc="http://schemas.openxmlformats.org/markup-compatibility/2006">
              <mc:Choice xmlns:v="urn:schemas-microsoft-com:vml" Requires="v">
                <p:oleObj name="Equation" r:id="rId3" imgW="2070000" imgH="368280" progId="Equation.3">
                  <p:embed/>
                </p:oleObj>
              </mc:Choice>
              <mc:Fallback>
                <p:oleObj name="Equation" r:id="rId3" imgW="2070000" imgH="368280" progId="Equation.3">
                  <p:embed/>
                  <p:pic>
                    <p:nvPicPr>
                      <p:cNvPr id="7" name="Object 6">
                        <a:extLst>
                          <a:ext uri="{FF2B5EF4-FFF2-40B4-BE49-F238E27FC236}">
                            <a16:creationId xmlns:a16="http://schemas.microsoft.com/office/drawing/2014/main" id="{762545A6-C3E7-4FB5-9A50-414708551882}"/>
                          </a:ext>
                        </a:extLst>
                      </p:cNvPr>
                      <p:cNvPicPr>
                        <a:picLocks noChangeAspect="1" noChangeArrowheads="1"/>
                      </p:cNvPicPr>
                      <p:nvPr/>
                    </p:nvPicPr>
                    <p:blipFill>
                      <a:blip r:embed="rId4"/>
                      <a:srcRect/>
                      <a:stretch>
                        <a:fillRect/>
                      </a:stretch>
                    </p:blipFill>
                    <p:spPr bwMode="auto">
                      <a:xfrm>
                        <a:off x="1744663" y="2844800"/>
                        <a:ext cx="2070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a:extLst>
              <a:ext uri="{FF2B5EF4-FFF2-40B4-BE49-F238E27FC236}">
                <a16:creationId xmlns:a16="http://schemas.microsoft.com/office/drawing/2014/main" id="{23E6AB3C-27FC-436C-832A-447CD7D37D00}"/>
              </a:ext>
            </a:extLst>
          </p:cNvPr>
          <p:cNvSpPr/>
          <p:nvPr/>
        </p:nvSpPr>
        <p:spPr>
          <a:xfrm>
            <a:off x="6120604" y="79117"/>
            <a:ext cx="5869922" cy="2246769"/>
          </a:xfrm>
          <a:prstGeom prst="rect">
            <a:avLst/>
          </a:prstGeom>
        </p:spPr>
        <p:txBody>
          <a:bodyPr wrap="square">
            <a:spAutoFit/>
          </a:bodyPr>
          <a:lstStyle/>
          <a:p>
            <a:pPr algn="just"/>
            <a:r>
              <a:rPr lang="en-US" sz="2000" dirty="0">
                <a:latin typeface="Times New Roman" panose="02020603050405020304" pitchFamily="18" charset="0"/>
                <a:ea typeface="Calibri" panose="020F0502020204030204" pitchFamily="34" charset="0"/>
              </a:rPr>
              <a:t>It should also be pointed out that if a current (and therefore a magnetic field) were present in the second coil as shown in </a:t>
            </a:r>
            <a:r>
              <a:rPr lang="en-US" sz="2000" b="1" dirty="0">
                <a:latin typeface="Times New Roman" panose="02020603050405020304" pitchFamily="18" charset="0"/>
                <a:ea typeface="Calibri" panose="020F0502020204030204" pitchFamily="34" charset="0"/>
              </a:rPr>
              <a:t>Figure</a:t>
            </a:r>
            <a:r>
              <a:rPr lang="en-US" sz="2000" dirty="0">
                <a:latin typeface="Times New Roman" panose="02020603050405020304" pitchFamily="18" charset="0"/>
                <a:ea typeface="Calibri" panose="020F0502020204030204" pitchFamily="34" charset="0"/>
              </a:rPr>
              <a:t> (</a:t>
            </a:r>
            <a:r>
              <a:rPr lang="en-US" sz="2000" b="1" i="1" dirty="0">
                <a:latin typeface="Times New Roman" panose="02020603050405020304" pitchFamily="18" charset="0"/>
                <a:ea typeface="Calibri" panose="020F0502020204030204" pitchFamily="34" charset="0"/>
              </a:rPr>
              <a:t>c</a:t>
            </a:r>
            <a:r>
              <a:rPr lang="en-US" sz="2000" dirty="0">
                <a:latin typeface="Times New Roman" panose="02020603050405020304" pitchFamily="18" charset="0"/>
                <a:ea typeface="Calibri" panose="020F0502020204030204" pitchFamily="34" charset="0"/>
              </a:rPr>
              <a:t>), an additional voltage would be induced across coil 1. The voltage induced across a coil is, in general, equal to the sum of the voltages induced by self-inductance and mutual inductance. Thus, we have:</a:t>
            </a:r>
            <a:endParaRPr lang="en-US" sz="2000" dirty="0"/>
          </a:p>
        </p:txBody>
      </p:sp>
      <p:sp>
        <p:nvSpPr>
          <p:cNvPr id="9" name="Rectangle 8">
            <a:extLst>
              <a:ext uri="{FF2B5EF4-FFF2-40B4-BE49-F238E27FC236}">
                <a16:creationId xmlns:a16="http://schemas.microsoft.com/office/drawing/2014/main" id="{E5E66FC8-78EE-4E2B-A264-D1D10D12C704}"/>
              </a:ext>
            </a:extLst>
          </p:cNvPr>
          <p:cNvSpPr/>
          <p:nvPr/>
        </p:nvSpPr>
        <p:spPr>
          <a:xfrm>
            <a:off x="98436" y="3196806"/>
            <a:ext cx="5869922" cy="3170099"/>
          </a:xfrm>
          <a:prstGeom prst="rect">
            <a:avLst/>
          </a:prstGeom>
        </p:spPr>
        <p:txBody>
          <a:bodyPr wrap="square">
            <a:spAutoFit/>
          </a:bodyPr>
          <a:lstStyle/>
          <a:p>
            <a:pPr algn="just"/>
            <a:r>
              <a:rPr lang="en-US" sz="2000" b="1" dirty="0">
                <a:solidFill>
                  <a:srgbClr val="FF0000"/>
                </a:solidFill>
                <a:latin typeface="Times New Roman" panose="02020603050405020304" pitchFamily="18" charset="0"/>
                <a:ea typeface="Calibri" panose="020F0502020204030204" pitchFamily="34" charset="0"/>
              </a:rPr>
              <a:t>Polarity of induced emf due to mutual flux</a:t>
            </a:r>
            <a:r>
              <a:rPr lang="en-US" sz="2000" dirty="0">
                <a:latin typeface="Times New Roman" panose="02020603050405020304" pitchFamily="18" charset="0"/>
                <a:ea typeface="Calibri" panose="020F0502020204030204" pitchFamily="34" charset="0"/>
              </a:rPr>
              <a:t>: The </a:t>
            </a:r>
            <a:r>
              <a:rPr lang="en-US" sz="2000" b="1" dirty="0">
                <a:latin typeface="Times New Roman" panose="02020603050405020304" pitchFamily="18" charset="0"/>
                <a:ea typeface="Calibri" panose="020F0502020204030204" pitchFamily="34" charset="0"/>
              </a:rPr>
              <a:t>dots</a:t>
            </a:r>
            <a:r>
              <a:rPr lang="en-US" sz="2000" dirty="0">
                <a:latin typeface="Times New Roman" panose="02020603050405020304" pitchFamily="18" charset="0"/>
                <a:ea typeface="Calibri" panose="020F0502020204030204" pitchFamily="34" charset="0"/>
              </a:rPr>
              <a:t> shown in the two figures indicate the polarity of the induced emf between the coils.</a:t>
            </a:r>
          </a:p>
          <a:p>
            <a:pPr algn="just"/>
            <a:r>
              <a:rPr lang="en-US" sz="2000" dirty="0">
                <a:latin typeface="Times New Roman" panose="02020603050405020304" pitchFamily="18" charset="0"/>
                <a:ea typeface="Calibri" panose="020F0502020204030204" pitchFamily="34" charset="0"/>
              </a:rPr>
              <a:t> If the </a:t>
            </a:r>
            <a:r>
              <a:rPr lang="en-US" sz="2000" b="1" dirty="0">
                <a:latin typeface="Times New Roman" panose="02020603050405020304" pitchFamily="18" charset="0"/>
                <a:ea typeface="Calibri" panose="020F0502020204030204" pitchFamily="34" charset="0"/>
              </a:rPr>
              <a:t>dots</a:t>
            </a:r>
            <a:r>
              <a:rPr lang="en-US" sz="2000" dirty="0">
                <a:latin typeface="Times New Roman" panose="02020603050405020304" pitchFamily="18" charset="0"/>
                <a:ea typeface="Calibri" panose="020F0502020204030204" pitchFamily="34" charset="0"/>
              </a:rPr>
              <a:t> are at the same end of the coils, the voltage induced in coil 2 by a current in coil 1 has the same polarity as the voltage induced by the same current in coil 1; otherwise, the voltages are in opposition, as shown in </a:t>
            </a:r>
            <a:r>
              <a:rPr lang="en-US" sz="2000" b="1" dirty="0">
                <a:latin typeface="Times New Roman" panose="02020603050405020304" pitchFamily="18" charset="0"/>
                <a:ea typeface="Calibri" panose="020F0502020204030204" pitchFamily="34" charset="0"/>
              </a:rPr>
              <a:t>Figure</a:t>
            </a:r>
            <a:r>
              <a:rPr lang="en-US" sz="2000" dirty="0">
                <a:latin typeface="Times New Roman" panose="02020603050405020304" pitchFamily="18" charset="0"/>
                <a:ea typeface="Calibri" panose="020F0502020204030204" pitchFamily="34" charset="0"/>
              </a:rPr>
              <a:t> (</a:t>
            </a:r>
            <a:r>
              <a:rPr lang="en-US" sz="2000" b="1" i="1" dirty="0">
                <a:latin typeface="Times New Roman" panose="02020603050405020304" pitchFamily="18" charset="0"/>
                <a:ea typeface="Calibri" panose="020F0502020204030204" pitchFamily="34" charset="0"/>
              </a:rPr>
              <a:t>b</a:t>
            </a:r>
            <a:r>
              <a:rPr lang="en-US" sz="2000" dirty="0">
                <a:latin typeface="Times New Roman" panose="02020603050405020304" pitchFamily="18" charset="0"/>
                <a:ea typeface="Calibri" panose="020F0502020204030204" pitchFamily="34" charset="0"/>
              </a:rPr>
              <a:t>). Thus, the presence of such dots indicates that magnetic coupling is present between two coils.</a:t>
            </a:r>
          </a:p>
        </p:txBody>
      </p:sp>
      <p:grpSp>
        <p:nvGrpSpPr>
          <p:cNvPr id="12" name="Group 11">
            <a:extLst>
              <a:ext uri="{FF2B5EF4-FFF2-40B4-BE49-F238E27FC236}">
                <a16:creationId xmlns:a16="http://schemas.microsoft.com/office/drawing/2014/main" id="{7E8BA8F3-1599-4464-AF95-79C0747D3611}"/>
              </a:ext>
            </a:extLst>
          </p:cNvPr>
          <p:cNvGrpSpPr/>
          <p:nvPr/>
        </p:nvGrpSpPr>
        <p:grpSpPr>
          <a:xfrm>
            <a:off x="6631207" y="3955517"/>
            <a:ext cx="4848715" cy="2414795"/>
            <a:chOff x="6631207" y="2645333"/>
            <a:chExt cx="4848715" cy="2414795"/>
          </a:xfrm>
        </p:grpSpPr>
        <p:pic>
          <p:nvPicPr>
            <p:cNvPr id="10" name="Picture 9">
              <a:extLst>
                <a:ext uri="{FF2B5EF4-FFF2-40B4-BE49-F238E27FC236}">
                  <a16:creationId xmlns:a16="http://schemas.microsoft.com/office/drawing/2014/main" id="{D9B1DC55-7A3D-4606-A0B7-8E44874549C3}"/>
                </a:ext>
              </a:extLst>
            </p:cNvPr>
            <p:cNvPicPr>
              <a:picLocks noChangeAspect="1"/>
            </p:cNvPicPr>
            <p:nvPr/>
          </p:nvPicPr>
          <p:blipFill>
            <a:blip r:embed="rId5"/>
            <a:stretch>
              <a:fillRect/>
            </a:stretch>
          </p:blipFill>
          <p:spPr>
            <a:xfrm>
              <a:off x="6631207" y="2645333"/>
              <a:ext cx="4848715" cy="2194560"/>
            </a:xfrm>
            <a:prstGeom prst="rect">
              <a:avLst/>
            </a:prstGeom>
          </p:spPr>
        </p:pic>
        <p:sp>
          <p:nvSpPr>
            <p:cNvPr id="11" name="Rectangle 10">
              <a:extLst>
                <a:ext uri="{FF2B5EF4-FFF2-40B4-BE49-F238E27FC236}">
                  <a16:creationId xmlns:a16="http://schemas.microsoft.com/office/drawing/2014/main" id="{D5B0984E-CB03-4F72-BFD8-D9C3AB2FA9FA}"/>
                </a:ext>
              </a:extLst>
            </p:cNvPr>
            <p:cNvSpPr/>
            <p:nvPr/>
          </p:nvSpPr>
          <p:spPr>
            <a:xfrm>
              <a:off x="8006603" y="4660018"/>
              <a:ext cx="1881475" cy="400110"/>
            </a:xfrm>
            <a:prstGeom prst="rect">
              <a:avLst/>
            </a:prstGeom>
          </p:spPr>
          <p:txBody>
            <a:bodyPr wrap="square">
              <a:spAutoFit/>
            </a:bodyPr>
            <a:lstStyle/>
            <a:p>
              <a:pPr algn="ctr"/>
              <a:r>
                <a:rPr lang="en-US" sz="2000" b="1" dirty="0">
                  <a:latin typeface="Times New Roman" panose="02020603050405020304" pitchFamily="18" charset="0"/>
                  <a:ea typeface="Calibri" panose="020F0502020204030204" pitchFamily="34" charset="0"/>
                </a:rPr>
                <a:t>Figure </a:t>
              </a:r>
              <a:r>
                <a:rPr lang="en-US" sz="2000" dirty="0">
                  <a:latin typeface="Times New Roman" panose="02020603050405020304" pitchFamily="18" charset="0"/>
                  <a:ea typeface="Calibri" panose="020F0502020204030204" pitchFamily="34" charset="0"/>
                </a:rPr>
                <a:t>(</a:t>
              </a:r>
              <a:r>
                <a:rPr lang="en-US" sz="2000" b="1" i="1" dirty="0">
                  <a:latin typeface="Times New Roman" panose="02020603050405020304" pitchFamily="18" charset="0"/>
                  <a:ea typeface="Calibri" panose="020F0502020204030204" pitchFamily="34" charset="0"/>
                </a:rPr>
                <a:t>c</a:t>
              </a:r>
              <a:r>
                <a:rPr lang="en-US" sz="2000" dirty="0">
                  <a:latin typeface="Times New Roman" panose="02020603050405020304" pitchFamily="18" charset="0"/>
                  <a:ea typeface="Calibri" panose="020F0502020204030204" pitchFamily="34" charset="0"/>
                </a:rPr>
                <a:t>)</a:t>
              </a:r>
              <a:endParaRPr lang="en-US" sz="2000" dirty="0"/>
            </a:p>
          </p:txBody>
        </p:sp>
      </p:grpSp>
      <p:graphicFrame>
        <p:nvGraphicFramePr>
          <p:cNvPr id="15" name="Object 14">
            <a:extLst>
              <a:ext uri="{FF2B5EF4-FFF2-40B4-BE49-F238E27FC236}">
                <a16:creationId xmlns:a16="http://schemas.microsoft.com/office/drawing/2014/main" id="{C97B7465-1199-4F5A-9006-2834D1A5CA0F}"/>
              </a:ext>
            </a:extLst>
          </p:cNvPr>
          <p:cNvGraphicFramePr>
            <a:graphicFrameLocks noChangeAspect="1"/>
          </p:cNvGraphicFramePr>
          <p:nvPr/>
        </p:nvGraphicFramePr>
        <p:xfrm>
          <a:off x="6631207" y="2459514"/>
          <a:ext cx="4394200" cy="1281113"/>
        </p:xfrm>
        <a:graphic>
          <a:graphicData uri="http://schemas.openxmlformats.org/presentationml/2006/ole">
            <mc:AlternateContent xmlns:mc="http://schemas.openxmlformats.org/markup-compatibility/2006">
              <mc:Choice xmlns:v="urn:schemas-microsoft-com:vml" Requires="v">
                <p:oleObj name="Equation" r:id="rId6" imgW="4394160" imgH="1295280" progId="Equation.3">
                  <p:embed/>
                </p:oleObj>
              </mc:Choice>
              <mc:Fallback>
                <p:oleObj name="Equation" r:id="rId6" imgW="4394160" imgH="1295280" progId="Equation.3">
                  <p:embed/>
                  <p:pic>
                    <p:nvPicPr>
                      <p:cNvPr id="15" name="Object 14">
                        <a:extLst>
                          <a:ext uri="{FF2B5EF4-FFF2-40B4-BE49-F238E27FC236}">
                            <a16:creationId xmlns:a16="http://schemas.microsoft.com/office/drawing/2014/main" id="{C97B7465-1199-4F5A-9006-2834D1A5CA0F}"/>
                          </a:ext>
                        </a:extLst>
                      </p:cNvPr>
                      <p:cNvPicPr>
                        <a:picLocks noChangeAspect="1" noChangeArrowheads="1"/>
                      </p:cNvPicPr>
                      <p:nvPr/>
                    </p:nvPicPr>
                    <p:blipFill>
                      <a:blip r:embed="rId7"/>
                      <a:srcRect/>
                      <a:stretch>
                        <a:fillRect/>
                      </a:stretch>
                    </p:blipFill>
                    <p:spPr bwMode="auto">
                      <a:xfrm>
                        <a:off x="6631207" y="2459514"/>
                        <a:ext cx="43942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5662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529987" y="435518"/>
            <a:ext cx="6314314"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Electric Machine</a:t>
            </a:r>
          </a:p>
        </p:txBody>
      </p:sp>
      <p:sp>
        <p:nvSpPr>
          <p:cNvPr id="3" name="TextBox 2">
            <a:extLst>
              <a:ext uri="{FF2B5EF4-FFF2-40B4-BE49-F238E27FC236}">
                <a16:creationId xmlns:a16="http://schemas.microsoft.com/office/drawing/2014/main" id="{64F907C2-948C-43D0-A84D-4798620AFB87}"/>
              </a:ext>
            </a:extLst>
          </p:cNvPr>
          <p:cNvSpPr txBox="1"/>
          <p:nvPr/>
        </p:nvSpPr>
        <p:spPr>
          <a:xfrm>
            <a:off x="3747673" y="2214123"/>
            <a:ext cx="3878941" cy="2123658"/>
          </a:xfrm>
          <a:prstGeom prst="rect">
            <a:avLst/>
          </a:prstGeom>
          <a:noFill/>
        </p:spPr>
        <p:txBody>
          <a:bodyPr wrap="square" rtlCol="0">
            <a:spAutoFit/>
          </a:bodyPr>
          <a:lstStyle/>
          <a:p>
            <a:pPr algn="just"/>
            <a:r>
              <a:rPr lang="en-US" sz="4400" b="1" dirty="0">
                <a:solidFill>
                  <a:srgbClr val="0000CC"/>
                </a:solidFill>
                <a:latin typeface="Times New Roman" pitchFamily="18" charset="0"/>
                <a:cs typeface="Times New Roman" pitchFamily="18" charset="0"/>
              </a:rPr>
              <a:t>1. Transformer</a:t>
            </a:r>
          </a:p>
          <a:p>
            <a:pPr algn="just"/>
            <a:r>
              <a:rPr lang="en-US" sz="4400" b="1" dirty="0">
                <a:solidFill>
                  <a:srgbClr val="FF0000"/>
                </a:solidFill>
                <a:latin typeface="Times New Roman" pitchFamily="18" charset="0"/>
                <a:cs typeface="Times New Roman" pitchFamily="18" charset="0"/>
              </a:rPr>
              <a:t>2. Generator</a:t>
            </a:r>
          </a:p>
          <a:p>
            <a:pPr algn="just"/>
            <a:r>
              <a:rPr lang="en-US" sz="4400" b="1" dirty="0">
                <a:solidFill>
                  <a:srgbClr val="0000CC"/>
                </a:solidFill>
                <a:latin typeface="Times New Roman" pitchFamily="18" charset="0"/>
                <a:cs typeface="Times New Roman" pitchFamily="18" charset="0"/>
              </a:rPr>
              <a:t>3. Motor</a:t>
            </a:r>
          </a:p>
        </p:txBody>
      </p:sp>
    </p:spTree>
    <p:extLst>
      <p:ext uri="{BB962C8B-B14F-4D97-AF65-F5344CB8AC3E}">
        <p14:creationId xmlns:p14="http://schemas.microsoft.com/office/powerpoint/2010/main" val="21655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3359920" y="1883120"/>
            <a:ext cx="5472160" cy="2162130"/>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7200" b="1" dirty="0">
                <a:solidFill>
                  <a:schemeClr val="accent2">
                    <a:lumMod val="75000"/>
                  </a:schemeClr>
                </a:solidFill>
                <a:latin typeface="Times New Roman" panose="02020603050405020304" pitchFamily="18" charset="0"/>
                <a:cs typeface="Times New Roman" panose="02020603050405020304" pitchFamily="18" charset="0"/>
              </a:rPr>
              <a:t>Transformer</a:t>
            </a:r>
          </a:p>
          <a:p>
            <a:pPr algn="just"/>
            <a:r>
              <a:rPr lang="en-US" sz="3200" b="1" dirty="0">
                <a:solidFill>
                  <a:srgbClr val="0000CC"/>
                </a:solidFill>
                <a:latin typeface="Times New Roman" panose="02020603050405020304" pitchFamily="18" charset="0"/>
                <a:cs typeface="Times New Roman" panose="02020603050405020304" pitchFamily="18" charset="0"/>
              </a:rPr>
              <a:t>Chapter 21 [Text Book 1]</a:t>
            </a:r>
          </a:p>
          <a:p>
            <a:pPr algn="just"/>
            <a:r>
              <a:rPr lang="en-US" sz="3200" b="1" dirty="0">
                <a:solidFill>
                  <a:srgbClr val="0000CC"/>
                </a:solidFill>
                <a:latin typeface="Times New Roman" panose="02020603050405020304" pitchFamily="18" charset="0"/>
                <a:cs typeface="Times New Roman" panose="02020603050405020304" pitchFamily="18" charset="0"/>
              </a:rPr>
              <a:t>Chapter 32  [Text Book 2]</a:t>
            </a:r>
          </a:p>
        </p:txBody>
      </p:sp>
    </p:spTree>
    <p:extLst>
      <p:ext uri="{BB962C8B-B14F-4D97-AF65-F5344CB8AC3E}">
        <p14:creationId xmlns:p14="http://schemas.microsoft.com/office/powerpoint/2010/main" val="3292115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23</a:t>
            </a:fld>
            <a:endParaRPr lang="en-US" sz="2000" b="1" dirty="0">
              <a:solidFill>
                <a:schemeClr val="bg1"/>
              </a:solidFill>
              <a:latin typeface="Times New Roman" pitchFamily="18" charset="0"/>
              <a:cs typeface="Times New Roman" pitchFamily="18" charset="0"/>
            </a:endParaRPr>
          </a:p>
        </p:txBody>
      </p:sp>
      <p:pic>
        <p:nvPicPr>
          <p:cNvPr id="3" name="Picture 10" descr="Image result for Transformer">
            <a:extLst>
              <a:ext uri="{FF2B5EF4-FFF2-40B4-BE49-F238E27FC236}">
                <a16:creationId xmlns:a16="http://schemas.microsoft.com/office/drawing/2014/main" id="{F68D6541-9426-40C3-8B57-AC8CC38DA5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0171" y="3618278"/>
            <a:ext cx="287061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Transformer">
            <a:extLst>
              <a:ext uri="{FF2B5EF4-FFF2-40B4-BE49-F238E27FC236}">
                <a16:creationId xmlns:a16="http://schemas.microsoft.com/office/drawing/2014/main" id="{36111F51-C100-4888-B458-44B523BD3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82" y="3804931"/>
            <a:ext cx="3169920" cy="2377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upload.wikimedia.org/wikipedia/commons/thumb/1/1c/Polemount-singlephase-closeup.jpg/220px-Polemount-singlephase-closeup.jpg">
            <a:extLst>
              <a:ext uri="{FF2B5EF4-FFF2-40B4-BE49-F238E27FC236}">
                <a16:creationId xmlns:a16="http://schemas.microsoft.com/office/drawing/2014/main" id="{8643B963-1339-4EDA-9E75-9B8F60784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08" y="702198"/>
            <a:ext cx="181778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Transformer">
            <a:extLst>
              <a:ext uri="{FF2B5EF4-FFF2-40B4-BE49-F238E27FC236}">
                <a16:creationId xmlns:a16="http://schemas.microsoft.com/office/drawing/2014/main" id="{A252AD7E-163B-4632-916B-772E86A2E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782" y="802210"/>
            <a:ext cx="38100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Transformer">
            <a:extLst>
              <a:ext uri="{FF2B5EF4-FFF2-40B4-BE49-F238E27FC236}">
                <a16:creationId xmlns:a16="http://schemas.microsoft.com/office/drawing/2014/main" id="{4500F5EA-3748-43A3-8F78-E89A704FFC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924" y="768458"/>
            <a:ext cx="4125112"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ransformer">
            <a:extLst>
              <a:ext uri="{FF2B5EF4-FFF2-40B4-BE49-F238E27FC236}">
                <a16:creationId xmlns:a16="http://schemas.microsoft.com/office/drawing/2014/main" id="{E298169D-498E-4374-9885-E3C22F2D13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17" y="3614528"/>
            <a:ext cx="4253020" cy="2743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624B3E9-E462-486D-B9D9-82C1451346C6}"/>
              </a:ext>
            </a:extLst>
          </p:cNvPr>
          <p:cNvSpPr/>
          <p:nvPr/>
        </p:nvSpPr>
        <p:spPr>
          <a:xfrm>
            <a:off x="4060844" y="93882"/>
            <a:ext cx="3426633" cy="56169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3200" b="1" dirty="0">
                <a:solidFill>
                  <a:schemeClr val="accent2">
                    <a:lumMod val="75000"/>
                  </a:schemeClr>
                </a:solidFill>
                <a:latin typeface="Times New Roman" panose="02020603050405020304" pitchFamily="18" charset="0"/>
                <a:cs typeface="Times New Roman" panose="02020603050405020304" pitchFamily="18" charset="0"/>
              </a:rPr>
              <a:t>Transformer</a:t>
            </a:r>
          </a:p>
        </p:txBody>
      </p:sp>
    </p:spTree>
    <p:extLst>
      <p:ext uri="{BB962C8B-B14F-4D97-AF65-F5344CB8AC3E}">
        <p14:creationId xmlns:p14="http://schemas.microsoft.com/office/powerpoint/2010/main" val="20239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24</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29DF18DF-E576-4C82-BDCB-1416D0A25B02}"/>
              </a:ext>
            </a:extLst>
          </p:cNvPr>
          <p:cNvSpPr/>
          <p:nvPr/>
        </p:nvSpPr>
        <p:spPr>
          <a:xfrm>
            <a:off x="123176" y="568459"/>
            <a:ext cx="6048254" cy="1938992"/>
          </a:xfrm>
          <a:prstGeom prst="rect">
            <a:avLst/>
          </a:prstGeom>
          <a:noFill/>
        </p:spPr>
        <p:txBody>
          <a:bodyPr wrap="square">
            <a:spAutoFit/>
          </a:bodyPr>
          <a:lstStyle/>
          <a:p>
            <a:pPr algn="just"/>
            <a:r>
              <a:rPr lang="en-US" sz="2000" b="1" dirty="0">
                <a:solidFill>
                  <a:srgbClr val="FF0000"/>
                </a:solidFill>
                <a:effectLst>
                  <a:outerShdw blurRad="69850" dist="43180" dir="5400000" sx="0" sy="0">
                    <a:srgbClr val="000000">
                      <a:alpha val="65000"/>
                    </a:srgbClr>
                  </a:outerShdw>
                </a:effectLst>
                <a:latin typeface="Times New Roman" pitchFamily="18" charset="0"/>
                <a:cs typeface="Times New Roman" pitchFamily="18" charset="0"/>
              </a:rPr>
              <a:t>Transformer</a:t>
            </a:r>
            <a:r>
              <a:rPr lang="en-US" sz="2000" b="1" dirty="0">
                <a:effectLst>
                  <a:outerShdw blurRad="69850" dist="43180" dir="5400000" sx="0" sy="0">
                    <a:srgbClr val="000000">
                      <a:alpha val="65000"/>
                    </a:srgbClr>
                  </a:outerShdw>
                </a:effectLst>
                <a:latin typeface="Times New Roman" pitchFamily="18" charset="0"/>
                <a:cs typeface="Times New Roman" pitchFamily="18" charset="0"/>
              </a:rPr>
              <a:t> </a:t>
            </a:r>
            <a:r>
              <a:rPr lang="en-US" sz="2000" dirty="0">
                <a:effectLst>
                  <a:outerShdw blurRad="69850" dist="43180" dir="5400000" sx="0" sy="0">
                    <a:srgbClr val="000000">
                      <a:alpha val="65000"/>
                    </a:srgbClr>
                  </a:outerShdw>
                </a:effectLst>
                <a:latin typeface="Times New Roman" pitchFamily="18" charset="0"/>
                <a:cs typeface="Times New Roman" pitchFamily="18" charset="0"/>
              </a:rPr>
              <a:t>is a static device which transfers the electrical energy from one circuit to another circuit by raising or lowering the voltage without changing frequency.</a:t>
            </a:r>
          </a:p>
          <a:p>
            <a:pPr algn="just"/>
            <a:r>
              <a:rPr lang="en-US" sz="2000" b="1" dirty="0">
                <a:solidFill>
                  <a:srgbClr val="FF0000"/>
                </a:solidFill>
                <a:effectLst>
                  <a:outerShdw blurRad="69850" dist="43180" dir="5400000" sx="0" sy="0">
                    <a:srgbClr val="000000">
                      <a:alpha val="65000"/>
                    </a:srgbClr>
                  </a:outerShdw>
                </a:effectLst>
                <a:latin typeface="Times New Roman" pitchFamily="18" charset="0"/>
                <a:cs typeface="Times New Roman" pitchFamily="18" charset="0"/>
              </a:rPr>
              <a:t>Transformers</a:t>
            </a:r>
            <a:r>
              <a:rPr lang="en-US" sz="2000" b="1" dirty="0">
                <a:effectLst>
                  <a:outerShdw blurRad="69850" dist="43180" dir="5400000" sx="0" sy="0">
                    <a:srgbClr val="000000">
                      <a:alpha val="65000"/>
                    </a:srgbClr>
                  </a:outerShdw>
                </a:effectLst>
                <a:latin typeface="Times New Roman" pitchFamily="18" charset="0"/>
                <a:cs typeface="Times New Roman" pitchFamily="18" charset="0"/>
              </a:rPr>
              <a:t> </a:t>
            </a:r>
            <a:r>
              <a:rPr lang="en-US" sz="2000" dirty="0">
                <a:effectLst>
                  <a:outerShdw blurRad="69850" dist="43180" dir="5400000" sx="0" sy="0">
                    <a:srgbClr val="000000">
                      <a:alpha val="65000"/>
                    </a:srgbClr>
                  </a:outerShdw>
                </a:effectLst>
                <a:latin typeface="Times New Roman" pitchFamily="18" charset="0"/>
                <a:cs typeface="Times New Roman" pitchFamily="18" charset="0"/>
              </a:rPr>
              <a:t>are used in both communication and power circuits.</a:t>
            </a:r>
            <a:endParaRPr lang="en-US" sz="2000" dirty="0"/>
          </a:p>
        </p:txBody>
      </p:sp>
      <p:cxnSp>
        <p:nvCxnSpPr>
          <p:cNvPr id="6" name="Straight Connector 5">
            <a:extLst>
              <a:ext uri="{FF2B5EF4-FFF2-40B4-BE49-F238E27FC236}">
                <a16:creationId xmlns:a16="http://schemas.microsoft.com/office/drawing/2014/main" id="{E1685724-E6C9-4C0B-84A8-46622E407E88}"/>
              </a:ext>
            </a:extLst>
          </p:cNvPr>
          <p:cNvCxnSpPr/>
          <p:nvPr/>
        </p:nvCxnSpPr>
        <p:spPr>
          <a:xfrm>
            <a:off x="6215991" y="-396"/>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0D6849B-50CA-4A95-A155-BE722A840D7D}"/>
              </a:ext>
            </a:extLst>
          </p:cNvPr>
          <p:cNvSpPr/>
          <p:nvPr/>
        </p:nvSpPr>
        <p:spPr>
          <a:xfrm>
            <a:off x="126332" y="3786860"/>
            <a:ext cx="6045097" cy="2554545"/>
          </a:xfrm>
          <a:prstGeom prst="rect">
            <a:avLst/>
          </a:prstGeom>
          <a:noFill/>
        </p:spPr>
        <p:txBody>
          <a:bodyPr wrap="square">
            <a:spAutoFit/>
          </a:bodyPr>
          <a:lstStyle/>
          <a:p>
            <a:pPr algn="just"/>
            <a:r>
              <a:rPr lang="en-US" sz="2000" b="1" dirty="0">
                <a:solidFill>
                  <a:srgbClr val="FF0000"/>
                </a:solidFill>
                <a:effectLst>
                  <a:outerShdw blurRad="69850" dist="43180" dir="5400000" sx="0" sy="0">
                    <a:srgbClr val="000000">
                      <a:alpha val="65000"/>
                    </a:srgbClr>
                  </a:outerShdw>
                </a:effectLst>
                <a:latin typeface="Times New Roman" pitchFamily="18" charset="0"/>
                <a:cs typeface="Times New Roman" pitchFamily="18" charset="0"/>
              </a:rPr>
              <a:t>Windings</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In a conventional transformer there have high voltage (</a:t>
            </a:r>
            <a:r>
              <a:rPr lang="en-US" sz="2000" b="1" dirty="0">
                <a:effectLst>
                  <a:outerShdw blurRad="69850" dist="43180" dir="5400000" sx="0" sy="0">
                    <a:srgbClr val="000000">
                      <a:alpha val="65000"/>
                    </a:srgbClr>
                  </a:outerShdw>
                </a:effectLst>
                <a:latin typeface="Times New Roman" pitchFamily="18" charset="0"/>
                <a:cs typeface="Times New Roman" pitchFamily="18" charset="0"/>
              </a:rPr>
              <a:t>HV</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and low-voltage (</a:t>
            </a:r>
            <a:r>
              <a:rPr lang="en-US" sz="2000" b="1" dirty="0">
                <a:effectLst>
                  <a:outerShdw blurRad="69850" dist="43180" dir="5400000" sx="0" sy="0">
                    <a:srgbClr val="000000">
                      <a:alpha val="65000"/>
                    </a:srgbClr>
                  </a:outerShdw>
                </a:effectLst>
                <a:latin typeface="Times New Roman" pitchFamily="18" charset="0"/>
                <a:cs typeface="Times New Roman" pitchFamily="18" charset="0"/>
              </a:rPr>
              <a:t>LV</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windings.</a:t>
            </a:r>
          </a:p>
          <a:p>
            <a:pPr algn="just"/>
            <a:r>
              <a:rPr lang="en-US" sz="2000"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Primary</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driving</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winding/coil/side [either HV or LV]: The winding at which source is connected is called primary winding.</a:t>
            </a:r>
          </a:p>
          <a:p>
            <a:pPr algn="just"/>
            <a:r>
              <a:rPr lang="en-US" sz="2000"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Secondary</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Receiving</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winding/coil/side [either HV or LV]: The winding at which load is connected is called primary winding.</a:t>
            </a:r>
            <a:endParaRPr lang="en-US" sz="2000" dirty="0"/>
          </a:p>
        </p:txBody>
      </p:sp>
      <p:sp>
        <p:nvSpPr>
          <p:cNvPr id="13" name="Rectangle 12">
            <a:extLst>
              <a:ext uri="{FF2B5EF4-FFF2-40B4-BE49-F238E27FC236}">
                <a16:creationId xmlns:a16="http://schemas.microsoft.com/office/drawing/2014/main" id="{5463BD8A-B224-4635-9C3D-2347A381F4EC}"/>
              </a:ext>
            </a:extLst>
          </p:cNvPr>
          <p:cNvSpPr/>
          <p:nvPr/>
        </p:nvSpPr>
        <p:spPr>
          <a:xfrm>
            <a:off x="789861" y="2582256"/>
            <a:ext cx="4776713"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Construction of Transformer</a:t>
            </a:r>
          </a:p>
        </p:txBody>
      </p:sp>
      <p:sp>
        <p:nvSpPr>
          <p:cNvPr id="14" name="Rectangle 13">
            <a:extLst>
              <a:ext uri="{FF2B5EF4-FFF2-40B4-BE49-F238E27FC236}">
                <a16:creationId xmlns:a16="http://schemas.microsoft.com/office/drawing/2014/main" id="{A7529D09-84A9-42A5-BB28-3AF24F55802F}"/>
              </a:ext>
            </a:extLst>
          </p:cNvPr>
          <p:cNvSpPr/>
          <p:nvPr/>
        </p:nvSpPr>
        <p:spPr>
          <a:xfrm>
            <a:off x="95880" y="3046256"/>
            <a:ext cx="6061902" cy="707886"/>
          </a:xfrm>
          <a:prstGeom prst="rect">
            <a:avLst/>
          </a:prstGeom>
          <a:noFill/>
        </p:spPr>
        <p:txBody>
          <a:bodyPr wrap="square">
            <a:spAutoFit/>
          </a:bodyPr>
          <a:lstStyle/>
          <a:p>
            <a:pPr algn="just"/>
            <a:r>
              <a:rPr lang="en-US" sz="2000" dirty="0">
                <a:effectLst>
                  <a:outerShdw blurRad="69850" dist="43180" dir="5400000" sx="0" sy="0">
                    <a:srgbClr val="000000">
                      <a:alpha val="65000"/>
                    </a:srgbClr>
                  </a:outerShdw>
                </a:effectLst>
                <a:latin typeface="Times New Roman" pitchFamily="18" charset="0"/>
                <a:cs typeface="Times New Roman" pitchFamily="18" charset="0"/>
              </a:rPr>
              <a:t>There are two basic parts of a transformer: </a:t>
            </a:r>
          </a:p>
          <a:p>
            <a:pPr algn="just"/>
            <a:r>
              <a:rPr lang="en-US" sz="2000" dirty="0">
                <a:effectLst>
                  <a:outerShdw blurRad="69850" dist="43180" dir="5400000" sx="0" sy="0">
                    <a:srgbClr val="000000">
                      <a:alpha val="65000"/>
                    </a:srgbClr>
                  </a:outerShdw>
                </a:effectLst>
                <a:latin typeface="Times New Roman" pitchFamily="18" charset="0"/>
                <a:cs typeface="Times New Roman" pitchFamily="18" charset="0"/>
              </a:rPr>
              <a:t>	(</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a</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Windings, and 	(</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b</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Magnetic cores</a:t>
            </a:r>
            <a:endParaRPr lang="en-US" sz="2000" dirty="0"/>
          </a:p>
        </p:txBody>
      </p:sp>
      <p:sp>
        <p:nvSpPr>
          <p:cNvPr id="15" name="Rectangle 14">
            <a:extLst>
              <a:ext uri="{FF2B5EF4-FFF2-40B4-BE49-F238E27FC236}">
                <a16:creationId xmlns:a16="http://schemas.microsoft.com/office/drawing/2014/main" id="{4821F256-1407-45CD-9BD0-469102AA15ED}"/>
              </a:ext>
            </a:extLst>
          </p:cNvPr>
          <p:cNvSpPr/>
          <p:nvPr/>
        </p:nvSpPr>
        <p:spPr>
          <a:xfrm>
            <a:off x="803508" y="127187"/>
            <a:ext cx="4776713"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Definition of Transformer</a:t>
            </a:r>
          </a:p>
        </p:txBody>
      </p:sp>
      <p:sp>
        <p:nvSpPr>
          <p:cNvPr id="16" name="Rectangle 15">
            <a:extLst>
              <a:ext uri="{FF2B5EF4-FFF2-40B4-BE49-F238E27FC236}">
                <a16:creationId xmlns:a16="http://schemas.microsoft.com/office/drawing/2014/main" id="{405EE089-748D-4BDD-8EAF-35029D030706}"/>
              </a:ext>
            </a:extLst>
          </p:cNvPr>
          <p:cNvSpPr/>
          <p:nvPr/>
        </p:nvSpPr>
        <p:spPr>
          <a:xfrm>
            <a:off x="6246905" y="95217"/>
            <a:ext cx="5826200" cy="1785104"/>
          </a:xfrm>
          <a:prstGeom prst="rect">
            <a:avLst/>
          </a:prstGeom>
          <a:noFill/>
        </p:spPr>
        <p:txBody>
          <a:bodyPr wrap="square">
            <a:spAutoFit/>
          </a:bodyPr>
          <a:lstStyle/>
          <a:p>
            <a:pPr algn="just">
              <a:spcAft>
                <a:spcPts val="600"/>
              </a:spcAft>
            </a:pPr>
            <a:r>
              <a:rPr lang="en-US" sz="2000" b="1" dirty="0">
                <a:solidFill>
                  <a:srgbClr val="FF0000"/>
                </a:solidFill>
                <a:effectLst>
                  <a:outerShdw blurRad="69850" dist="43180" dir="5400000" sx="0" sy="0">
                    <a:srgbClr val="000000">
                      <a:alpha val="65000"/>
                    </a:srgbClr>
                  </a:outerShdw>
                </a:effectLst>
                <a:latin typeface="Times New Roman" pitchFamily="18" charset="0"/>
                <a:cs typeface="Times New Roman" pitchFamily="18" charset="0"/>
              </a:rPr>
              <a:t>Cores</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There are two basic types of Magnetic cores: </a:t>
            </a:r>
          </a:p>
          <a:p>
            <a:pPr algn="just">
              <a:spcAft>
                <a:spcPts val="600"/>
              </a:spcAft>
            </a:pPr>
            <a:r>
              <a:rPr lang="en-US" sz="2000" dirty="0">
                <a:effectLst>
                  <a:outerShdw blurRad="69850" dist="43180" dir="5400000" sx="0" sy="0">
                    <a:srgbClr val="000000">
                      <a:alpha val="65000"/>
                    </a:srgbClr>
                  </a:outerShdw>
                </a:effectLst>
                <a:latin typeface="Times New Roman" pitchFamily="18" charset="0"/>
                <a:cs typeface="Times New Roman" pitchFamily="18" charset="0"/>
              </a:rPr>
              <a:t>(</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a</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a:t>
            </a:r>
            <a:r>
              <a:rPr lang="en-US" sz="2000"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Core Type</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the windings surround a considerable part of the core</a:t>
            </a:r>
          </a:p>
          <a:p>
            <a:pPr algn="just">
              <a:spcAft>
                <a:spcPts val="600"/>
              </a:spcAft>
            </a:pPr>
            <a:r>
              <a:rPr lang="en-US" sz="2000" dirty="0">
                <a:effectLst>
                  <a:outerShdw blurRad="69850" dist="43180" dir="5400000" sx="0" sy="0">
                    <a:srgbClr val="000000">
                      <a:alpha val="65000"/>
                    </a:srgbClr>
                  </a:outerShdw>
                </a:effectLst>
                <a:latin typeface="Times New Roman" pitchFamily="18" charset="0"/>
                <a:cs typeface="Times New Roman" pitchFamily="18" charset="0"/>
              </a:rPr>
              <a:t>(</a:t>
            </a:r>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b</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a:t>
            </a:r>
            <a:r>
              <a:rPr lang="en-US" sz="2000" b="1" dirty="0">
                <a:solidFill>
                  <a:srgbClr val="0000CC"/>
                </a:solidFill>
                <a:effectLst>
                  <a:outerShdw blurRad="69850" dist="43180" dir="5400000" sx="0" sy="0">
                    <a:srgbClr val="000000">
                      <a:alpha val="65000"/>
                    </a:srgbClr>
                  </a:outerShdw>
                </a:effectLst>
                <a:latin typeface="Times New Roman" pitchFamily="18" charset="0"/>
                <a:cs typeface="Times New Roman" pitchFamily="18" charset="0"/>
              </a:rPr>
              <a:t>Shell Type</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the core surrounds the considerable portion of the windings</a:t>
            </a:r>
            <a:endParaRPr lang="en-US" sz="2000" dirty="0"/>
          </a:p>
        </p:txBody>
      </p:sp>
      <p:pic>
        <p:nvPicPr>
          <p:cNvPr id="8" name="Picture 7">
            <a:extLst>
              <a:ext uri="{FF2B5EF4-FFF2-40B4-BE49-F238E27FC236}">
                <a16:creationId xmlns:a16="http://schemas.microsoft.com/office/drawing/2014/main" id="{61E11F78-5D3E-40BF-AA3B-4C3101B12C58}"/>
              </a:ext>
            </a:extLst>
          </p:cNvPr>
          <p:cNvPicPr>
            <a:picLocks noChangeAspect="1"/>
          </p:cNvPicPr>
          <p:nvPr/>
        </p:nvPicPr>
        <p:blipFill>
          <a:blip r:embed="rId2"/>
          <a:stretch>
            <a:fillRect/>
          </a:stretch>
        </p:blipFill>
        <p:spPr>
          <a:xfrm>
            <a:off x="6582097" y="4330733"/>
            <a:ext cx="2238687" cy="1314633"/>
          </a:xfrm>
          <a:prstGeom prst="rect">
            <a:avLst/>
          </a:prstGeom>
        </p:spPr>
      </p:pic>
      <p:pic>
        <p:nvPicPr>
          <p:cNvPr id="18" name="Picture 17">
            <a:extLst>
              <a:ext uri="{FF2B5EF4-FFF2-40B4-BE49-F238E27FC236}">
                <a16:creationId xmlns:a16="http://schemas.microsoft.com/office/drawing/2014/main" id="{E00603BE-11E8-4641-82A7-025EBB8750E8}"/>
              </a:ext>
            </a:extLst>
          </p:cNvPr>
          <p:cNvPicPr>
            <a:picLocks noChangeAspect="1"/>
          </p:cNvPicPr>
          <p:nvPr/>
        </p:nvPicPr>
        <p:blipFill>
          <a:blip r:embed="rId3"/>
          <a:stretch>
            <a:fillRect/>
          </a:stretch>
        </p:blipFill>
        <p:spPr>
          <a:xfrm>
            <a:off x="9369826" y="4258100"/>
            <a:ext cx="2395896" cy="1732868"/>
          </a:xfrm>
          <a:prstGeom prst="rect">
            <a:avLst/>
          </a:prstGeom>
        </p:spPr>
      </p:pic>
      <p:pic>
        <p:nvPicPr>
          <p:cNvPr id="20" name="Picture 19">
            <a:extLst>
              <a:ext uri="{FF2B5EF4-FFF2-40B4-BE49-F238E27FC236}">
                <a16:creationId xmlns:a16="http://schemas.microsoft.com/office/drawing/2014/main" id="{8063FA7C-1A51-46FD-876C-467DE21D83E1}"/>
              </a:ext>
            </a:extLst>
          </p:cNvPr>
          <p:cNvPicPr>
            <a:picLocks noChangeAspect="1"/>
          </p:cNvPicPr>
          <p:nvPr/>
        </p:nvPicPr>
        <p:blipFill>
          <a:blip r:embed="rId4"/>
          <a:stretch>
            <a:fillRect/>
          </a:stretch>
        </p:blipFill>
        <p:spPr>
          <a:xfrm>
            <a:off x="6582097" y="1810659"/>
            <a:ext cx="5183625" cy="2468880"/>
          </a:xfrm>
          <a:prstGeom prst="rect">
            <a:avLst/>
          </a:prstGeom>
        </p:spPr>
      </p:pic>
      <p:sp>
        <p:nvSpPr>
          <p:cNvPr id="22" name="TextBox 21">
            <a:extLst>
              <a:ext uri="{FF2B5EF4-FFF2-40B4-BE49-F238E27FC236}">
                <a16:creationId xmlns:a16="http://schemas.microsoft.com/office/drawing/2014/main" id="{EE090A00-31C6-4E6E-8A59-47BC7992D2E7}"/>
              </a:ext>
            </a:extLst>
          </p:cNvPr>
          <p:cNvSpPr txBox="1"/>
          <p:nvPr/>
        </p:nvSpPr>
        <p:spPr>
          <a:xfrm>
            <a:off x="6448005" y="5973185"/>
            <a:ext cx="5183625" cy="369332"/>
          </a:xfrm>
          <a:prstGeom prst="rect">
            <a:avLst/>
          </a:prstGeom>
          <a:noFill/>
        </p:spPr>
        <p:txBody>
          <a:bodyPr wrap="square">
            <a:spAutoFit/>
          </a:bodyPr>
          <a:lstStyle/>
          <a:p>
            <a:r>
              <a:rPr lang="en-US" b="1" dirty="0">
                <a:solidFill>
                  <a:srgbClr val="FF0066"/>
                </a:solidFill>
              </a:rPr>
              <a:t>https://www.youtube.com/watch?v=XrIXioEn3yQ</a:t>
            </a:r>
          </a:p>
        </p:txBody>
      </p:sp>
    </p:spTree>
    <p:extLst>
      <p:ext uri="{BB962C8B-B14F-4D97-AF65-F5344CB8AC3E}">
        <p14:creationId xmlns:p14="http://schemas.microsoft.com/office/powerpoint/2010/main" val="86459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4" grpId="0"/>
      <p:bldP spid="16"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25</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033A2174-A5AE-451D-B0FF-6741C8AA364D}"/>
              </a:ext>
            </a:extLst>
          </p:cNvPr>
          <p:cNvSpPr/>
          <p:nvPr/>
        </p:nvSpPr>
        <p:spPr>
          <a:xfrm>
            <a:off x="1057013" y="175767"/>
            <a:ext cx="4776713"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Working Principle of Transformer</a:t>
            </a:r>
          </a:p>
        </p:txBody>
      </p:sp>
      <p:pic>
        <p:nvPicPr>
          <p:cNvPr id="6" name="Picture 5">
            <a:extLst>
              <a:ext uri="{FF2B5EF4-FFF2-40B4-BE49-F238E27FC236}">
                <a16:creationId xmlns:a16="http://schemas.microsoft.com/office/drawing/2014/main" id="{0F87C4A3-419A-4980-BC50-06782544E4CC}"/>
              </a:ext>
            </a:extLst>
          </p:cNvPr>
          <p:cNvPicPr>
            <a:picLocks noChangeAspect="1"/>
          </p:cNvPicPr>
          <p:nvPr/>
        </p:nvPicPr>
        <p:blipFill>
          <a:blip r:embed="rId2"/>
          <a:stretch>
            <a:fillRect/>
          </a:stretch>
        </p:blipFill>
        <p:spPr>
          <a:xfrm>
            <a:off x="7614859" y="106339"/>
            <a:ext cx="4343686" cy="2189715"/>
          </a:xfrm>
          <a:prstGeom prst="rect">
            <a:avLst/>
          </a:prstGeom>
        </p:spPr>
      </p:pic>
      <p:sp>
        <p:nvSpPr>
          <p:cNvPr id="10" name="Rectangle 9">
            <a:extLst>
              <a:ext uri="{FF2B5EF4-FFF2-40B4-BE49-F238E27FC236}">
                <a16:creationId xmlns:a16="http://schemas.microsoft.com/office/drawing/2014/main" id="{BEC55071-41CF-476F-BFBD-CFE1FED10A3E}"/>
              </a:ext>
            </a:extLst>
          </p:cNvPr>
          <p:cNvSpPr/>
          <p:nvPr/>
        </p:nvSpPr>
        <p:spPr>
          <a:xfrm>
            <a:off x="102525" y="671592"/>
            <a:ext cx="7163760" cy="5647700"/>
          </a:xfrm>
          <a:prstGeom prst="rect">
            <a:avLst/>
          </a:prstGeom>
          <a:noFill/>
        </p:spPr>
        <p:txBody>
          <a:bodyPr wrap="square">
            <a:spAutoFit/>
          </a:bodyPr>
          <a:lstStyle/>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When the primary winding is excited by an alternating voltage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g</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an alternating current (</a:t>
            </a:r>
            <a:r>
              <a:rPr lang="en-US" sz="1900" i="1" dirty="0" err="1">
                <a:effectLst>
                  <a:outerShdw blurRad="69850" dist="43180" dir="5400000" sx="0" sy="0">
                    <a:srgbClr val="000000">
                      <a:alpha val="65000"/>
                    </a:srgbClr>
                  </a:outerShdw>
                </a:effectLst>
                <a:latin typeface="Times New Roman" pitchFamily="18" charset="0"/>
                <a:cs typeface="Times New Roman" pitchFamily="18" charset="0"/>
              </a:rPr>
              <a:t>i</a:t>
            </a:r>
            <a:r>
              <a:rPr lang="en-US" sz="1900" i="1" baseline="-25000" dirty="0" err="1">
                <a:effectLst>
                  <a:outerShdw blurRad="69850" dist="43180" dir="5400000" sx="0" sy="0">
                    <a:srgbClr val="000000">
                      <a:alpha val="65000"/>
                    </a:srgbClr>
                  </a:outerShdw>
                </a:effectLst>
                <a:latin typeface="Times New Roman" pitchFamily="18" charset="0"/>
                <a:cs typeface="Times New Roman" pitchFamily="18" charset="0"/>
              </a:rPr>
              <a:t>p</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i</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starts to flow in primary side. </a:t>
            </a:r>
          </a:p>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The alternating current sets up an alternating flux </a:t>
            </a:r>
          </a:p>
          <a:p>
            <a:pPr algn="just">
              <a:buClr>
                <a:srgbClr val="FF0066"/>
              </a:buClr>
            </a:pPr>
            <a:r>
              <a:rPr lang="en-US" sz="1900" dirty="0">
                <a:effectLst>
                  <a:outerShdw blurRad="69850" dist="43180" dir="5400000" sx="0" sy="0">
                    <a:srgbClr val="000000">
                      <a:alpha val="65000"/>
                    </a:srgbClr>
                  </a:outerShdw>
                </a:effectLst>
                <a:latin typeface="Times New Roman" pitchFamily="18" charset="0"/>
                <a:cs typeface="Times New Roman" pitchFamily="18" charset="0"/>
              </a:rPr>
              <a:t>                            [</a:t>
            </a:r>
            <a:r>
              <a:rPr lang="en-US" sz="1900" i="1"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dirty="0">
                <a:effectLst>
                  <a:outerShdw blurRad="69850" dist="43180" dir="5400000" sx="0" sy="0">
                    <a:srgbClr val="000000">
                      <a:alpha val="65000"/>
                    </a:srgbClr>
                  </a:outerShdw>
                </a:effectLst>
                <a:latin typeface="Times New Roman" pitchFamily="18" charset="0"/>
                <a:cs typeface="Times New Roman" pitchFamily="18" charset="0"/>
              </a:rPr>
              <a:t>(</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t</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 </a:t>
            </a:r>
            <a:r>
              <a:rPr lang="en-US" sz="1900" i="1"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i="1" baseline="-25000" dirty="0" err="1">
                <a:effectLst>
                  <a:outerShdw blurRad="69850" dist="43180" dir="5400000" sx="0" sy="0">
                    <a:srgbClr val="000000">
                      <a:alpha val="65000"/>
                    </a:srgbClr>
                  </a:outerShdw>
                </a:effectLst>
                <a:latin typeface="Times New Roman" pitchFamily="18" charset="0"/>
                <a:cs typeface="Times New Roman" pitchFamily="18" charset="0"/>
              </a:rPr>
              <a:t>m</a:t>
            </a:r>
            <a:r>
              <a:rPr lang="en-US" sz="1900" dirty="0" err="1">
                <a:effectLst>
                  <a:outerShdw blurRad="69850" dist="43180" dir="5400000" sx="0" sy="0">
                    <a:srgbClr val="000000">
                      <a:alpha val="65000"/>
                    </a:srgbClr>
                  </a:outerShdw>
                </a:effectLst>
                <a:latin typeface="Times New Roman" pitchFamily="18" charset="0"/>
                <a:cs typeface="Times New Roman" pitchFamily="18" charset="0"/>
              </a:rPr>
              <a:t>sin</a:t>
            </a:r>
            <a:r>
              <a:rPr lang="en-US" sz="1900" dirty="0">
                <a:effectLst>
                  <a:outerShdw blurRad="69850" dist="43180" dir="5400000" sx="0" sy="0">
                    <a:srgbClr val="000000">
                      <a:alpha val="65000"/>
                    </a:srgbClr>
                  </a:outerShdw>
                </a:effectLst>
                <a:latin typeface="Times New Roman" pitchFamily="18" charset="0"/>
                <a:cs typeface="Times New Roman" pitchFamily="18" charset="0"/>
              </a:rPr>
              <a:t>(2</a:t>
            </a:r>
            <a:r>
              <a:rPr lang="en-US" sz="1900"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i="1"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f</a:t>
            </a:r>
            <a:r>
              <a:rPr lang="en-US" sz="1900"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i="1"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t</a:t>
            </a:r>
            <a:r>
              <a:rPr lang="en-US" sz="1900"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 = </a:t>
            </a:r>
            <a:r>
              <a:rPr lang="en-US" sz="1900" i="1"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i="1" baseline="-25000" dirty="0" err="1">
                <a:effectLst>
                  <a:outerShdw blurRad="69850" dist="43180" dir="5400000" sx="0" sy="0">
                    <a:srgbClr val="000000">
                      <a:alpha val="65000"/>
                    </a:srgbClr>
                  </a:outerShdw>
                </a:effectLst>
                <a:latin typeface="Times New Roman" pitchFamily="18" charset="0"/>
                <a:cs typeface="Times New Roman" pitchFamily="18" charset="0"/>
              </a:rPr>
              <a:t>m</a:t>
            </a:r>
            <a:r>
              <a:rPr lang="en-US" sz="1900" dirty="0" err="1">
                <a:effectLst>
                  <a:outerShdw blurRad="69850" dist="43180" dir="5400000" sx="0" sy="0">
                    <a:srgbClr val="000000">
                      <a:alpha val="65000"/>
                    </a:srgbClr>
                  </a:outerShdw>
                </a:effectLst>
                <a:latin typeface="Times New Roman" pitchFamily="18" charset="0"/>
                <a:cs typeface="Times New Roman" pitchFamily="18" charset="0"/>
              </a:rPr>
              <a:t>sin</a:t>
            </a:r>
            <a:r>
              <a:rPr lang="en-US" sz="1900" dirty="0" err="1">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a:t>
            </a:r>
            <a:r>
              <a:rPr lang="en-US" sz="1900" i="1" dirty="0" err="1">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t</a:t>
            </a:r>
            <a:r>
              <a:rPr lang="en-US" sz="1900" dirty="0">
                <a:effectLst>
                  <a:outerShdw blurRad="69850" dist="43180" dir="5400000" sx="0" sy="0">
                    <a:srgbClr val="000000">
                      <a:alpha val="65000"/>
                    </a:srgbClr>
                  </a:outerShdw>
                </a:effectLst>
                <a:latin typeface="Times New Roman" pitchFamily="18" charset="0"/>
                <a:cs typeface="Times New Roman" pitchFamily="18" charset="0"/>
                <a:sym typeface="Symbol" panose="05050102010706020507" pitchFamily="18" charset="2"/>
              </a:rPr>
              <a:t> Wb</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in the core.</a:t>
            </a:r>
          </a:p>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The secondary winding is linked by most of this flux. According to </a:t>
            </a:r>
            <a:r>
              <a:rPr lang="en-US" sz="1900" b="1" i="1" dirty="0" err="1">
                <a:effectLst>
                  <a:outerShdw blurRad="69850" dist="43180" dir="5400000" sx="0" sy="0">
                    <a:srgbClr val="000000">
                      <a:alpha val="65000"/>
                    </a:srgbClr>
                  </a:outerShdw>
                </a:effectLst>
                <a:latin typeface="Times New Roman" pitchFamily="18" charset="0"/>
                <a:cs typeface="Times New Roman" pitchFamily="18" charset="0"/>
              </a:rPr>
              <a:t>Farady’s</a:t>
            </a:r>
            <a:r>
              <a:rPr lang="en-US" sz="1900" b="1" i="1" dirty="0">
                <a:effectLst>
                  <a:outerShdw blurRad="69850" dist="43180" dir="5400000" sx="0" sy="0">
                    <a:srgbClr val="000000">
                      <a:alpha val="65000"/>
                    </a:srgbClr>
                  </a:outerShdw>
                </a:effectLst>
                <a:latin typeface="Times New Roman" pitchFamily="18" charset="0"/>
                <a:cs typeface="Times New Roman" pitchFamily="18" charset="0"/>
              </a:rPr>
              <a:t> Law of Electromagnetic Induction</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emfs in primary side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p</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and secondary side(</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s</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2</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are induced.</a:t>
            </a:r>
          </a:p>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According to </a:t>
            </a:r>
            <a:r>
              <a:rPr lang="en-US" sz="1900" b="1" i="1" dirty="0">
                <a:effectLst>
                  <a:outerShdw blurRad="69850" dist="43180" dir="5400000" sx="0" sy="0">
                    <a:srgbClr val="000000">
                      <a:alpha val="65000"/>
                    </a:srgbClr>
                  </a:outerShdw>
                </a:effectLst>
                <a:latin typeface="Times New Roman" pitchFamily="18" charset="0"/>
                <a:cs typeface="Times New Roman" pitchFamily="18" charset="0"/>
              </a:rPr>
              <a:t>Lenz’s Law</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primary side emf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p</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opposes the supply voltage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g</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The primary side emf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p</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e</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is called back emf since it limits the flow of primary side current (</a:t>
            </a:r>
            <a:r>
              <a:rPr lang="en-US" sz="1900" i="1" dirty="0" err="1">
                <a:effectLst>
                  <a:outerShdw blurRad="69850" dist="43180" dir="5400000" sx="0" sy="0">
                    <a:srgbClr val="000000">
                      <a:alpha val="65000"/>
                    </a:srgbClr>
                  </a:outerShdw>
                </a:effectLst>
                <a:latin typeface="Times New Roman" pitchFamily="18" charset="0"/>
                <a:cs typeface="Times New Roman" pitchFamily="18" charset="0"/>
              </a:rPr>
              <a:t>i</a:t>
            </a:r>
            <a:r>
              <a:rPr lang="en-US" sz="1900" i="1" baseline="-25000" dirty="0" err="1">
                <a:effectLst>
                  <a:outerShdw blurRad="69850" dist="43180" dir="5400000" sx="0" sy="0">
                    <a:srgbClr val="000000">
                      <a:alpha val="65000"/>
                    </a:srgbClr>
                  </a:outerShdw>
                </a:effectLst>
                <a:latin typeface="Times New Roman" pitchFamily="18" charset="0"/>
                <a:cs typeface="Times New Roman" pitchFamily="18" charset="0"/>
              </a:rPr>
              <a:t>p</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i</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1900" dirty="0">
                <a:effectLst>
                  <a:outerShdw blurRad="69850" dist="43180" dir="5400000" sx="0" sy="0">
                    <a:srgbClr val="000000">
                      <a:alpha val="65000"/>
                    </a:srgbClr>
                  </a:outerShdw>
                </a:effectLst>
                <a:latin typeface="Times New Roman" pitchFamily="18" charset="0"/>
                <a:cs typeface="Times New Roman" pitchFamily="18" charset="0"/>
              </a:rPr>
              <a:t>).</a:t>
            </a:r>
          </a:p>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If the secondary side circuit is closed, the secondary current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i</a:t>
            </a:r>
            <a:r>
              <a:rPr lang="en-US" sz="1900" i="1" baseline="-25000" dirty="0">
                <a:effectLst>
                  <a:outerShdw blurRad="69850" dist="43180" dir="5400000" sx="0" sy="0">
                    <a:srgbClr val="000000">
                      <a:alpha val="65000"/>
                    </a:srgbClr>
                  </a:outerShdw>
                </a:effectLst>
                <a:latin typeface="Times New Roman" pitchFamily="18" charset="0"/>
                <a:cs typeface="Times New Roman" pitchFamily="18" charset="0"/>
              </a:rPr>
              <a:t>s</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1900" i="1" dirty="0">
                <a:effectLst>
                  <a:outerShdw blurRad="69850" dist="43180" dir="5400000" sx="0" sy="0">
                    <a:srgbClr val="000000">
                      <a:alpha val="65000"/>
                    </a:srgbClr>
                  </a:outerShdw>
                </a:effectLst>
                <a:latin typeface="Times New Roman" pitchFamily="18" charset="0"/>
                <a:cs typeface="Times New Roman" pitchFamily="18" charset="0"/>
              </a:rPr>
              <a:t>i</a:t>
            </a:r>
            <a:r>
              <a:rPr lang="en-US" sz="1900" baseline="-25000" dirty="0">
                <a:effectLst>
                  <a:outerShdw blurRad="69850" dist="43180" dir="5400000" sx="0" sy="0">
                    <a:srgbClr val="000000">
                      <a:alpha val="65000"/>
                    </a:srgbClr>
                  </a:outerShdw>
                </a:effectLst>
                <a:latin typeface="Times New Roman" pitchFamily="18" charset="0"/>
                <a:cs typeface="Times New Roman" pitchFamily="18" charset="0"/>
              </a:rPr>
              <a:t>2</a:t>
            </a:r>
            <a:r>
              <a:rPr lang="en-US" sz="1900" dirty="0">
                <a:effectLst>
                  <a:outerShdw blurRad="69850" dist="43180" dir="5400000" sx="0" sy="0">
                    <a:srgbClr val="000000">
                      <a:alpha val="65000"/>
                    </a:srgbClr>
                  </a:outerShdw>
                </a:effectLst>
                <a:latin typeface="Times New Roman" pitchFamily="18" charset="0"/>
                <a:cs typeface="Times New Roman" pitchFamily="18" charset="0"/>
              </a:rPr>
              <a:t>) flows through the load. This is way energy is transferred from primary circuit to the secondary circuit through the medium of the magnetic field.</a:t>
            </a:r>
          </a:p>
          <a:p>
            <a:pPr marL="342900" indent="-342900" algn="just">
              <a:buClr>
                <a:srgbClr val="FF0066"/>
              </a:buClr>
              <a:buFont typeface="Wingdings" panose="05000000000000000000" pitchFamily="2" charset="2"/>
              <a:buChar char="Ø"/>
            </a:pPr>
            <a:r>
              <a:rPr lang="en-US" sz="1900" dirty="0">
                <a:effectLst>
                  <a:outerShdw blurRad="69850" dist="43180" dir="5400000" sx="0" sy="0">
                    <a:srgbClr val="000000">
                      <a:alpha val="65000"/>
                    </a:srgbClr>
                  </a:outerShdw>
                </a:effectLst>
                <a:latin typeface="Times New Roman" pitchFamily="18" charset="0"/>
                <a:cs typeface="Times New Roman" pitchFamily="18" charset="0"/>
              </a:rPr>
              <a:t>When secondary current flows, it sets up a flux which is reduced the mutual flux. Then primary emf is reduced therefore primary current increases as well as primary fluxes is increased. Finally, the mutual flux will be back to its the previous values. So, the load current cannot change the mutual flux in the core.</a:t>
            </a:r>
          </a:p>
        </p:txBody>
      </p:sp>
      <p:grpSp>
        <p:nvGrpSpPr>
          <p:cNvPr id="13" name="Group 12">
            <a:extLst>
              <a:ext uri="{FF2B5EF4-FFF2-40B4-BE49-F238E27FC236}">
                <a16:creationId xmlns:a16="http://schemas.microsoft.com/office/drawing/2014/main" id="{69B6B28D-F60D-4DCE-861E-F6764A09B0DF}"/>
              </a:ext>
            </a:extLst>
          </p:cNvPr>
          <p:cNvGrpSpPr>
            <a:grpSpLocks noChangeAspect="1"/>
          </p:cNvGrpSpPr>
          <p:nvPr/>
        </p:nvGrpSpPr>
        <p:grpSpPr>
          <a:xfrm>
            <a:off x="7269691" y="2427927"/>
            <a:ext cx="4740734" cy="2403944"/>
            <a:chOff x="741517" y="3758152"/>
            <a:chExt cx="4740734" cy="2610035"/>
          </a:xfrm>
        </p:grpSpPr>
        <p:pic>
          <p:nvPicPr>
            <p:cNvPr id="14" name="Picture 13">
              <a:extLst>
                <a:ext uri="{FF2B5EF4-FFF2-40B4-BE49-F238E27FC236}">
                  <a16:creationId xmlns:a16="http://schemas.microsoft.com/office/drawing/2014/main" id="{9FB89CBF-E26D-4B20-BE1D-B634E6C1DE68}"/>
                </a:ext>
              </a:extLst>
            </p:cNvPr>
            <p:cNvPicPr>
              <a:picLocks noChangeAspect="1"/>
            </p:cNvPicPr>
            <p:nvPr/>
          </p:nvPicPr>
          <p:blipFill>
            <a:blip r:embed="rId3"/>
            <a:stretch>
              <a:fillRect/>
            </a:stretch>
          </p:blipFill>
          <p:spPr>
            <a:xfrm>
              <a:off x="741517" y="3990747"/>
              <a:ext cx="4740734" cy="2377440"/>
            </a:xfrm>
            <a:prstGeom prst="rect">
              <a:avLst/>
            </a:prstGeom>
          </p:spPr>
        </p:pic>
        <p:sp>
          <p:nvSpPr>
            <p:cNvPr id="15" name="Rectangle 14">
              <a:extLst>
                <a:ext uri="{FF2B5EF4-FFF2-40B4-BE49-F238E27FC236}">
                  <a16:creationId xmlns:a16="http://schemas.microsoft.com/office/drawing/2014/main" id="{9A00974A-020D-4638-A3D3-29346FD6EFCE}"/>
                </a:ext>
              </a:extLst>
            </p:cNvPr>
            <p:cNvSpPr/>
            <p:nvPr/>
          </p:nvSpPr>
          <p:spPr>
            <a:xfrm>
              <a:off x="1947171" y="3758152"/>
              <a:ext cx="2259071" cy="307777"/>
            </a:xfrm>
            <a:prstGeom prst="rect">
              <a:avLst/>
            </a:prstGeom>
            <a:noFill/>
          </p:spPr>
          <p:txBody>
            <a:bodyPr wrap="square">
              <a:spAutoFit/>
            </a:bodyPr>
            <a:lstStyle/>
            <a:p>
              <a:pPr algn="ctr"/>
              <a:r>
                <a:rPr lang="en-US" sz="1400" dirty="0">
                  <a:effectLst>
                    <a:outerShdw blurRad="69850" dist="43180" dir="5400000" sx="0" sy="0">
                      <a:srgbClr val="000000">
                        <a:alpha val="65000"/>
                      </a:srgbClr>
                    </a:outerShdw>
                  </a:effectLst>
                  <a:latin typeface="Times New Roman" pitchFamily="18" charset="0"/>
                  <a:cs typeface="Times New Roman" pitchFamily="18" charset="0"/>
                </a:rPr>
                <a:t>Ferromagnetic core</a:t>
              </a:r>
              <a:endParaRPr lang="en-US" sz="1400" dirty="0"/>
            </a:p>
          </p:txBody>
        </p:sp>
      </p:grpSp>
      <p:sp>
        <p:nvSpPr>
          <p:cNvPr id="16" name="Rectangle 15">
            <a:extLst>
              <a:ext uri="{FF2B5EF4-FFF2-40B4-BE49-F238E27FC236}">
                <a16:creationId xmlns:a16="http://schemas.microsoft.com/office/drawing/2014/main" id="{A9D5488D-BF76-402C-A936-10BB4422495E}"/>
              </a:ext>
            </a:extLst>
          </p:cNvPr>
          <p:cNvSpPr/>
          <p:nvPr/>
        </p:nvSpPr>
        <p:spPr>
          <a:xfrm>
            <a:off x="7366807" y="4731226"/>
            <a:ext cx="4740734" cy="1631216"/>
          </a:xfrm>
          <a:prstGeom prst="rect">
            <a:avLst/>
          </a:prstGeom>
          <a:noFill/>
        </p:spPr>
        <p:txBody>
          <a:bodyPr wrap="square">
            <a:spAutoFit/>
          </a:bodyPr>
          <a:lstStyle/>
          <a:p>
            <a:pPr algn="just"/>
            <a:r>
              <a:rPr lang="en-US" sz="2000" dirty="0">
                <a:effectLst>
                  <a:outerShdw blurRad="69850" dist="43180" dir="5400000" sx="0" sy="0">
                    <a:srgbClr val="000000">
                      <a:alpha val="65000"/>
                    </a:srgbClr>
                  </a:outerShdw>
                </a:effectLst>
                <a:latin typeface="Times New Roman" pitchFamily="18" charset="0"/>
                <a:cs typeface="Times New Roman" pitchFamily="18" charset="0"/>
              </a:rPr>
              <a:t>Here,</a:t>
            </a:r>
            <a:endParaRPr lang="en-US" sz="2000" i="1" dirty="0">
              <a:effectLst>
                <a:outerShdw blurRad="69850" dist="43180" dir="5400000" sx="0" sy="0">
                  <a:srgbClr val="000000">
                    <a:alpha val="65000"/>
                  </a:srgbClr>
                </a:outerShdw>
              </a:effectLst>
              <a:latin typeface="Times New Roman" pitchFamily="18" charset="0"/>
              <a:cs typeface="Times New Roman" pitchFamily="18" charset="0"/>
            </a:endParaRPr>
          </a:p>
          <a:p>
            <a:pPr algn="just"/>
            <a:r>
              <a:rPr lang="en-US" sz="2000" i="1" dirty="0" err="1">
                <a:effectLst>
                  <a:outerShdw blurRad="69850" dist="43180" dir="5400000" sx="0" sy="0">
                    <a:srgbClr val="000000">
                      <a:alpha val="65000"/>
                    </a:srgbClr>
                  </a:outerShdw>
                </a:effectLst>
                <a:latin typeface="Times New Roman" pitchFamily="18" charset="0"/>
                <a:cs typeface="Times New Roman" pitchFamily="18" charset="0"/>
              </a:rPr>
              <a:t>v</a:t>
            </a:r>
            <a:r>
              <a:rPr lang="en-US" sz="2000" i="1" baseline="-25000" dirty="0" err="1">
                <a:effectLst>
                  <a:outerShdw blurRad="69850" dist="43180" dir="5400000" sx="0" sy="0">
                    <a:srgbClr val="000000">
                      <a:alpha val="65000"/>
                    </a:srgbClr>
                  </a:outerShdw>
                </a:effectLst>
                <a:latin typeface="Times New Roman" pitchFamily="18" charset="0"/>
                <a:cs typeface="Times New Roman" pitchFamily="18" charset="0"/>
              </a:rPr>
              <a:t>L</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2000" baseline="-25000" dirty="0">
                <a:effectLst>
                  <a:outerShdw blurRad="69850" dist="43180" dir="5400000" sx="0" sy="0">
                    <a:srgbClr val="000000">
                      <a:alpha val="65000"/>
                    </a:srgbClr>
                  </a:outerShdw>
                </a:effectLst>
                <a:latin typeface="Times New Roman" pitchFamily="18" charset="0"/>
                <a:cs typeface="Times New Roman" pitchFamily="18" charset="0"/>
              </a:rPr>
              <a:t>2</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Load voltage</a:t>
            </a:r>
          </a:p>
          <a:p>
            <a:pPr algn="just"/>
            <a:r>
              <a:rPr lang="en-US" sz="2000" i="1" dirty="0">
                <a:effectLst>
                  <a:outerShdw blurRad="69850" dist="43180" dir="5400000" sx="0" sy="0">
                    <a:srgbClr val="000000">
                      <a:alpha val="65000"/>
                    </a:srgbClr>
                  </a:outerShdw>
                </a:effectLst>
                <a:latin typeface="Times New Roman" pitchFamily="18" charset="0"/>
                <a:cs typeface="Times New Roman" pitchFamily="18" charset="0"/>
              </a:rPr>
              <a:t>N</a:t>
            </a:r>
            <a:r>
              <a:rPr lang="en-US" sz="2000" i="1" baseline="-25000" dirty="0">
                <a:effectLst>
                  <a:outerShdw blurRad="69850" dist="43180" dir="5400000" sx="0" sy="0">
                    <a:srgbClr val="000000">
                      <a:alpha val="65000"/>
                    </a:srgbClr>
                  </a:outerShdw>
                </a:effectLst>
                <a:latin typeface="Times New Roman" pitchFamily="18" charset="0"/>
                <a:cs typeface="Times New Roman" pitchFamily="18" charset="0"/>
              </a:rPr>
              <a:t>p</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i="1" dirty="0">
                <a:effectLst>
                  <a:outerShdw blurRad="69850" dist="43180" dir="5400000" sx="0" sy="0">
                    <a:srgbClr val="000000">
                      <a:alpha val="65000"/>
                    </a:srgbClr>
                  </a:outerShdw>
                </a:effectLst>
                <a:latin typeface="Times New Roman" pitchFamily="18" charset="0"/>
                <a:cs typeface="Times New Roman" pitchFamily="18" charset="0"/>
              </a:rPr>
              <a:t>N</a:t>
            </a:r>
            <a:r>
              <a:rPr lang="en-US" sz="20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Number of turns of primary side</a:t>
            </a:r>
          </a:p>
          <a:p>
            <a:pPr algn="just"/>
            <a:r>
              <a:rPr lang="en-US" sz="2000" i="1" dirty="0">
                <a:effectLst>
                  <a:outerShdw blurRad="69850" dist="43180" dir="5400000" sx="0" sy="0">
                    <a:srgbClr val="000000">
                      <a:alpha val="65000"/>
                    </a:srgbClr>
                  </a:outerShdw>
                </a:effectLst>
                <a:latin typeface="Times New Roman" pitchFamily="18" charset="0"/>
                <a:cs typeface="Times New Roman" pitchFamily="18" charset="0"/>
              </a:rPr>
              <a:t>N</a:t>
            </a:r>
            <a:r>
              <a:rPr lang="en-US" sz="2000" i="1" baseline="-25000" dirty="0">
                <a:effectLst>
                  <a:outerShdw blurRad="69850" dist="43180" dir="5400000" sx="0" sy="0">
                    <a:srgbClr val="000000">
                      <a:alpha val="65000"/>
                    </a:srgbClr>
                  </a:outerShdw>
                </a:effectLst>
                <a:latin typeface="Times New Roman" pitchFamily="18" charset="0"/>
                <a:cs typeface="Times New Roman" pitchFamily="18" charset="0"/>
              </a:rPr>
              <a:t>s</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i="1" dirty="0">
                <a:effectLst>
                  <a:outerShdw blurRad="69850" dist="43180" dir="5400000" sx="0" sy="0">
                    <a:srgbClr val="000000">
                      <a:alpha val="65000"/>
                    </a:srgbClr>
                  </a:outerShdw>
                </a:effectLst>
                <a:latin typeface="Times New Roman" pitchFamily="18" charset="0"/>
                <a:cs typeface="Times New Roman" pitchFamily="18" charset="0"/>
              </a:rPr>
              <a:t>N</a:t>
            </a:r>
            <a:r>
              <a:rPr lang="en-US" sz="2000" baseline="-25000" dirty="0">
                <a:effectLst>
                  <a:outerShdw blurRad="69850" dist="43180" dir="5400000" sx="0" sy="0">
                    <a:srgbClr val="000000">
                      <a:alpha val="65000"/>
                    </a:srgbClr>
                  </a:outerShdw>
                </a:effectLst>
                <a:latin typeface="Times New Roman" pitchFamily="18" charset="0"/>
                <a:cs typeface="Times New Roman" pitchFamily="18" charset="0"/>
              </a:rPr>
              <a:t>2</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Number of turns of secondary side</a:t>
            </a:r>
            <a:endParaRPr lang="en-US" sz="2000" dirty="0"/>
          </a:p>
          <a:p>
            <a:pPr algn="just"/>
            <a:r>
              <a:rPr lang="en-US" sz="2000" b="1" i="1" dirty="0">
                <a:effectLst>
                  <a:outerShdw blurRad="69850" dist="43180" dir="5400000" sx="0" sy="0">
                    <a:srgbClr val="000000">
                      <a:alpha val="65000"/>
                    </a:srgbClr>
                  </a:outerShdw>
                </a:effectLst>
                <a:latin typeface="Times New Roman" pitchFamily="18" charset="0"/>
                <a:cs typeface="Times New Roman" pitchFamily="18" charset="0"/>
              </a:rPr>
              <a:t>Z</a:t>
            </a:r>
            <a:r>
              <a:rPr lang="en-US" sz="2000" i="1" baseline="-25000" dirty="0">
                <a:effectLst>
                  <a:outerShdw blurRad="69850" dist="43180" dir="5400000" sx="0" sy="0">
                    <a:srgbClr val="000000">
                      <a:alpha val="65000"/>
                    </a:srgbClr>
                  </a:outerShdw>
                </a:effectLst>
                <a:latin typeface="Times New Roman" pitchFamily="18" charset="0"/>
                <a:cs typeface="Times New Roman" pitchFamily="18" charset="0"/>
              </a:rPr>
              <a:t>L</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 Load impedance</a:t>
            </a:r>
          </a:p>
        </p:txBody>
      </p:sp>
      <p:cxnSp>
        <p:nvCxnSpPr>
          <p:cNvPr id="17" name="Straight Connector 16">
            <a:extLst>
              <a:ext uri="{FF2B5EF4-FFF2-40B4-BE49-F238E27FC236}">
                <a16:creationId xmlns:a16="http://schemas.microsoft.com/office/drawing/2014/main" id="{843C55B5-0DDA-484A-AE97-112CE9FE1F21}"/>
              </a:ext>
            </a:extLst>
          </p:cNvPr>
          <p:cNvCxnSpPr/>
          <p:nvPr/>
        </p:nvCxnSpPr>
        <p:spPr>
          <a:xfrm>
            <a:off x="7267865" y="-396"/>
            <a:ext cx="0" cy="6400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23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wipe(left)">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wipe(left)">
                                      <p:cBhvr>
                                        <p:cTn id="21" dur="500"/>
                                        <p:tgtEl>
                                          <p:spTgt spid="10">
                                            <p:txEl>
                                              <p:pRg st="1" end="1"/>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wipe(left)">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wipe(left)">
                                      <p:cBhvr>
                                        <p:cTn id="30" dur="500"/>
                                        <p:tgtEl>
                                          <p:spTgt spid="1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wipe(left)">
                                      <p:cBhvr>
                                        <p:cTn id="35" dur="500"/>
                                        <p:tgtEl>
                                          <p:spTgt spid="1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wipe(left)">
                                      <p:cBhvr>
                                        <p:cTn id="40" dur="500"/>
                                        <p:tgtEl>
                                          <p:spTgt spid="10">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Effect transition="in" filter="wipe(left)">
                                      <p:cBhvr>
                                        <p:cTn id="45" dur="500"/>
                                        <p:tgtEl>
                                          <p:spTgt spid="10">
                                            <p:txEl>
                                              <p:pRg st="6" end="6"/>
                                            </p:txEl>
                                          </p:spTgt>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26</a:t>
            </a:fld>
            <a:endParaRPr lang="en-US" sz="2000" b="1"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144309A2-5A1A-4004-9C04-8F9711469CF8}"/>
              </a:ext>
            </a:extLst>
          </p:cNvPr>
          <p:cNvSpPr/>
          <p:nvPr/>
        </p:nvSpPr>
        <p:spPr>
          <a:xfrm>
            <a:off x="420909" y="162515"/>
            <a:ext cx="5078744"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32.6 EMF Equation of a Transformer</a:t>
            </a:r>
          </a:p>
        </p:txBody>
      </p:sp>
      <p:sp>
        <p:nvSpPr>
          <p:cNvPr id="6" name="Rectangle 5">
            <a:extLst>
              <a:ext uri="{FF2B5EF4-FFF2-40B4-BE49-F238E27FC236}">
                <a16:creationId xmlns:a16="http://schemas.microsoft.com/office/drawing/2014/main" id="{9BF402A4-26F4-461B-8D31-36710A5423B6}"/>
              </a:ext>
            </a:extLst>
          </p:cNvPr>
          <p:cNvSpPr/>
          <p:nvPr/>
        </p:nvSpPr>
        <p:spPr>
          <a:xfrm>
            <a:off x="88690" y="632381"/>
            <a:ext cx="5551868" cy="707886"/>
          </a:xfrm>
          <a:prstGeom prst="rect">
            <a:avLst/>
          </a:prstGeom>
          <a:noFill/>
        </p:spPr>
        <p:txBody>
          <a:bodyPr wrap="square">
            <a:spAutoFit/>
          </a:bodyPr>
          <a:lstStyle/>
          <a:p>
            <a:pPr algn="just"/>
            <a:r>
              <a:rPr lang="en-US" sz="2000" dirty="0"/>
              <a:t>Let, the expression of developed flux in core due the supply ac</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voltage (</a:t>
            </a:r>
            <a:r>
              <a:rPr lang="en-US" sz="20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2000" i="1" baseline="-25000" dirty="0">
                <a:effectLst>
                  <a:outerShdw blurRad="69850" dist="43180" dir="5400000" sx="0" sy="0">
                    <a:srgbClr val="000000">
                      <a:alpha val="65000"/>
                    </a:srgbClr>
                  </a:outerShdw>
                </a:effectLst>
                <a:latin typeface="Times New Roman" pitchFamily="18" charset="0"/>
                <a:cs typeface="Times New Roman" pitchFamily="18" charset="0"/>
              </a:rPr>
              <a:t>g</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or </a:t>
            </a:r>
            <a:r>
              <a:rPr lang="en-US" sz="2000" i="1" dirty="0">
                <a:effectLst>
                  <a:outerShdw blurRad="69850" dist="43180" dir="5400000" sx="0" sy="0">
                    <a:srgbClr val="000000">
                      <a:alpha val="65000"/>
                    </a:srgbClr>
                  </a:outerShdw>
                </a:effectLst>
                <a:latin typeface="Times New Roman" pitchFamily="18" charset="0"/>
                <a:cs typeface="Times New Roman" pitchFamily="18" charset="0"/>
              </a:rPr>
              <a:t>v</a:t>
            </a:r>
            <a:r>
              <a:rPr lang="en-US" sz="2000" baseline="-25000" dirty="0">
                <a:effectLst>
                  <a:outerShdw blurRad="69850" dist="43180" dir="5400000" sx="0" sy="0">
                    <a:srgbClr val="000000">
                      <a:alpha val="65000"/>
                    </a:srgbClr>
                  </a:outerShdw>
                </a:effectLst>
                <a:latin typeface="Times New Roman" pitchFamily="18" charset="0"/>
                <a:cs typeface="Times New Roman" pitchFamily="18" charset="0"/>
              </a:rPr>
              <a:t>1</a:t>
            </a:r>
            <a:r>
              <a:rPr lang="en-US" sz="2000" dirty="0">
                <a:effectLst>
                  <a:outerShdw blurRad="69850" dist="43180" dir="5400000" sx="0" sy="0">
                    <a:srgbClr val="000000">
                      <a:alpha val="65000"/>
                    </a:srgbClr>
                  </a:outerShdw>
                </a:effectLst>
                <a:latin typeface="Times New Roman" pitchFamily="18" charset="0"/>
                <a:cs typeface="Times New Roman" pitchFamily="18" charset="0"/>
              </a:rPr>
              <a:t>) is:</a:t>
            </a:r>
            <a:endParaRPr lang="en-US" sz="2000" dirty="0"/>
          </a:p>
        </p:txBody>
      </p:sp>
      <p:graphicFrame>
        <p:nvGraphicFramePr>
          <p:cNvPr id="7" name="Object 6">
            <a:extLst>
              <a:ext uri="{FF2B5EF4-FFF2-40B4-BE49-F238E27FC236}">
                <a16:creationId xmlns:a16="http://schemas.microsoft.com/office/drawing/2014/main" id="{4E9C9C7E-0B97-44B5-9A41-E18A426BCA95}"/>
              </a:ext>
            </a:extLst>
          </p:cNvPr>
          <p:cNvGraphicFramePr>
            <a:graphicFrameLocks noChangeAspect="1"/>
          </p:cNvGraphicFramePr>
          <p:nvPr/>
        </p:nvGraphicFramePr>
        <p:xfrm>
          <a:off x="938450" y="1439791"/>
          <a:ext cx="1689100" cy="327025"/>
        </p:xfrm>
        <a:graphic>
          <a:graphicData uri="http://schemas.openxmlformats.org/presentationml/2006/ole">
            <mc:AlternateContent xmlns:mc="http://schemas.openxmlformats.org/markup-compatibility/2006">
              <mc:Choice xmlns:v="urn:schemas-microsoft-com:vml" Requires="v">
                <p:oleObj name="Equation" r:id="rId2" imgW="1688760" imgH="330120" progId="Equation.3">
                  <p:embed/>
                </p:oleObj>
              </mc:Choice>
              <mc:Fallback>
                <p:oleObj name="Equation" r:id="rId2" imgW="1688760" imgH="330120" progId="Equation.3">
                  <p:embed/>
                  <p:pic>
                    <p:nvPicPr>
                      <p:cNvPr id="7" name="Object 6">
                        <a:extLst>
                          <a:ext uri="{FF2B5EF4-FFF2-40B4-BE49-F238E27FC236}">
                            <a16:creationId xmlns:a16="http://schemas.microsoft.com/office/drawing/2014/main" id="{4E9C9C7E-0B97-44B5-9A41-E18A426BCA95}"/>
                          </a:ext>
                        </a:extLst>
                      </p:cNvPr>
                      <p:cNvPicPr>
                        <a:picLocks noChangeAspect="1" noChangeArrowheads="1"/>
                      </p:cNvPicPr>
                      <p:nvPr/>
                    </p:nvPicPr>
                    <p:blipFill>
                      <a:blip r:embed="rId3"/>
                      <a:srcRect/>
                      <a:stretch>
                        <a:fillRect/>
                      </a:stretch>
                    </p:blipFill>
                    <p:spPr bwMode="auto">
                      <a:xfrm>
                        <a:off x="938450" y="1439791"/>
                        <a:ext cx="168910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a:extLst>
              <a:ext uri="{FF2B5EF4-FFF2-40B4-BE49-F238E27FC236}">
                <a16:creationId xmlns:a16="http://schemas.microsoft.com/office/drawing/2014/main" id="{BBBEFEFD-B7C7-4B54-9A0D-03B27C4EA3CA}"/>
              </a:ext>
            </a:extLst>
          </p:cNvPr>
          <p:cNvSpPr/>
          <p:nvPr/>
        </p:nvSpPr>
        <p:spPr>
          <a:xfrm>
            <a:off x="88690" y="1848704"/>
            <a:ext cx="5612972" cy="1015663"/>
          </a:xfrm>
          <a:prstGeom prst="rect">
            <a:avLst/>
          </a:prstGeom>
          <a:noFill/>
        </p:spPr>
        <p:txBody>
          <a:bodyPr wrap="square">
            <a:spAutoFit/>
          </a:bodyPr>
          <a:lstStyle/>
          <a:p>
            <a:pPr algn="just"/>
            <a:r>
              <a:rPr lang="en-US" sz="2000" dirty="0"/>
              <a:t>Based on the Faraday’s Law, the expression induced voltage in primary side and secondary side can be obtained as follows</a:t>
            </a:r>
            <a:r>
              <a:rPr lang="en-US" sz="2000" dirty="0">
                <a:effectLst>
                  <a:outerShdw blurRad="69850" dist="43180" dir="5400000" sx="0" sy="0">
                    <a:srgbClr val="000000">
                      <a:alpha val="65000"/>
                    </a:srgbClr>
                  </a:outerShdw>
                </a:effectLst>
                <a:latin typeface="Times New Roman" pitchFamily="18" charset="0"/>
                <a:cs typeface="Times New Roman" pitchFamily="18" charset="0"/>
              </a:rPr>
              <a:t>:</a:t>
            </a:r>
            <a:endParaRPr lang="en-US" sz="2000" dirty="0"/>
          </a:p>
        </p:txBody>
      </p:sp>
      <p:graphicFrame>
        <p:nvGraphicFramePr>
          <p:cNvPr id="9" name="Object 8">
            <a:extLst>
              <a:ext uri="{FF2B5EF4-FFF2-40B4-BE49-F238E27FC236}">
                <a16:creationId xmlns:a16="http://schemas.microsoft.com/office/drawing/2014/main" id="{DB653258-8C62-470C-8881-40949CF83B14}"/>
              </a:ext>
            </a:extLst>
          </p:cNvPr>
          <p:cNvGraphicFramePr>
            <a:graphicFrameLocks noChangeAspect="1"/>
          </p:cNvGraphicFramePr>
          <p:nvPr/>
        </p:nvGraphicFramePr>
        <p:xfrm>
          <a:off x="646283" y="2976492"/>
          <a:ext cx="4889500" cy="603250"/>
        </p:xfrm>
        <a:graphic>
          <a:graphicData uri="http://schemas.openxmlformats.org/presentationml/2006/ole">
            <mc:AlternateContent xmlns:mc="http://schemas.openxmlformats.org/markup-compatibility/2006">
              <mc:Choice xmlns:v="urn:schemas-microsoft-com:vml" Requires="v">
                <p:oleObj name="Equation" r:id="rId4" imgW="4889160" imgH="609480" progId="Equation.3">
                  <p:embed/>
                </p:oleObj>
              </mc:Choice>
              <mc:Fallback>
                <p:oleObj name="Equation" r:id="rId4" imgW="4889160" imgH="609480" progId="Equation.3">
                  <p:embed/>
                  <p:pic>
                    <p:nvPicPr>
                      <p:cNvPr id="9" name="Object 8">
                        <a:extLst>
                          <a:ext uri="{FF2B5EF4-FFF2-40B4-BE49-F238E27FC236}">
                            <a16:creationId xmlns:a16="http://schemas.microsoft.com/office/drawing/2014/main" id="{DB653258-8C62-470C-8881-40949CF83B14}"/>
                          </a:ext>
                        </a:extLst>
                      </p:cNvPr>
                      <p:cNvPicPr>
                        <a:picLocks noChangeAspect="1" noChangeArrowheads="1"/>
                      </p:cNvPicPr>
                      <p:nvPr/>
                    </p:nvPicPr>
                    <p:blipFill>
                      <a:blip r:embed="rId5"/>
                      <a:srcRect/>
                      <a:stretch>
                        <a:fillRect/>
                      </a:stretch>
                    </p:blipFill>
                    <p:spPr bwMode="auto">
                      <a:xfrm>
                        <a:off x="646283" y="2976492"/>
                        <a:ext cx="48895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a:extLst>
              <a:ext uri="{FF2B5EF4-FFF2-40B4-BE49-F238E27FC236}">
                <a16:creationId xmlns:a16="http://schemas.microsoft.com/office/drawing/2014/main" id="{3DB7BD12-3727-4FCA-81A2-D291DBBE46FD}"/>
              </a:ext>
            </a:extLst>
          </p:cNvPr>
          <p:cNvGraphicFramePr>
            <a:graphicFrameLocks noChangeAspect="1"/>
          </p:cNvGraphicFramePr>
          <p:nvPr/>
        </p:nvGraphicFramePr>
        <p:xfrm>
          <a:off x="624058" y="3690822"/>
          <a:ext cx="5016500" cy="603250"/>
        </p:xfrm>
        <a:graphic>
          <a:graphicData uri="http://schemas.openxmlformats.org/presentationml/2006/ole">
            <mc:AlternateContent xmlns:mc="http://schemas.openxmlformats.org/markup-compatibility/2006">
              <mc:Choice xmlns:v="urn:schemas-microsoft-com:vml" Requires="v">
                <p:oleObj name="Equation" r:id="rId6" imgW="5016240" imgH="609480" progId="Equation.3">
                  <p:embed/>
                </p:oleObj>
              </mc:Choice>
              <mc:Fallback>
                <p:oleObj name="Equation" r:id="rId6" imgW="5016240" imgH="609480" progId="Equation.3">
                  <p:embed/>
                  <p:pic>
                    <p:nvPicPr>
                      <p:cNvPr id="10" name="Object 9">
                        <a:extLst>
                          <a:ext uri="{FF2B5EF4-FFF2-40B4-BE49-F238E27FC236}">
                            <a16:creationId xmlns:a16="http://schemas.microsoft.com/office/drawing/2014/main" id="{3DB7BD12-3727-4FCA-81A2-D291DBBE46FD}"/>
                          </a:ext>
                        </a:extLst>
                      </p:cNvPr>
                      <p:cNvPicPr>
                        <a:picLocks noChangeAspect="1" noChangeArrowheads="1"/>
                      </p:cNvPicPr>
                      <p:nvPr/>
                    </p:nvPicPr>
                    <p:blipFill>
                      <a:blip r:embed="rId7"/>
                      <a:srcRect/>
                      <a:stretch>
                        <a:fillRect/>
                      </a:stretch>
                    </p:blipFill>
                    <p:spPr bwMode="auto">
                      <a:xfrm>
                        <a:off x="624058" y="3690822"/>
                        <a:ext cx="50165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a:extLst>
              <a:ext uri="{FF2B5EF4-FFF2-40B4-BE49-F238E27FC236}">
                <a16:creationId xmlns:a16="http://schemas.microsoft.com/office/drawing/2014/main" id="{7F181C51-C902-498F-A180-26F61F970ADC}"/>
              </a:ext>
            </a:extLst>
          </p:cNvPr>
          <p:cNvSpPr/>
          <p:nvPr/>
        </p:nvSpPr>
        <p:spPr>
          <a:xfrm>
            <a:off x="187325" y="4398804"/>
            <a:ext cx="5612974" cy="400110"/>
          </a:xfrm>
          <a:prstGeom prst="rect">
            <a:avLst/>
          </a:prstGeom>
          <a:noFill/>
        </p:spPr>
        <p:txBody>
          <a:bodyPr wrap="square">
            <a:spAutoFit/>
          </a:bodyPr>
          <a:lstStyle/>
          <a:p>
            <a:pPr algn="just"/>
            <a:r>
              <a:rPr lang="en-US" sz="2000" dirty="0"/>
              <a:t>The RMS Value of </a:t>
            </a:r>
            <a:r>
              <a:rPr lang="en-US" sz="2000" i="1" dirty="0"/>
              <a:t>e</a:t>
            </a:r>
            <a:r>
              <a:rPr lang="en-US" sz="2000" baseline="-25000" dirty="0"/>
              <a:t>1</a:t>
            </a:r>
            <a:r>
              <a:rPr lang="en-US" sz="2000" dirty="0"/>
              <a:t>(</a:t>
            </a:r>
            <a:r>
              <a:rPr lang="en-US" sz="2000" i="1" dirty="0"/>
              <a:t>t</a:t>
            </a:r>
            <a:r>
              <a:rPr lang="en-US" sz="2000" dirty="0"/>
              <a:t>) and </a:t>
            </a:r>
            <a:r>
              <a:rPr lang="en-US" sz="2000" i="1" dirty="0"/>
              <a:t>e</a:t>
            </a:r>
            <a:r>
              <a:rPr lang="en-US" sz="2000" baseline="-25000" dirty="0"/>
              <a:t>2</a:t>
            </a:r>
            <a:r>
              <a:rPr lang="en-US" sz="2000" dirty="0"/>
              <a:t>(</a:t>
            </a:r>
            <a:r>
              <a:rPr lang="en-US" sz="2000" i="1" dirty="0"/>
              <a:t>t</a:t>
            </a:r>
            <a:r>
              <a:rPr lang="en-US" sz="2000" dirty="0"/>
              <a:t>) are as follows</a:t>
            </a:r>
            <a:r>
              <a:rPr lang="en-US" sz="2000" dirty="0">
                <a:effectLst>
                  <a:outerShdw blurRad="69850" dist="43180" dir="5400000" sx="0" sy="0">
                    <a:srgbClr val="000000">
                      <a:alpha val="65000"/>
                    </a:srgbClr>
                  </a:outerShdw>
                </a:effectLst>
                <a:latin typeface="Times New Roman" pitchFamily="18" charset="0"/>
                <a:cs typeface="Times New Roman" pitchFamily="18" charset="0"/>
              </a:rPr>
              <a:t>:</a:t>
            </a:r>
            <a:endParaRPr lang="en-US" sz="2000" dirty="0"/>
          </a:p>
        </p:txBody>
      </p:sp>
      <p:graphicFrame>
        <p:nvGraphicFramePr>
          <p:cNvPr id="12" name="Object 11">
            <a:extLst>
              <a:ext uri="{FF2B5EF4-FFF2-40B4-BE49-F238E27FC236}">
                <a16:creationId xmlns:a16="http://schemas.microsoft.com/office/drawing/2014/main" id="{D3A89CB4-AE99-44B6-8F8F-35AD6E6F8D82}"/>
              </a:ext>
            </a:extLst>
          </p:cNvPr>
          <p:cNvGraphicFramePr>
            <a:graphicFrameLocks noChangeAspect="1"/>
          </p:cNvGraphicFramePr>
          <p:nvPr/>
        </p:nvGraphicFramePr>
        <p:xfrm>
          <a:off x="591051" y="4965700"/>
          <a:ext cx="4635500" cy="1306513"/>
        </p:xfrm>
        <a:graphic>
          <a:graphicData uri="http://schemas.openxmlformats.org/presentationml/2006/ole">
            <mc:AlternateContent xmlns:mc="http://schemas.openxmlformats.org/markup-compatibility/2006">
              <mc:Choice xmlns:v="urn:schemas-microsoft-com:vml" Requires="v">
                <p:oleObj name="Equation" r:id="rId8" imgW="4635360" imgH="1320480" progId="Equation.3">
                  <p:embed/>
                </p:oleObj>
              </mc:Choice>
              <mc:Fallback>
                <p:oleObj name="Equation" r:id="rId8" imgW="4635360" imgH="1320480" progId="Equation.3">
                  <p:embed/>
                  <p:pic>
                    <p:nvPicPr>
                      <p:cNvPr id="12" name="Object 11">
                        <a:extLst>
                          <a:ext uri="{FF2B5EF4-FFF2-40B4-BE49-F238E27FC236}">
                            <a16:creationId xmlns:a16="http://schemas.microsoft.com/office/drawing/2014/main" id="{D3A89CB4-AE99-44B6-8F8F-35AD6E6F8D82}"/>
                          </a:ext>
                        </a:extLst>
                      </p:cNvPr>
                      <p:cNvPicPr>
                        <a:picLocks noChangeAspect="1" noChangeArrowheads="1"/>
                      </p:cNvPicPr>
                      <p:nvPr/>
                    </p:nvPicPr>
                    <p:blipFill>
                      <a:blip r:embed="rId9"/>
                      <a:srcRect/>
                      <a:stretch>
                        <a:fillRect/>
                      </a:stretch>
                    </p:blipFill>
                    <p:spPr bwMode="auto">
                      <a:xfrm>
                        <a:off x="591051" y="4965700"/>
                        <a:ext cx="463550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Straight Connector 12">
            <a:extLst>
              <a:ext uri="{FF2B5EF4-FFF2-40B4-BE49-F238E27FC236}">
                <a16:creationId xmlns:a16="http://schemas.microsoft.com/office/drawing/2014/main" id="{ACBDC5AC-4AC1-498A-884C-B85618613802}"/>
              </a:ext>
            </a:extLst>
          </p:cNvPr>
          <p:cNvCxnSpPr/>
          <p:nvPr/>
        </p:nvCxnSpPr>
        <p:spPr>
          <a:xfrm>
            <a:off x="5806556" y="-396"/>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8BE736E-B593-4156-BBC3-B2880AE4C7A8}"/>
              </a:ext>
            </a:extLst>
          </p:cNvPr>
          <p:cNvSpPr/>
          <p:nvPr/>
        </p:nvSpPr>
        <p:spPr>
          <a:xfrm>
            <a:off x="6011271" y="745325"/>
            <a:ext cx="3883351" cy="400110"/>
          </a:xfrm>
          <a:prstGeom prst="rect">
            <a:avLst/>
          </a:prstGeom>
          <a:noFill/>
        </p:spPr>
        <p:txBody>
          <a:bodyPr wrap="square">
            <a:spAutoFit/>
          </a:bodyPr>
          <a:lstStyle/>
          <a:p>
            <a:pPr algn="just"/>
            <a:r>
              <a:rPr lang="en-US" sz="2000" dirty="0"/>
              <a:t>From the </a:t>
            </a:r>
            <a:r>
              <a:rPr lang="en-US" sz="2000" dirty="0" err="1"/>
              <a:t>Eqs</a:t>
            </a:r>
            <a:r>
              <a:rPr lang="en-US" sz="2000" dirty="0"/>
              <a:t>. (</a:t>
            </a:r>
            <a:r>
              <a:rPr lang="en-US" sz="2000" dirty="0" err="1"/>
              <a:t>i</a:t>
            </a:r>
            <a:r>
              <a:rPr lang="en-US" sz="2000" dirty="0"/>
              <a:t>) and (ii), we have:</a:t>
            </a:r>
          </a:p>
        </p:txBody>
      </p:sp>
      <p:sp>
        <p:nvSpPr>
          <p:cNvPr id="15" name="Rectangle 14">
            <a:extLst>
              <a:ext uri="{FF2B5EF4-FFF2-40B4-BE49-F238E27FC236}">
                <a16:creationId xmlns:a16="http://schemas.microsoft.com/office/drawing/2014/main" id="{2C72942E-3533-499E-B0C8-1F8C6E2EA301}"/>
              </a:ext>
            </a:extLst>
          </p:cNvPr>
          <p:cNvSpPr/>
          <p:nvPr/>
        </p:nvSpPr>
        <p:spPr>
          <a:xfrm>
            <a:off x="6186713" y="193799"/>
            <a:ext cx="5434691"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32.7 Voltage Transformation Ratio (</a:t>
            </a:r>
            <a:r>
              <a:rPr lang="en-US" sz="2400" i="1" dirty="0">
                <a:solidFill>
                  <a:srgbClr val="0000CC"/>
                </a:solidFill>
                <a:latin typeface="Times New Roman" panose="02020603050405020304" pitchFamily="18" charset="0"/>
                <a:cs typeface="Times New Roman" panose="02020603050405020304" pitchFamily="18" charset="0"/>
              </a:rPr>
              <a:t>K</a:t>
            </a:r>
            <a:r>
              <a:rPr lang="en-US" sz="2400" b="1" dirty="0">
                <a:solidFill>
                  <a:schemeClr val="accent2">
                    <a:lumMod val="75000"/>
                  </a:schemeClr>
                </a:solidFill>
                <a:latin typeface="Times New Roman" panose="02020603050405020304" pitchFamily="18" charset="0"/>
                <a:cs typeface="Times New Roman" panose="02020603050405020304" pitchFamily="18" charset="0"/>
              </a:rPr>
              <a:t>)</a:t>
            </a:r>
          </a:p>
        </p:txBody>
      </p:sp>
      <p:graphicFrame>
        <p:nvGraphicFramePr>
          <p:cNvPr id="17" name="Object 16">
            <a:extLst>
              <a:ext uri="{FF2B5EF4-FFF2-40B4-BE49-F238E27FC236}">
                <a16:creationId xmlns:a16="http://schemas.microsoft.com/office/drawing/2014/main" id="{516F4CF3-8D9F-4297-8C21-44EB6AA9C4EA}"/>
              </a:ext>
            </a:extLst>
          </p:cNvPr>
          <p:cNvGraphicFramePr>
            <a:graphicFrameLocks noChangeAspect="1"/>
          </p:cNvGraphicFramePr>
          <p:nvPr/>
        </p:nvGraphicFramePr>
        <p:xfrm>
          <a:off x="7822614" y="1256994"/>
          <a:ext cx="1993900" cy="666750"/>
        </p:xfrm>
        <a:graphic>
          <a:graphicData uri="http://schemas.openxmlformats.org/presentationml/2006/ole">
            <mc:AlternateContent xmlns:mc="http://schemas.openxmlformats.org/markup-compatibility/2006">
              <mc:Choice xmlns:v="urn:schemas-microsoft-com:vml" Requires="v">
                <p:oleObj name="Equation" r:id="rId10" imgW="1993680" imgH="672840" progId="Equation.3">
                  <p:embed/>
                </p:oleObj>
              </mc:Choice>
              <mc:Fallback>
                <p:oleObj name="Equation" r:id="rId10" imgW="1993680" imgH="672840" progId="Equation.3">
                  <p:embed/>
                  <p:pic>
                    <p:nvPicPr>
                      <p:cNvPr id="17" name="Object 16">
                        <a:extLst>
                          <a:ext uri="{FF2B5EF4-FFF2-40B4-BE49-F238E27FC236}">
                            <a16:creationId xmlns:a16="http://schemas.microsoft.com/office/drawing/2014/main" id="{516F4CF3-8D9F-4297-8C21-44EB6AA9C4EA}"/>
                          </a:ext>
                        </a:extLst>
                      </p:cNvPr>
                      <p:cNvPicPr>
                        <a:picLocks noChangeAspect="1" noChangeArrowheads="1"/>
                      </p:cNvPicPr>
                      <p:nvPr/>
                    </p:nvPicPr>
                    <p:blipFill>
                      <a:blip r:embed="rId11"/>
                      <a:srcRect/>
                      <a:stretch>
                        <a:fillRect/>
                      </a:stretch>
                    </p:blipFill>
                    <p:spPr bwMode="auto">
                      <a:xfrm>
                        <a:off x="7822614" y="1256994"/>
                        <a:ext cx="19939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ectangle 17">
            <a:extLst>
              <a:ext uri="{FF2B5EF4-FFF2-40B4-BE49-F238E27FC236}">
                <a16:creationId xmlns:a16="http://schemas.microsoft.com/office/drawing/2014/main" id="{1176B1C6-0D61-48F1-97E9-AD571916689C}"/>
              </a:ext>
            </a:extLst>
          </p:cNvPr>
          <p:cNvSpPr/>
          <p:nvPr/>
        </p:nvSpPr>
        <p:spPr>
          <a:xfrm>
            <a:off x="5844121" y="2753261"/>
            <a:ext cx="6119871" cy="1323439"/>
          </a:xfrm>
          <a:prstGeom prst="rect">
            <a:avLst/>
          </a:prstGeom>
          <a:noFill/>
        </p:spPr>
        <p:txBody>
          <a:bodyPr wrap="square">
            <a:spAutoFit/>
          </a:bodyPr>
          <a:lstStyle/>
          <a:p>
            <a:pPr algn="just"/>
            <a:r>
              <a:rPr lang="en-US" sz="2000" dirty="0"/>
              <a:t>If the losses of a transformer are neglected, then </a:t>
            </a:r>
          </a:p>
          <a:p>
            <a:pPr algn="just"/>
            <a:r>
              <a:rPr lang="en-US" sz="2000" i="1" dirty="0"/>
              <a:t>                   V</a:t>
            </a:r>
            <a:r>
              <a:rPr lang="en-US" sz="2000" baseline="-25000" dirty="0"/>
              <a:t>1</a:t>
            </a:r>
            <a:r>
              <a:rPr lang="en-US" sz="2000" dirty="0"/>
              <a:t> = </a:t>
            </a:r>
            <a:r>
              <a:rPr lang="en-US" sz="2000" i="1" dirty="0"/>
              <a:t>E</a:t>
            </a:r>
            <a:r>
              <a:rPr lang="en-US" sz="2000" baseline="-25000" dirty="0"/>
              <a:t>1</a:t>
            </a:r>
            <a:r>
              <a:rPr lang="en-US" sz="2000" dirty="0"/>
              <a:t>;              </a:t>
            </a:r>
            <a:r>
              <a:rPr lang="en-US" sz="2000" i="1" dirty="0"/>
              <a:t>V</a:t>
            </a:r>
            <a:r>
              <a:rPr lang="en-US" sz="2000" baseline="-25000" dirty="0"/>
              <a:t>2</a:t>
            </a:r>
            <a:r>
              <a:rPr lang="en-US" sz="2000" dirty="0"/>
              <a:t> = </a:t>
            </a:r>
            <a:r>
              <a:rPr lang="en-US" sz="2000" i="1" dirty="0"/>
              <a:t>E</a:t>
            </a:r>
            <a:r>
              <a:rPr lang="en-US" sz="2000" baseline="-25000" dirty="0"/>
              <a:t>2</a:t>
            </a:r>
            <a:r>
              <a:rPr lang="en-US" sz="2000" dirty="0"/>
              <a:t> and </a:t>
            </a:r>
          </a:p>
          <a:p>
            <a:pPr algn="just"/>
            <a:r>
              <a:rPr lang="en-US" sz="2000" dirty="0"/>
              <a:t>                            input VA = output VA, </a:t>
            </a:r>
          </a:p>
          <a:p>
            <a:pPr algn="just"/>
            <a:r>
              <a:rPr lang="en-US" sz="2000" dirty="0"/>
              <a:t>that means:</a:t>
            </a:r>
          </a:p>
        </p:txBody>
      </p:sp>
      <p:graphicFrame>
        <p:nvGraphicFramePr>
          <p:cNvPr id="19" name="Object 18">
            <a:extLst>
              <a:ext uri="{FF2B5EF4-FFF2-40B4-BE49-F238E27FC236}">
                <a16:creationId xmlns:a16="http://schemas.microsoft.com/office/drawing/2014/main" id="{401B68E7-5C57-4EE1-ADA9-65944F2EA025}"/>
              </a:ext>
            </a:extLst>
          </p:cNvPr>
          <p:cNvGraphicFramePr>
            <a:graphicFrameLocks noChangeAspect="1"/>
          </p:cNvGraphicFramePr>
          <p:nvPr/>
        </p:nvGraphicFramePr>
        <p:xfrm>
          <a:off x="6946108" y="4121433"/>
          <a:ext cx="1930400" cy="1431925"/>
        </p:xfrm>
        <a:graphic>
          <a:graphicData uri="http://schemas.openxmlformats.org/presentationml/2006/ole">
            <mc:AlternateContent xmlns:mc="http://schemas.openxmlformats.org/markup-compatibility/2006">
              <mc:Choice xmlns:v="urn:schemas-microsoft-com:vml" Requires="v">
                <p:oleObj name="Equation" r:id="rId12" imgW="1930320" imgH="1447560" progId="Equation.3">
                  <p:embed/>
                </p:oleObj>
              </mc:Choice>
              <mc:Fallback>
                <p:oleObj name="Equation" r:id="rId12" imgW="1930320" imgH="1447560" progId="Equation.3">
                  <p:embed/>
                  <p:pic>
                    <p:nvPicPr>
                      <p:cNvPr id="19" name="Object 18">
                        <a:extLst>
                          <a:ext uri="{FF2B5EF4-FFF2-40B4-BE49-F238E27FC236}">
                            <a16:creationId xmlns:a16="http://schemas.microsoft.com/office/drawing/2014/main" id="{401B68E7-5C57-4EE1-ADA9-65944F2EA025}"/>
                          </a:ext>
                        </a:extLst>
                      </p:cNvPr>
                      <p:cNvPicPr>
                        <a:picLocks noChangeAspect="1" noChangeArrowheads="1"/>
                      </p:cNvPicPr>
                      <p:nvPr/>
                    </p:nvPicPr>
                    <p:blipFill>
                      <a:blip r:embed="rId13"/>
                      <a:srcRect/>
                      <a:stretch>
                        <a:fillRect/>
                      </a:stretch>
                    </p:blipFill>
                    <p:spPr bwMode="auto">
                      <a:xfrm>
                        <a:off x="6946108" y="4121433"/>
                        <a:ext cx="1930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20">
            <a:extLst>
              <a:ext uri="{FF2B5EF4-FFF2-40B4-BE49-F238E27FC236}">
                <a16:creationId xmlns:a16="http://schemas.microsoft.com/office/drawing/2014/main" id="{506900FD-64BF-42F3-8E01-643E2AF05B06}"/>
              </a:ext>
            </a:extLst>
          </p:cNvPr>
          <p:cNvSpPr/>
          <p:nvPr/>
        </p:nvSpPr>
        <p:spPr>
          <a:xfrm>
            <a:off x="5812815" y="1978702"/>
            <a:ext cx="6119870" cy="707886"/>
          </a:xfrm>
          <a:prstGeom prst="rect">
            <a:avLst/>
          </a:prstGeom>
          <a:noFill/>
        </p:spPr>
        <p:txBody>
          <a:bodyPr wrap="square">
            <a:spAutoFit/>
          </a:bodyPr>
          <a:lstStyle/>
          <a:p>
            <a:pPr algn="just"/>
            <a:r>
              <a:rPr lang="en-US" sz="2000" dirty="0"/>
              <a:t>This constant </a:t>
            </a:r>
            <a:r>
              <a:rPr lang="en-US" sz="2000" i="1" dirty="0"/>
              <a:t>K</a:t>
            </a:r>
            <a:r>
              <a:rPr lang="en-US" sz="2000" dirty="0"/>
              <a:t> is called </a:t>
            </a:r>
            <a:r>
              <a:rPr lang="en-US" sz="2000" b="1" i="1" dirty="0"/>
              <a:t>voltage transformation ratio</a:t>
            </a:r>
            <a:r>
              <a:rPr lang="en-US" sz="2000" dirty="0"/>
              <a:t> or </a:t>
            </a:r>
            <a:r>
              <a:rPr lang="en-US" sz="2000" b="1" i="1" dirty="0"/>
              <a:t>transformation ratio </a:t>
            </a:r>
            <a:r>
              <a:rPr lang="en-US" sz="2000" dirty="0"/>
              <a:t>or </a:t>
            </a:r>
            <a:r>
              <a:rPr lang="en-US" sz="2000" b="1" i="1" dirty="0"/>
              <a:t>turns ratio</a:t>
            </a:r>
            <a:r>
              <a:rPr lang="en-US" sz="2000" dirty="0"/>
              <a:t>.</a:t>
            </a:r>
          </a:p>
        </p:txBody>
      </p:sp>
      <p:sp>
        <p:nvSpPr>
          <p:cNvPr id="23" name="Rectangle 22">
            <a:extLst>
              <a:ext uri="{FF2B5EF4-FFF2-40B4-BE49-F238E27FC236}">
                <a16:creationId xmlns:a16="http://schemas.microsoft.com/office/drawing/2014/main" id="{1545912B-558B-4E85-B4F4-87C4BD88C3D5}"/>
              </a:ext>
            </a:extLst>
          </p:cNvPr>
          <p:cNvSpPr/>
          <p:nvPr/>
        </p:nvSpPr>
        <p:spPr>
          <a:xfrm>
            <a:off x="5819205" y="5572157"/>
            <a:ext cx="3997307" cy="707886"/>
          </a:xfrm>
          <a:prstGeom prst="rect">
            <a:avLst/>
          </a:prstGeom>
          <a:noFill/>
        </p:spPr>
        <p:txBody>
          <a:bodyPr wrap="square">
            <a:spAutoFit/>
          </a:bodyPr>
          <a:lstStyle/>
          <a:p>
            <a:pPr algn="just"/>
            <a:r>
              <a:rPr lang="en-US" sz="2000" dirty="0"/>
              <a:t>Hence, currents are the </a:t>
            </a:r>
            <a:r>
              <a:rPr lang="en-US" sz="2000" b="1" i="1" dirty="0"/>
              <a:t>inverse ratio</a:t>
            </a:r>
            <a:r>
              <a:rPr lang="en-US" sz="2000" dirty="0"/>
              <a:t> of the (voltage) transformation ratio.</a:t>
            </a:r>
          </a:p>
        </p:txBody>
      </p:sp>
      <p:pic>
        <p:nvPicPr>
          <p:cNvPr id="20" name="Picture 19">
            <a:extLst>
              <a:ext uri="{FF2B5EF4-FFF2-40B4-BE49-F238E27FC236}">
                <a16:creationId xmlns:a16="http://schemas.microsoft.com/office/drawing/2014/main" id="{6D321599-84C5-42A3-B5B8-8B48D8E08F17}"/>
              </a:ext>
            </a:extLst>
          </p:cNvPr>
          <p:cNvPicPr>
            <a:picLocks noChangeAspect="1"/>
          </p:cNvPicPr>
          <p:nvPr/>
        </p:nvPicPr>
        <p:blipFill>
          <a:blip r:embed="rId14"/>
          <a:stretch>
            <a:fillRect/>
          </a:stretch>
        </p:blipFill>
        <p:spPr>
          <a:xfrm>
            <a:off x="9782023" y="3768486"/>
            <a:ext cx="2056482" cy="2560320"/>
          </a:xfrm>
          <a:prstGeom prst="rect">
            <a:avLst/>
          </a:prstGeom>
        </p:spPr>
      </p:pic>
    </p:spTree>
    <p:extLst>
      <p:ext uri="{BB962C8B-B14F-4D97-AF65-F5344CB8AC3E}">
        <p14:creationId xmlns:p14="http://schemas.microsoft.com/office/powerpoint/2010/main" val="408119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4" grpId="0"/>
      <p:bldP spid="18" grpId="0"/>
      <p:bldP spid="21"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27</a:t>
            </a:fld>
            <a:endParaRPr lang="en-US" sz="2000" b="1" dirty="0">
              <a:solidFill>
                <a:schemeClr val="bg1"/>
              </a:solidFill>
              <a:latin typeface="Times New Roman" pitchFamily="18" charset="0"/>
              <a:cs typeface="Times New Roman" pitchFamily="18" charset="0"/>
            </a:endParaRPr>
          </a:p>
        </p:txBody>
      </p:sp>
      <p:pic>
        <p:nvPicPr>
          <p:cNvPr id="29" name="Picture 28">
            <a:extLst>
              <a:ext uri="{FF2B5EF4-FFF2-40B4-BE49-F238E27FC236}">
                <a16:creationId xmlns:a16="http://schemas.microsoft.com/office/drawing/2014/main" id="{0196805E-6D7A-4E7D-8443-E439934783C5}"/>
              </a:ext>
            </a:extLst>
          </p:cNvPr>
          <p:cNvPicPr>
            <a:picLocks noChangeAspect="1"/>
          </p:cNvPicPr>
          <p:nvPr/>
        </p:nvPicPr>
        <p:blipFill>
          <a:blip r:embed="rId2"/>
          <a:stretch>
            <a:fillRect/>
          </a:stretch>
        </p:blipFill>
        <p:spPr>
          <a:xfrm>
            <a:off x="192190" y="195830"/>
            <a:ext cx="5638800" cy="1438275"/>
          </a:xfrm>
          <a:prstGeom prst="rect">
            <a:avLst/>
          </a:prstGeom>
        </p:spPr>
      </p:pic>
      <p:sp>
        <p:nvSpPr>
          <p:cNvPr id="30" name="TextBox 29">
            <a:extLst>
              <a:ext uri="{FF2B5EF4-FFF2-40B4-BE49-F238E27FC236}">
                <a16:creationId xmlns:a16="http://schemas.microsoft.com/office/drawing/2014/main" id="{DB902D1D-262D-476F-BEB3-D77500C7306C}"/>
              </a:ext>
            </a:extLst>
          </p:cNvPr>
          <p:cNvSpPr txBox="1"/>
          <p:nvPr/>
        </p:nvSpPr>
        <p:spPr>
          <a:xfrm>
            <a:off x="112014" y="1789241"/>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31" name="Picture 30">
            <a:extLst>
              <a:ext uri="{FF2B5EF4-FFF2-40B4-BE49-F238E27FC236}">
                <a16:creationId xmlns:a16="http://schemas.microsoft.com/office/drawing/2014/main" id="{3A2FCEFF-E80E-4D77-89CE-459C83901174}"/>
              </a:ext>
            </a:extLst>
          </p:cNvPr>
          <p:cNvPicPr>
            <a:picLocks noChangeAspect="1"/>
          </p:cNvPicPr>
          <p:nvPr/>
        </p:nvPicPr>
        <p:blipFill>
          <a:blip r:embed="rId3"/>
          <a:stretch>
            <a:fillRect/>
          </a:stretch>
        </p:blipFill>
        <p:spPr>
          <a:xfrm>
            <a:off x="196313" y="2092074"/>
            <a:ext cx="5648325" cy="942975"/>
          </a:xfrm>
          <a:prstGeom prst="rect">
            <a:avLst/>
          </a:prstGeom>
        </p:spPr>
      </p:pic>
      <p:pic>
        <p:nvPicPr>
          <p:cNvPr id="32" name="Picture 31">
            <a:extLst>
              <a:ext uri="{FF2B5EF4-FFF2-40B4-BE49-F238E27FC236}">
                <a16:creationId xmlns:a16="http://schemas.microsoft.com/office/drawing/2014/main" id="{B6984CD6-B80B-4384-A7A7-795DCBE99EBE}"/>
              </a:ext>
            </a:extLst>
          </p:cNvPr>
          <p:cNvPicPr>
            <a:picLocks noChangeAspect="1"/>
          </p:cNvPicPr>
          <p:nvPr/>
        </p:nvPicPr>
        <p:blipFill>
          <a:blip r:embed="rId4"/>
          <a:stretch>
            <a:fillRect/>
          </a:stretch>
        </p:blipFill>
        <p:spPr>
          <a:xfrm>
            <a:off x="210801" y="3181984"/>
            <a:ext cx="4362450" cy="1562100"/>
          </a:xfrm>
          <a:prstGeom prst="rect">
            <a:avLst/>
          </a:prstGeom>
        </p:spPr>
      </p:pic>
      <p:pic>
        <p:nvPicPr>
          <p:cNvPr id="33" name="Picture 32">
            <a:extLst>
              <a:ext uri="{FF2B5EF4-FFF2-40B4-BE49-F238E27FC236}">
                <a16:creationId xmlns:a16="http://schemas.microsoft.com/office/drawing/2014/main" id="{1C27B1F0-DF42-48BA-A4B4-DCB865E41B0D}"/>
              </a:ext>
            </a:extLst>
          </p:cNvPr>
          <p:cNvPicPr>
            <a:picLocks noChangeAspect="1"/>
          </p:cNvPicPr>
          <p:nvPr/>
        </p:nvPicPr>
        <p:blipFill>
          <a:blip r:embed="rId5"/>
          <a:stretch>
            <a:fillRect/>
          </a:stretch>
        </p:blipFill>
        <p:spPr>
          <a:xfrm>
            <a:off x="210801" y="4858703"/>
            <a:ext cx="4791075" cy="1447800"/>
          </a:xfrm>
          <a:prstGeom prst="rect">
            <a:avLst/>
          </a:prstGeom>
        </p:spPr>
      </p:pic>
      <p:pic>
        <p:nvPicPr>
          <p:cNvPr id="34" name="Picture 33">
            <a:extLst>
              <a:ext uri="{FF2B5EF4-FFF2-40B4-BE49-F238E27FC236}">
                <a16:creationId xmlns:a16="http://schemas.microsoft.com/office/drawing/2014/main" id="{5B4E955F-4176-4781-9967-ED81D605562A}"/>
              </a:ext>
            </a:extLst>
          </p:cNvPr>
          <p:cNvPicPr>
            <a:picLocks noChangeAspect="1"/>
          </p:cNvPicPr>
          <p:nvPr/>
        </p:nvPicPr>
        <p:blipFill>
          <a:blip r:embed="rId6"/>
          <a:stretch>
            <a:fillRect/>
          </a:stretch>
        </p:blipFill>
        <p:spPr>
          <a:xfrm>
            <a:off x="6127725" y="191070"/>
            <a:ext cx="5667375" cy="1514475"/>
          </a:xfrm>
          <a:prstGeom prst="rect">
            <a:avLst/>
          </a:prstGeom>
        </p:spPr>
      </p:pic>
      <p:sp>
        <p:nvSpPr>
          <p:cNvPr id="35" name="TextBox 34">
            <a:extLst>
              <a:ext uri="{FF2B5EF4-FFF2-40B4-BE49-F238E27FC236}">
                <a16:creationId xmlns:a16="http://schemas.microsoft.com/office/drawing/2014/main" id="{48679D3C-7929-4050-98A6-777E92631770}"/>
              </a:ext>
            </a:extLst>
          </p:cNvPr>
          <p:cNvSpPr txBox="1"/>
          <p:nvPr/>
        </p:nvSpPr>
        <p:spPr>
          <a:xfrm>
            <a:off x="6264842" y="1860681"/>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36" name="Picture 35">
            <a:extLst>
              <a:ext uri="{FF2B5EF4-FFF2-40B4-BE49-F238E27FC236}">
                <a16:creationId xmlns:a16="http://schemas.microsoft.com/office/drawing/2014/main" id="{3D6E7279-791F-41CA-849D-8AA0434B0F48}"/>
              </a:ext>
            </a:extLst>
          </p:cNvPr>
          <p:cNvPicPr>
            <a:picLocks noChangeAspect="1"/>
          </p:cNvPicPr>
          <p:nvPr/>
        </p:nvPicPr>
        <p:blipFill>
          <a:blip r:embed="rId7"/>
          <a:stretch>
            <a:fillRect/>
          </a:stretch>
        </p:blipFill>
        <p:spPr>
          <a:xfrm>
            <a:off x="6264842" y="2415927"/>
            <a:ext cx="2343150" cy="438150"/>
          </a:xfrm>
          <a:prstGeom prst="rect">
            <a:avLst/>
          </a:prstGeom>
        </p:spPr>
      </p:pic>
      <p:pic>
        <p:nvPicPr>
          <p:cNvPr id="37" name="Picture 36">
            <a:extLst>
              <a:ext uri="{FF2B5EF4-FFF2-40B4-BE49-F238E27FC236}">
                <a16:creationId xmlns:a16="http://schemas.microsoft.com/office/drawing/2014/main" id="{0EF65914-0443-458B-9DA3-170E921655C1}"/>
              </a:ext>
            </a:extLst>
          </p:cNvPr>
          <p:cNvPicPr>
            <a:picLocks noChangeAspect="1"/>
          </p:cNvPicPr>
          <p:nvPr/>
        </p:nvPicPr>
        <p:blipFill>
          <a:blip r:embed="rId8"/>
          <a:stretch>
            <a:fillRect/>
          </a:stretch>
        </p:blipFill>
        <p:spPr>
          <a:xfrm>
            <a:off x="8988708" y="2260791"/>
            <a:ext cx="2505075" cy="752475"/>
          </a:xfrm>
          <a:prstGeom prst="rect">
            <a:avLst/>
          </a:prstGeom>
        </p:spPr>
      </p:pic>
      <p:pic>
        <p:nvPicPr>
          <p:cNvPr id="38" name="Picture 37">
            <a:extLst>
              <a:ext uri="{FF2B5EF4-FFF2-40B4-BE49-F238E27FC236}">
                <a16:creationId xmlns:a16="http://schemas.microsoft.com/office/drawing/2014/main" id="{4DEC7AA3-7F6E-46E9-A4CC-7604410D81E4}"/>
              </a:ext>
            </a:extLst>
          </p:cNvPr>
          <p:cNvPicPr>
            <a:picLocks noChangeAspect="1"/>
          </p:cNvPicPr>
          <p:nvPr/>
        </p:nvPicPr>
        <p:blipFill>
          <a:blip r:embed="rId9"/>
          <a:stretch>
            <a:fillRect/>
          </a:stretch>
        </p:blipFill>
        <p:spPr>
          <a:xfrm>
            <a:off x="6264842" y="3282765"/>
            <a:ext cx="3648075" cy="704850"/>
          </a:xfrm>
          <a:prstGeom prst="rect">
            <a:avLst/>
          </a:prstGeom>
        </p:spPr>
      </p:pic>
      <p:pic>
        <p:nvPicPr>
          <p:cNvPr id="39" name="Picture 38">
            <a:extLst>
              <a:ext uri="{FF2B5EF4-FFF2-40B4-BE49-F238E27FC236}">
                <a16:creationId xmlns:a16="http://schemas.microsoft.com/office/drawing/2014/main" id="{23ACDB10-8C33-47F0-AD58-B518C70A19FD}"/>
              </a:ext>
            </a:extLst>
          </p:cNvPr>
          <p:cNvPicPr>
            <a:picLocks noChangeAspect="1"/>
          </p:cNvPicPr>
          <p:nvPr/>
        </p:nvPicPr>
        <p:blipFill>
          <a:blip r:embed="rId10"/>
          <a:stretch>
            <a:fillRect/>
          </a:stretch>
        </p:blipFill>
        <p:spPr>
          <a:xfrm>
            <a:off x="6264842" y="4166623"/>
            <a:ext cx="5200650" cy="847725"/>
          </a:xfrm>
          <a:prstGeom prst="rect">
            <a:avLst/>
          </a:prstGeom>
        </p:spPr>
      </p:pic>
      <p:pic>
        <p:nvPicPr>
          <p:cNvPr id="40" name="Picture 39">
            <a:extLst>
              <a:ext uri="{FF2B5EF4-FFF2-40B4-BE49-F238E27FC236}">
                <a16:creationId xmlns:a16="http://schemas.microsoft.com/office/drawing/2014/main" id="{CC8E0C13-525C-429A-845D-41886BC47B7C}"/>
              </a:ext>
            </a:extLst>
          </p:cNvPr>
          <p:cNvPicPr>
            <a:picLocks noChangeAspect="1"/>
          </p:cNvPicPr>
          <p:nvPr/>
        </p:nvPicPr>
        <p:blipFill>
          <a:blip r:embed="rId11"/>
          <a:stretch>
            <a:fillRect/>
          </a:stretch>
        </p:blipFill>
        <p:spPr>
          <a:xfrm>
            <a:off x="6210250" y="5168268"/>
            <a:ext cx="5629275" cy="971550"/>
          </a:xfrm>
          <a:prstGeom prst="rect">
            <a:avLst/>
          </a:prstGeom>
        </p:spPr>
      </p:pic>
      <p:cxnSp>
        <p:nvCxnSpPr>
          <p:cNvPr id="42" name="Straight Connector 41">
            <a:extLst>
              <a:ext uri="{FF2B5EF4-FFF2-40B4-BE49-F238E27FC236}">
                <a16:creationId xmlns:a16="http://schemas.microsoft.com/office/drawing/2014/main" id="{CA36A19F-1506-4491-B5B7-0567782863F5}"/>
              </a:ext>
            </a:extLst>
          </p:cNvPr>
          <p:cNvCxnSpPr/>
          <p:nvPr/>
        </p:nvCxnSpPr>
        <p:spPr>
          <a:xfrm>
            <a:off x="5987457" y="20808"/>
            <a:ext cx="0" cy="64008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91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28</a:t>
            </a:fld>
            <a:endParaRPr lang="en-US" sz="2000" b="1" dirty="0">
              <a:solidFill>
                <a:schemeClr val="bg1"/>
              </a:solidFill>
              <a:latin typeface="Times New Roman" pitchFamily="18" charset="0"/>
              <a:cs typeface="Times New Roman" pitchFamily="18" charset="0"/>
            </a:endParaRPr>
          </a:p>
        </p:txBody>
      </p:sp>
      <p:cxnSp>
        <p:nvCxnSpPr>
          <p:cNvPr id="3" name="Straight Connector 2">
            <a:extLst>
              <a:ext uri="{FF2B5EF4-FFF2-40B4-BE49-F238E27FC236}">
                <a16:creationId xmlns:a16="http://schemas.microsoft.com/office/drawing/2014/main" id="{715F984F-BC4A-42B2-AF7A-E4FB9BACD4AA}"/>
              </a:ext>
            </a:extLst>
          </p:cNvPr>
          <p:cNvCxnSpPr/>
          <p:nvPr/>
        </p:nvCxnSpPr>
        <p:spPr>
          <a:xfrm>
            <a:off x="6116049" y="-20136"/>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837016-17E7-4032-B6D7-3E9D76CC3AA4}"/>
              </a:ext>
            </a:extLst>
          </p:cNvPr>
          <p:cNvSpPr txBox="1"/>
          <p:nvPr/>
        </p:nvSpPr>
        <p:spPr>
          <a:xfrm>
            <a:off x="202009" y="2618100"/>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18" name="Picture 17">
            <a:extLst>
              <a:ext uri="{FF2B5EF4-FFF2-40B4-BE49-F238E27FC236}">
                <a16:creationId xmlns:a16="http://schemas.microsoft.com/office/drawing/2014/main" id="{23C1D1A3-8E98-43C7-837F-3CC052D750FA}"/>
              </a:ext>
            </a:extLst>
          </p:cNvPr>
          <p:cNvPicPr>
            <a:picLocks noChangeAspect="1"/>
          </p:cNvPicPr>
          <p:nvPr/>
        </p:nvPicPr>
        <p:blipFill>
          <a:blip r:embed="rId2"/>
          <a:stretch>
            <a:fillRect/>
          </a:stretch>
        </p:blipFill>
        <p:spPr>
          <a:xfrm>
            <a:off x="202009" y="122830"/>
            <a:ext cx="5667375" cy="2457450"/>
          </a:xfrm>
          <a:prstGeom prst="rect">
            <a:avLst/>
          </a:prstGeom>
        </p:spPr>
      </p:pic>
      <p:pic>
        <p:nvPicPr>
          <p:cNvPr id="7" name="Picture 6">
            <a:extLst>
              <a:ext uri="{FF2B5EF4-FFF2-40B4-BE49-F238E27FC236}">
                <a16:creationId xmlns:a16="http://schemas.microsoft.com/office/drawing/2014/main" id="{BE88D685-21B4-44F5-B49E-E8A00F2479F1}"/>
              </a:ext>
            </a:extLst>
          </p:cNvPr>
          <p:cNvPicPr>
            <a:picLocks noChangeAspect="1"/>
          </p:cNvPicPr>
          <p:nvPr/>
        </p:nvPicPr>
        <p:blipFill>
          <a:blip r:embed="rId3"/>
          <a:stretch>
            <a:fillRect/>
          </a:stretch>
        </p:blipFill>
        <p:spPr>
          <a:xfrm>
            <a:off x="347662" y="3112024"/>
            <a:ext cx="4181475" cy="781050"/>
          </a:xfrm>
          <a:prstGeom prst="rect">
            <a:avLst/>
          </a:prstGeom>
        </p:spPr>
      </p:pic>
      <p:pic>
        <p:nvPicPr>
          <p:cNvPr id="11" name="Picture 10">
            <a:extLst>
              <a:ext uri="{FF2B5EF4-FFF2-40B4-BE49-F238E27FC236}">
                <a16:creationId xmlns:a16="http://schemas.microsoft.com/office/drawing/2014/main" id="{732BEA82-C605-4208-BFE0-F30187478DD7}"/>
              </a:ext>
            </a:extLst>
          </p:cNvPr>
          <p:cNvPicPr>
            <a:picLocks noChangeAspect="1"/>
          </p:cNvPicPr>
          <p:nvPr/>
        </p:nvPicPr>
        <p:blipFill>
          <a:blip r:embed="rId4"/>
          <a:stretch>
            <a:fillRect/>
          </a:stretch>
        </p:blipFill>
        <p:spPr>
          <a:xfrm>
            <a:off x="865144" y="3986888"/>
            <a:ext cx="4733925" cy="1485900"/>
          </a:xfrm>
          <a:prstGeom prst="rect">
            <a:avLst/>
          </a:prstGeom>
        </p:spPr>
      </p:pic>
      <p:pic>
        <p:nvPicPr>
          <p:cNvPr id="15" name="Picture 14">
            <a:extLst>
              <a:ext uri="{FF2B5EF4-FFF2-40B4-BE49-F238E27FC236}">
                <a16:creationId xmlns:a16="http://schemas.microsoft.com/office/drawing/2014/main" id="{953578C9-B57C-4A38-822C-970C494FF4D6}"/>
              </a:ext>
            </a:extLst>
          </p:cNvPr>
          <p:cNvPicPr>
            <a:picLocks noChangeAspect="1"/>
          </p:cNvPicPr>
          <p:nvPr/>
        </p:nvPicPr>
        <p:blipFill>
          <a:blip r:embed="rId5"/>
          <a:stretch>
            <a:fillRect/>
          </a:stretch>
        </p:blipFill>
        <p:spPr>
          <a:xfrm>
            <a:off x="776568" y="5539643"/>
            <a:ext cx="5200650" cy="657225"/>
          </a:xfrm>
          <a:prstGeom prst="rect">
            <a:avLst/>
          </a:prstGeom>
        </p:spPr>
      </p:pic>
      <p:pic>
        <p:nvPicPr>
          <p:cNvPr id="19" name="Picture 18">
            <a:extLst>
              <a:ext uri="{FF2B5EF4-FFF2-40B4-BE49-F238E27FC236}">
                <a16:creationId xmlns:a16="http://schemas.microsoft.com/office/drawing/2014/main" id="{BD43E188-03E8-489F-84A2-EE320B65B601}"/>
              </a:ext>
            </a:extLst>
          </p:cNvPr>
          <p:cNvPicPr>
            <a:picLocks noChangeAspect="1"/>
          </p:cNvPicPr>
          <p:nvPr/>
        </p:nvPicPr>
        <p:blipFill>
          <a:blip r:embed="rId6"/>
          <a:stretch>
            <a:fillRect/>
          </a:stretch>
        </p:blipFill>
        <p:spPr>
          <a:xfrm>
            <a:off x="6779519" y="614504"/>
            <a:ext cx="3924300" cy="1152525"/>
          </a:xfrm>
          <a:prstGeom prst="rect">
            <a:avLst/>
          </a:prstGeom>
        </p:spPr>
      </p:pic>
      <p:pic>
        <p:nvPicPr>
          <p:cNvPr id="21" name="Picture 20">
            <a:extLst>
              <a:ext uri="{FF2B5EF4-FFF2-40B4-BE49-F238E27FC236}">
                <a16:creationId xmlns:a16="http://schemas.microsoft.com/office/drawing/2014/main" id="{0402D38C-4CAD-46FE-8D06-34181254CDF8}"/>
              </a:ext>
            </a:extLst>
          </p:cNvPr>
          <p:cNvPicPr>
            <a:picLocks noChangeAspect="1"/>
          </p:cNvPicPr>
          <p:nvPr/>
        </p:nvPicPr>
        <p:blipFill>
          <a:blip r:embed="rId7"/>
          <a:stretch>
            <a:fillRect/>
          </a:stretch>
        </p:blipFill>
        <p:spPr>
          <a:xfrm>
            <a:off x="6265169" y="2575483"/>
            <a:ext cx="4438650" cy="1085850"/>
          </a:xfrm>
          <a:prstGeom prst="rect">
            <a:avLst/>
          </a:prstGeom>
        </p:spPr>
      </p:pic>
      <p:pic>
        <p:nvPicPr>
          <p:cNvPr id="23" name="Picture 22">
            <a:extLst>
              <a:ext uri="{FF2B5EF4-FFF2-40B4-BE49-F238E27FC236}">
                <a16:creationId xmlns:a16="http://schemas.microsoft.com/office/drawing/2014/main" id="{D8A593C0-C701-4022-85EC-7A130175E20D}"/>
              </a:ext>
            </a:extLst>
          </p:cNvPr>
          <p:cNvPicPr>
            <a:picLocks noChangeAspect="1"/>
          </p:cNvPicPr>
          <p:nvPr/>
        </p:nvPicPr>
        <p:blipFill>
          <a:blip r:embed="rId8"/>
          <a:stretch>
            <a:fillRect/>
          </a:stretch>
        </p:blipFill>
        <p:spPr>
          <a:xfrm>
            <a:off x="6323194" y="4262121"/>
            <a:ext cx="4505325" cy="1485900"/>
          </a:xfrm>
          <a:prstGeom prst="rect">
            <a:avLst/>
          </a:prstGeom>
        </p:spPr>
      </p:pic>
    </p:spTree>
    <p:extLst>
      <p:ext uri="{BB962C8B-B14F-4D97-AF65-F5344CB8AC3E}">
        <p14:creationId xmlns:p14="http://schemas.microsoft.com/office/powerpoint/2010/main" val="156365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29</a:t>
            </a:fld>
            <a:endParaRPr lang="en-US" sz="2000" b="1"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E89BC8DE-CAEC-4C36-B5B0-7349E31D0D72}"/>
              </a:ext>
            </a:extLst>
          </p:cNvPr>
          <p:cNvPicPr>
            <a:picLocks noChangeAspect="1"/>
          </p:cNvPicPr>
          <p:nvPr/>
        </p:nvPicPr>
        <p:blipFill>
          <a:blip r:embed="rId2"/>
          <a:stretch>
            <a:fillRect/>
          </a:stretch>
        </p:blipFill>
        <p:spPr>
          <a:xfrm>
            <a:off x="382709" y="163417"/>
            <a:ext cx="5257800" cy="1590675"/>
          </a:xfrm>
          <a:prstGeom prst="rect">
            <a:avLst/>
          </a:prstGeom>
        </p:spPr>
      </p:pic>
      <p:cxnSp>
        <p:nvCxnSpPr>
          <p:cNvPr id="6" name="Straight Connector 5">
            <a:extLst>
              <a:ext uri="{FF2B5EF4-FFF2-40B4-BE49-F238E27FC236}">
                <a16:creationId xmlns:a16="http://schemas.microsoft.com/office/drawing/2014/main" id="{DF7397AB-D9AA-44AF-B3D4-366080852784}"/>
              </a:ext>
            </a:extLst>
          </p:cNvPr>
          <p:cNvCxnSpPr/>
          <p:nvPr/>
        </p:nvCxnSpPr>
        <p:spPr>
          <a:xfrm>
            <a:off x="6116049" y="-6488"/>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D826C4-FF0F-49B1-AD92-BE2F1E62B21C}"/>
              </a:ext>
            </a:extLst>
          </p:cNvPr>
          <p:cNvSpPr txBox="1"/>
          <p:nvPr/>
        </p:nvSpPr>
        <p:spPr>
          <a:xfrm>
            <a:off x="287740" y="1789241"/>
            <a:ext cx="1326271"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8" name="Picture 7">
            <a:extLst>
              <a:ext uri="{FF2B5EF4-FFF2-40B4-BE49-F238E27FC236}">
                <a16:creationId xmlns:a16="http://schemas.microsoft.com/office/drawing/2014/main" id="{4FF137DA-3685-432D-BE7C-91B16E3532E2}"/>
              </a:ext>
            </a:extLst>
          </p:cNvPr>
          <p:cNvPicPr>
            <a:picLocks noChangeAspect="1"/>
          </p:cNvPicPr>
          <p:nvPr/>
        </p:nvPicPr>
        <p:blipFill>
          <a:blip r:embed="rId3"/>
          <a:stretch>
            <a:fillRect/>
          </a:stretch>
        </p:blipFill>
        <p:spPr>
          <a:xfrm>
            <a:off x="287740" y="2189351"/>
            <a:ext cx="5276850" cy="457200"/>
          </a:xfrm>
          <a:prstGeom prst="rect">
            <a:avLst/>
          </a:prstGeom>
        </p:spPr>
      </p:pic>
      <p:pic>
        <p:nvPicPr>
          <p:cNvPr id="10" name="Picture 9">
            <a:extLst>
              <a:ext uri="{FF2B5EF4-FFF2-40B4-BE49-F238E27FC236}">
                <a16:creationId xmlns:a16="http://schemas.microsoft.com/office/drawing/2014/main" id="{F8EF5504-0D98-4F40-8BB5-94B313145B2D}"/>
              </a:ext>
            </a:extLst>
          </p:cNvPr>
          <p:cNvPicPr>
            <a:picLocks noChangeAspect="1"/>
          </p:cNvPicPr>
          <p:nvPr/>
        </p:nvPicPr>
        <p:blipFill>
          <a:blip r:embed="rId4"/>
          <a:stretch>
            <a:fillRect/>
          </a:stretch>
        </p:blipFill>
        <p:spPr>
          <a:xfrm>
            <a:off x="307574" y="2817268"/>
            <a:ext cx="5505450" cy="2533650"/>
          </a:xfrm>
          <a:prstGeom prst="rect">
            <a:avLst/>
          </a:prstGeom>
        </p:spPr>
      </p:pic>
      <p:pic>
        <p:nvPicPr>
          <p:cNvPr id="14" name="Picture 13">
            <a:extLst>
              <a:ext uri="{FF2B5EF4-FFF2-40B4-BE49-F238E27FC236}">
                <a16:creationId xmlns:a16="http://schemas.microsoft.com/office/drawing/2014/main" id="{0C8D269C-67B4-443D-808D-DA0865DE29C5}"/>
              </a:ext>
            </a:extLst>
          </p:cNvPr>
          <p:cNvPicPr>
            <a:picLocks noChangeAspect="1"/>
          </p:cNvPicPr>
          <p:nvPr/>
        </p:nvPicPr>
        <p:blipFill>
          <a:blip r:embed="rId5"/>
          <a:stretch>
            <a:fillRect/>
          </a:stretch>
        </p:blipFill>
        <p:spPr>
          <a:xfrm>
            <a:off x="6191968" y="490135"/>
            <a:ext cx="4981575" cy="2162175"/>
          </a:xfrm>
          <a:prstGeom prst="rect">
            <a:avLst/>
          </a:prstGeom>
        </p:spPr>
      </p:pic>
      <p:pic>
        <p:nvPicPr>
          <p:cNvPr id="16" name="Picture 15">
            <a:extLst>
              <a:ext uri="{FF2B5EF4-FFF2-40B4-BE49-F238E27FC236}">
                <a16:creationId xmlns:a16="http://schemas.microsoft.com/office/drawing/2014/main" id="{02D14D99-A63D-434E-9E8D-8111C8588269}"/>
              </a:ext>
            </a:extLst>
          </p:cNvPr>
          <p:cNvPicPr>
            <a:picLocks noChangeAspect="1"/>
          </p:cNvPicPr>
          <p:nvPr/>
        </p:nvPicPr>
        <p:blipFill>
          <a:blip r:embed="rId6"/>
          <a:stretch>
            <a:fillRect/>
          </a:stretch>
        </p:blipFill>
        <p:spPr>
          <a:xfrm>
            <a:off x="6288564" y="3192204"/>
            <a:ext cx="5705475" cy="2609850"/>
          </a:xfrm>
          <a:prstGeom prst="rect">
            <a:avLst/>
          </a:prstGeom>
        </p:spPr>
      </p:pic>
    </p:spTree>
    <p:extLst>
      <p:ext uri="{BB962C8B-B14F-4D97-AF65-F5344CB8AC3E}">
        <p14:creationId xmlns:p14="http://schemas.microsoft.com/office/powerpoint/2010/main" val="6522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a:t>
            </a:fld>
            <a:endParaRPr lang="en-US" sz="2000" b="1" dirty="0">
              <a:solidFill>
                <a:schemeClr val="bg1"/>
              </a:solidFill>
              <a:latin typeface="Times New Roman" pitchFamily="18" charset="0"/>
              <a:cs typeface="Times New Roman" pitchFamily="18" charset="0"/>
            </a:endParaRPr>
          </a:p>
        </p:txBody>
      </p:sp>
      <p:pic>
        <p:nvPicPr>
          <p:cNvPr id="12" name="Picture 11">
            <a:extLst>
              <a:ext uri="{FF2B5EF4-FFF2-40B4-BE49-F238E27FC236}">
                <a16:creationId xmlns:a16="http://schemas.microsoft.com/office/drawing/2014/main" id="{1B011421-E167-4ACD-AFCE-A75DEDF07277}"/>
              </a:ext>
            </a:extLst>
          </p:cNvPr>
          <p:cNvPicPr>
            <a:picLocks noChangeAspect="1"/>
          </p:cNvPicPr>
          <p:nvPr/>
        </p:nvPicPr>
        <p:blipFill>
          <a:blip r:embed="rId2"/>
          <a:stretch>
            <a:fillRect/>
          </a:stretch>
        </p:blipFill>
        <p:spPr>
          <a:xfrm>
            <a:off x="326370" y="1057096"/>
            <a:ext cx="3939014" cy="2011680"/>
          </a:xfrm>
          <a:prstGeom prst="rect">
            <a:avLst/>
          </a:prstGeom>
        </p:spPr>
      </p:pic>
      <p:pic>
        <p:nvPicPr>
          <p:cNvPr id="14" name="Picture 13">
            <a:extLst>
              <a:ext uri="{FF2B5EF4-FFF2-40B4-BE49-F238E27FC236}">
                <a16:creationId xmlns:a16="http://schemas.microsoft.com/office/drawing/2014/main" id="{55593D2C-81CB-4AA4-B3AF-025D0807A96D}"/>
              </a:ext>
            </a:extLst>
          </p:cNvPr>
          <p:cNvPicPr>
            <a:picLocks noChangeAspect="1"/>
          </p:cNvPicPr>
          <p:nvPr/>
        </p:nvPicPr>
        <p:blipFill>
          <a:blip r:embed="rId3"/>
          <a:stretch>
            <a:fillRect/>
          </a:stretch>
        </p:blipFill>
        <p:spPr>
          <a:xfrm>
            <a:off x="326370" y="3340492"/>
            <a:ext cx="3495791" cy="2011680"/>
          </a:xfrm>
          <a:prstGeom prst="rect">
            <a:avLst/>
          </a:prstGeom>
        </p:spPr>
      </p:pic>
      <p:pic>
        <p:nvPicPr>
          <p:cNvPr id="16" name="Picture 15">
            <a:extLst>
              <a:ext uri="{FF2B5EF4-FFF2-40B4-BE49-F238E27FC236}">
                <a16:creationId xmlns:a16="http://schemas.microsoft.com/office/drawing/2014/main" id="{7A37E614-99D1-4E53-99DE-F47D66DA8ED5}"/>
              </a:ext>
            </a:extLst>
          </p:cNvPr>
          <p:cNvPicPr>
            <a:picLocks noChangeAspect="1"/>
          </p:cNvPicPr>
          <p:nvPr/>
        </p:nvPicPr>
        <p:blipFill>
          <a:blip r:embed="rId4"/>
          <a:stretch>
            <a:fillRect/>
          </a:stretch>
        </p:blipFill>
        <p:spPr>
          <a:xfrm>
            <a:off x="6037358" y="3872821"/>
            <a:ext cx="3802734" cy="2468880"/>
          </a:xfrm>
          <a:prstGeom prst="rect">
            <a:avLst/>
          </a:prstGeom>
        </p:spPr>
      </p:pic>
      <p:sp>
        <p:nvSpPr>
          <p:cNvPr id="13" name="TextBox 12">
            <a:extLst>
              <a:ext uri="{FF2B5EF4-FFF2-40B4-BE49-F238E27FC236}">
                <a16:creationId xmlns:a16="http://schemas.microsoft.com/office/drawing/2014/main" id="{6EBC1269-2590-4FFA-B9F0-E3714A501905}"/>
              </a:ext>
            </a:extLst>
          </p:cNvPr>
          <p:cNvSpPr txBox="1"/>
          <p:nvPr/>
        </p:nvSpPr>
        <p:spPr>
          <a:xfrm>
            <a:off x="218359" y="163180"/>
            <a:ext cx="9299851" cy="830997"/>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If </a:t>
            </a:r>
            <a:r>
              <a:rPr lang="en-US" sz="2400" b="1" dirty="0">
                <a:latin typeface="Times New Roman" pitchFamily="18" charset="0"/>
                <a:cs typeface="Times New Roman" pitchFamily="18" charset="0"/>
              </a:rPr>
              <a:t>unlike poles</a:t>
            </a:r>
            <a:r>
              <a:rPr lang="en-US" sz="2400" dirty="0">
                <a:latin typeface="Times New Roman" pitchFamily="18" charset="0"/>
                <a:cs typeface="Times New Roman" pitchFamily="18" charset="0"/>
              </a:rPr>
              <a:t> of two magnets are brought together, the magnets </a:t>
            </a:r>
            <a:r>
              <a:rPr lang="en-US" sz="2400" b="1" dirty="0">
                <a:latin typeface="Times New Roman" pitchFamily="18" charset="0"/>
                <a:cs typeface="Times New Roman" pitchFamily="18" charset="0"/>
              </a:rPr>
              <a:t>attract</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If </a:t>
            </a:r>
            <a:r>
              <a:rPr lang="en-US" sz="2400" b="1" dirty="0">
                <a:latin typeface="Times New Roman" pitchFamily="18" charset="0"/>
                <a:cs typeface="Times New Roman" pitchFamily="18" charset="0"/>
              </a:rPr>
              <a:t>like poles</a:t>
            </a:r>
            <a:r>
              <a:rPr lang="en-US" sz="2400" dirty="0">
                <a:latin typeface="Times New Roman" pitchFamily="18" charset="0"/>
                <a:cs typeface="Times New Roman" pitchFamily="18" charset="0"/>
              </a:rPr>
              <a:t> of two magnets are brought together, the magnets </a:t>
            </a:r>
            <a:r>
              <a:rPr lang="en-US" sz="2400" b="1" dirty="0">
                <a:latin typeface="Times New Roman" pitchFamily="18" charset="0"/>
                <a:cs typeface="Times New Roman" pitchFamily="18" charset="0"/>
              </a:rPr>
              <a:t>repel</a:t>
            </a:r>
            <a:r>
              <a:rPr lang="en-US" sz="2400" dirty="0">
                <a:latin typeface="Times New Roman" pitchFamily="18" charset="0"/>
                <a:cs typeface="Times New Roman" pitchFamily="18" charset="0"/>
              </a:rPr>
              <a:t>.</a:t>
            </a:r>
          </a:p>
        </p:txBody>
      </p:sp>
      <p:sp>
        <p:nvSpPr>
          <p:cNvPr id="15" name="TextBox 14">
            <a:extLst>
              <a:ext uri="{FF2B5EF4-FFF2-40B4-BE49-F238E27FC236}">
                <a16:creationId xmlns:a16="http://schemas.microsoft.com/office/drawing/2014/main" id="{49C9F7EC-D5C0-46E6-AEF9-586336D53084}"/>
              </a:ext>
            </a:extLst>
          </p:cNvPr>
          <p:cNvSpPr txBox="1"/>
          <p:nvPr/>
        </p:nvSpPr>
        <p:spPr>
          <a:xfrm>
            <a:off x="4265384" y="1258779"/>
            <a:ext cx="7668050" cy="3046988"/>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If a nonmagnetic material, such as glass or copper, is placed in the flux paths surrounding a magnet, an almost unnoticeable change occurs in the flux distribution. </a:t>
            </a:r>
          </a:p>
          <a:p>
            <a:pPr algn="just"/>
            <a:r>
              <a:rPr lang="en-US" sz="2400" dirty="0">
                <a:latin typeface="Times New Roman" pitchFamily="18" charset="0"/>
                <a:cs typeface="Times New Roman" pitchFamily="18" charset="0"/>
              </a:rPr>
              <a:t>If a magnetic material, such as soft iron, is placed in the flux path, the flux lines pass through the soft iron rather than the surrounding air because </a:t>
            </a:r>
            <a:r>
              <a:rPr lang="en-US" sz="2400" b="1" dirty="0">
                <a:latin typeface="Times New Roman" pitchFamily="18" charset="0"/>
                <a:cs typeface="Times New Roman" pitchFamily="18" charset="0"/>
              </a:rPr>
              <a:t>magnetic flux lines pass with greater ease through magnetic materials than through air</a:t>
            </a:r>
            <a:r>
              <a:rPr lang="en-US" sz="2400" dirty="0">
                <a:latin typeface="Times New Roman" pitchFamily="18" charset="0"/>
                <a:cs typeface="Times New Roman" pitchFamily="18" charset="0"/>
              </a:rPr>
              <a:t>.</a:t>
            </a:r>
          </a:p>
        </p:txBody>
      </p:sp>
    </p:spTree>
    <p:extLst>
      <p:ext uri="{BB962C8B-B14F-4D97-AF65-F5344CB8AC3E}">
        <p14:creationId xmlns:p14="http://schemas.microsoft.com/office/powerpoint/2010/main" val="420904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30</a:t>
            </a:fld>
            <a:endParaRPr lang="en-US" sz="2000" b="1"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144309A2-5A1A-4004-9C04-8F9711469CF8}"/>
              </a:ext>
            </a:extLst>
          </p:cNvPr>
          <p:cNvSpPr/>
          <p:nvPr/>
        </p:nvSpPr>
        <p:spPr>
          <a:xfrm>
            <a:off x="2195122" y="162515"/>
            <a:ext cx="7262779" cy="377026"/>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Classification of  Transformer Based on Voltage Level</a:t>
            </a:r>
          </a:p>
        </p:txBody>
      </p:sp>
      <p:cxnSp>
        <p:nvCxnSpPr>
          <p:cNvPr id="13" name="Straight Connector 12">
            <a:extLst>
              <a:ext uri="{FF2B5EF4-FFF2-40B4-BE49-F238E27FC236}">
                <a16:creationId xmlns:a16="http://schemas.microsoft.com/office/drawing/2014/main" id="{ACBDC5AC-4AC1-498A-884C-B85618613802}"/>
              </a:ext>
            </a:extLst>
          </p:cNvPr>
          <p:cNvCxnSpPr/>
          <p:nvPr/>
        </p:nvCxnSpPr>
        <p:spPr>
          <a:xfrm>
            <a:off x="5282003" y="2851989"/>
            <a:ext cx="0" cy="35661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272AACA-9911-4C4A-9545-8CDF6AD7B0E1}"/>
              </a:ext>
            </a:extLst>
          </p:cNvPr>
          <p:cNvSpPr/>
          <p:nvPr/>
        </p:nvSpPr>
        <p:spPr>
          <a:xfrm>
            <a:off x="2742195" y="960735"/>
            <a:ext cx="9030289" cy="1400383"/>
          </a:xfrm>
          <a:prstGeom prst="rect">
            <a:avLst/>
          </a:prstGeom>
          <a:noFill/>
        </p:spPr>
        <p:txBody>
          <a:bodyPr wrap="square">
            <a:spAutoFit/>
          </a:bodyPr>
          <a:lstStyle/>
          <a:p>
            <a:pPr algn="just">
              <a:spcAft>
                <a:spcPts val="600"/>
              </a:spcAft>
            </a:pPr>
            <a:r>
              <a:rPr lang="en-US" sz="2000" b="1" dirty="0">
                <a:solidFill>
                  <a:srgbClr val="0000CC"/>
                </a:solidFill>
              </a:rPr>
              <a:t>Step-up Transformer</a:t>
            </a:r>
            <a:r>
              <a:rPr lang="en-US" sz="2000" dirty="0"/>
              <a:t>: If secondary side voltage (</a:t>
            </a:r>
            <a:r>
              <a:rPr lang="en-US" sz="2000" i="1" dirty="0"/>
              <a:t>V</a:t>
            </a:r>
            <a:r>
              <a:rPr lang="en-US" sz="2000" baseline="-25000" dirty="0"/>
              <a:t>2</a:t>
            </a:r>
            <a:r>
              <a:rPr lang="en-US" sz="2000" dirty="0"/>
              <a:t>) is </a:t>
            </a:r>
            <a:r>
              <a:rPr lang="en-US" sz="2000" b="1" i="1" dirty="0">
                <a:solidFill>
                  <a:srgbClr val="FF0066"/>
                </a:solidFill>
              </a:rPr>
              <a:t>greater</a:t>
            </a:r>
            <a:r>
              <a:rPr lang="en-US" sz="2000" dirty="0"/>
              <a:t> than the primary side voltage (</a:t>
            </a:r>
            <a:r>
              <a:rPr lang="en-US" sz="2000" i="1" dirty="0"/>
              <a:t>V</a:t>
            </a:r>
            <a:r>
              <a:rPr lang="en-US" sz="2000" baseline="-25000" dirty="0"/>
              <a:t>1</a:t>
            </a:r>
            <a:r>
              <a:rPr lang="en-US" sz="2000" dirty="0"/>
              <a:t>) that means </a:t>
            </a:r>
            <a:r>
              <a:rPr lang="en-US" sz="2000" b="1" i="1" dirty="0">
                <a:solidFill>
                  <a:srgbClr val="FF0066"/>
                </a:solidFill>
              </a:rPr>
              <a:t>K</a:t>
            </a:r>
            <a:r>
              <a:rPr lang="en-US" sz="2000" b="1" dirty="0">
                <a:solidFill>
                  <a:srgbClr val="FF0066"/>
                </a:solidFill>
              </a:rPr>
              <a:t>&gt;1</a:t>
            </a:r>
            <a:r>
              <a:rPr lang="en-US" sz="2000" dirty="0"/>
              <a:t>  then transformer is called step up transformer.</a:t>
            </a:r>
          </a:p>
          <a:p>
            <a:pPr algn="just"/>
            <a:r>
              <a:rPr lang="en-US" sz="2000" b="1" dirty="0">
                <a:solidFill>
                  <a:srgbClr val="0000CC"/>
                </a:solidFill>
              </a:rPr>
              <a:t>Step-down Transformer</a:t>
            </a:r>
            <a:r>
              <a:rPr lang="en-US" sz="2000" dirty="0"/>
              <a:t>: If secondary side voltage (</a:t>
            </a:r>
            <a:r>
              <a:rPr lang="en-US" sz="2000" i="1" dirty="0"/>
              <a:t>V</a:t>
            </a:r>
            <a:r>
              <a:rPr lang="en-US" sz="2000" baseline="-25000" dirty="0"/>
              <a:t>2</a:t>
            </a:r>
            <a:r>
              <a:rPr lang="en-US" sz="2000" dirty="0"/>
              <a:t>) is </a:t>
            </a:r>
            <a:r>
              <a:rPr lang="en-US" sz="2000" b="1" i="1" dirty="0">
                <a:solidFill>
                  <a:srgbClr val="FF0066"/>
                </a:solidFill>
              </a:rPr>
              <a:t>smaller</a:t>
            </a:r>
            <a:r>
              <a:rPr lang="en-US" sz="2000" dirty="0"/>
              <a:t> than the primary side voltage (</a:t>
            </a:r>
            <a:r>
              <a:rPr lang="en-US" sz="2000" i="1" dirty="0"/>
              <a:t>V</a:t>
            </a:r>
            <a:r>
              <a:rPr lang="en-US" sz="2000" baseline="-25000" dirty="0"/>
              <a:t>1</a:t>
            </a:r>
            <a:r>
              <a:rPr lang="en-US" sz="2000" dirty="0"/>
              <a:t>) that means </a:t>
            </a:r>
            <a:r>
              <a:rPr lang="en-US" sz="2000" b="1" i="1" dirty="0">
                <a:solidFill>
                  <a:srgbClr val="FF0066"/>
                </a:solidFill>
              </a:rPr>
              <a:t>K</a:t>
            </a:r>
            <a:r>
              <a:rPr lang="en-US" sz="2000" b="1" dirty="0">
                <a:solidFill>
                  <a:srgbClr val="FF0066"/>
                </a:solidFill>
              </a:rPr>
              <a:t>&lt;1</a:t>
            </a:r>
            <a:r>
              <a:rPr lang="en-US" sz="2000" dirty="0"/>
              <a:t>  then transformer is called step up transformer.</a:t>
            </a:r>
          </a:p>
        </p:txBody>
      </p:sp>
      <p:sp>
        <p:nvSpPr>
          <p:cNvPr id="22" name="Rectangle 21">
            <a:extLst>
              <a:ext uri="{FF2B5EF4-FFF2-40B4-BE49-F238E27FC236}">
                <a16:creationId xmlns:a16="http://schemas.microsoft.com/office/drawing/2014/main" id="{FCE47378-BAAD-4249-93DB-6A655DC8DE8B}"/>
              </a:ext>
            </a:extLst>
          </p:cNvPr>
          <p:cNvSpPr/>
          <p:nvPr/>
        </p:nvSpPr>
        <p:spPr>
          <a:xfrm>
            <a:off x="3076911" y="2544939"/>
            <a:ext cx="4457646" cy="377026"/>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Others Classification of  Transformer</a:t>
            </a:r>
          </a:p>
        </p:txBody>
      </p:sp>
      <p:sp>
        <p:nvSpPr>
          <p:cNvPr id="26" name="Rectangle 25">
            <a:extLst>
              <a:ext uri="{FF2B5EF4-FFF2-40B4-BE49-F238E27FC236}">
                <a16:creationId xmlns:a16="http://schemas.microsoft.com/office/drawing/2014/main" id="{7EE5E8FE-07B2-485B-99AE-158AA90A4224}"/>
              </a:ext>
            </a:extLst>
          </p:cNvPr>
          <p:cNvSpPr/>
          <p:nvPr/>
        </p:nvSpPr>
        <p:spPr>
          <a:xfrm>
            <a:off x="226454" y="2981970"/>
            <a:ext cx="4907789" cy="1938992"/>
          </a:xfrm>
          <a:prstGeom prst="rect">
            <a:avLst/>
          </a:prstGeom>
          <a:noFill/>
        </p:spPr>
        <p:txBody>
          <a:bodyPr wrap="square">
            <a:spAutoFit/>
          </a:bodyPr>
          <a:lstStyle/>
          <a:p>
            <a:pPr algn="just"/>
            <a:r>
              <a:rPr lang="en-US" sz="2000" b="1" dirty="0"/>
              <a:t>According to Service Conditions</a:t>
            </a:r>
            <a:r>
              <a:rPr lang="en-US" sz="2000" dirty="0"/>
              <a:t>:</a:t>
            </a:r>
          </a:p>
          <a:p>
            <a:pPr lvl="1"/>
            <a:r>
              <a:rPr lang="en-US" sz="2000" dirty="0"/>
              <a:t>(</a:t>
            </a:r>
            <a:r>
              <a:rPr lang="en-US" sz="2000" b="1" i="1" dirty="0"/>
              <a:t>a</a:t>
            </a:r>
            <a:r>
              <a:rPr lang="en-US" sz="2000" dirty="0"/>
              <a:t>) Power transformer</a:t>
            </a:r>
          </a:p>
          <a:p>
            <a:pPr lvl="1"/>
            <a:r>
              <a:rPr lang="en-US" sz="2000" dirty="0"/>
              <a:t>(</a:t>
            </a:r>
            <a:r>
              <a:rPr lang="en-US" sz="2000" b="1" i="1" dirty="0"/>
              <a:t>b</a:t>
            </a:r>
            <a:r>
              <a:rPr lang="en-US" sz="2000" dirty="0"/>
              <a:t>) Distribution transformer</a:t>
            </a:r>
          </a:p>
          <a:p>
            <a:pPr lvl="1"/>
            <a:r>
              <a:rPr lang="en-US" sz="2000" dirty="0"/>
              <a:t>(</a:t>
            </a:r>
            <a:r>
              <a:rPr lang="en-US" sz="2000" b="1" i="1" dirty="0"/>
              <a:t>c</a:t>
            </a:r>
            <a:r>
              <a:rPr lang="en-US" sz="2000" dirty="0"/>
              <a:t>) Instrument Transformer</a:t>
            </a:r>
          </a:p>
          <a:p>
            <a:pPr lvl="2"/>
            <a:r>
              <a:rPr lang="en-US" sz="2000" dirty="0"/>
              <a:t>(</a:t>
            </a:r>
            <a:r>
              <a:rPr lang="en-US" sz="2000" b="1" i="1" dirty="0" err="1"/>
              <a:t>i</a:t>
            </a:r>
            <a:r>
              <a:rPr lang="en-US" sz="2000" dirty="0"/>
              <a:t>) Current transformer (CT)</a:t>
            </a:r>
          </a:p>
          <a:p>
            <a:pPr lvl="2"/>
            <a:r>
              <a:rPr lang="en-US" sz="2000" dirty="0"/>
              <a:t>(</a:t>
            </a:r>
            <a:r>
              <a:rPr lang="en-US" sz="2000" b="1" i="1" dirty="0"/>
              <a:t>ii</a:t>
            </a:r>
            <a:r>
              <a:rPr lang="en-US" sz="2000" dirty="0"/>
              <a:t>) Potential transformer (PT or VT)</a:t>
            </a:r>
          </a:p>
        </p:txBody>
      </p:sp>
      <p:sp>
        <p:nvSpPr>
          <p:cNvPr id="27" name="Rectangle 26">
            <a:extLst>
              <a:ext uri="{FF2B5EF4-FFF2-40B4-BE49-F238E27FC236}">
                <a16:creationId xmlns:a16="http://schemas.microsoft.com/office/drawing/2014/main" id="{1DAFC546-8D8E-4AD8-8475-1BA5AECD031F}"/>
              </a:ext>
            </a:extLst>
          </p:cNvPr>
          <p:cNvSpPr/>
          <p:nvPr/>
        </p:nvSpPr>
        <p:spPr>
          <a:xfrm>
            <a:off x="5425791" y="2977292"/>
            <a:ext cx="6461407" cy="1323439"/>
          </a:xfrm>
          <a:prstGeom prst="rect">
            <a:avLst/>
          </a:prstGeom>
          <a:noFill/>
        </p:spPr>
        <p:txBody>
          <a:bodyPr wrap="square">
            <a:spAutoFit/>
          </a:bodyPr>
          <a:lstStyle/>
          <a:p>
            <a:pPr algn="just"/>
            <a:r>
              <a:rPr lang="en-US" sz="2000" b="1" dirty="0"/>
              <a:t>According to Volt-Ampere and Voltage Ratings</a:t>
            </a:r>
            <a:r>
              <a:rPr lang="en-US" sz="2000" dirty="0"/>
              <a:t>:</a:t>
            </a:r>
          </a:p>
          <a:p>
            <a:pPr lvl="1"/>
            <a:r>
              <a:rPr lang="en-US" sz="2000" dirty="0"/>
              <a:t>(</a:t>
            </a:r>
            <a:r>
              <a:rPr lang="en-US" sz="2000" b="1" i="1" dirty="0"/>
              <a:t>a</a:t>
            </a:r>
            <a:r>
              <a:rPr lang="en-US" sz="2000" dirty="0"/>
              <a:t>) Low voltage transformer [V</a:t>
            </a:r>
            <a:r>
              <a:rPr lang="en-US" sz="2000" baseline="-25000" dirty="0"/>
              <a:t>HV</a:t>
            </a:r>
            <a:r>
              <a:rPr lang="en-US" sz="2000" dirty="0"/>
              <a:t> &lt; 1.1 kV]</a:t>
            </a:r>
          </a:p>
          <a:p>
            <a:pPr lvl="1"/>
            <a:r>
              <a:rPr lang="en-US" sz="2000" dirty="0"/>
              <a:t>(</a:t>
            </a:r>
            <a:r>
              <a:rPr lang="en-US" sz="2000" b="1" i="1" dirty="0"/>
              <a:t>b</a:t>
            </a:r>
            <a:r>
              <a:rPr lang="en-US" sz="2000" dirty="0"/>
              <a:t>) Medium voltage transformer [1.1 kV </a:t>
            </a:r>
            <a:r>
              <a:rPr lang="en-US" sz="2000" dirty="0">
                <a:sym typeface="Symbol" panose="05050102010706020507" pitchFamily="18" charset="2"/>
              </a:rPr>
              <a:t></a:t>
            </a:r>
            <a:r>
              <a:rPr lang="en-US" sz="2000" dirty="0"/>
              <a:t>V</a:t>
            </a:r>
            <a:r>
              <a:rPr lang="en-US" sz="2000" baseline="-25000" dirty="0"/>
              <a:t>HV</a:t>
            </a:r>
            <a:r>
              <a:rPr lang="en-US" sz="2000" dirty="0"/>
              <a:t> &lt; 11 kV]</a:t>
            </a:r>
          </a:p>
          <a:p>
            <a:pPr lvl="1"/>
            <a:r>
              <a:rPr lang="en-US" sz="2000" dirty="0"/>
              <a:t>(</a:t>
            </a:r>
            <a:r>
              <a:rPr lang="en-US" sz="2000" b="1" i="1" dirty="0"/>
              <a:t>c</a:t>
            </a:r>
            <a:r>
              <a:rPr lang="en-US" sz="2000" dirty="0"/>
              <a:t>) High voltage transformer [V</a:t>
            </a:r>
            <a:r>
              <a:rPr lang="en-US" sz="2000" baseline="-25000" dirty="0"/>
              <a:t>HV </a:t>
            </a:r>
            <a:r>
              <a:rPr lang="en-US" sz="2000" dirty="0">
                <a:sym typeface="Symbol" panose="05050102010706020507" pitchFamily="18" charset="2"/>
              </a:rPr>
              <a:t></a:t>
            </a:r>
            <a:r>
              <a:rPr lang="en-US" sz="2000" dirty="0"/>
              <a:t> 11 kV] </a:t>
            </a:r>
          </a:p>
        </p:txBody>
      </p:sp>
      <p:sp>
        <p:nvSpPr>
          <p:cNvPr id="28" name="Rectangle 27">
            <a:extLst>
              <a:ext uri="{FF2B5EF4-FFF2-40B4-BE49-F238E27FC236}">
                <a16:creationId xmlns:a16="http://schemas.microsoft.com/office/drawing/2014/main" id="{18745F9C-FBB8-427A-9A91-8A3F26400294}"/>
              </a:ext>
            </a:extLst>
          </p:cNvPr>
          <p:cNvSpPr/>
          <p:nvPr/>
        </p:nvSpPr>
        <p:spPr>
          <a:xfrm>
            <a:off x="303288" y="4948258"/>
            <a:ext cx="3982109" cy="1323439"/>
          </a:xfrm>
          <a:prstGeom prst="rect">
            <a:avLst/>
          </a:prstGeom>
          <a:noFill/>
        </p:spPr>
        <p:txBody>
          <a:bodyPr wrap="square">
            <a:spAutoFit/>
          </a:bodyPr>
          <a:lstStyle/>
          <a:p>
            <a:pPr algn="just"/>
            <a:r>
              <a:rPr lang="en-US" sz="2000" b="1" dirty="0"/>
              <a:t>According to Winding</a:t>
            </a:r>
            <a:r>
              <a:rPr lang="en-US" sz="2000" dirty="0"/>
              <a:t>:</a:t>
            </a:r>
          </a:p>
          <a:p>
            <a:pPr lvl="1"/>
            <a:r>
              <a:rPr lang="en-US" sz="2000" dirty="0"/>
              <a:t>(</a:t>
            </a:r>
            <a:r>
              <a:rPr lang="en-US" sz="2000" b="1" i="1" dirty="0"/>
              <a:t>a</a:t>
            </a:r>
            <a:r>
              <a:rPr lang="en-US" sz="2000" dirty="0"/>
              <a:t>) Single-phase transformer</a:t>
            </a:r>
          </a:p>
          <a:p>
            <a:pPr lvl="1"/>
            <a:r>
              <a:rPr lang="en-US" sz="2000" dirty="0"/>
              <a:t>(</a:t>
            </a:r>
            <a:r>
              <a:rPr lang="en-US" sz="2000" b="1" i="1" dirty="0"/>
              <a:t>b</a:t>
            </a:r>
            <a:r>
              <a:rPr lang="en-US" sz="2000" dirty="0"/>
              <a:t>) Three phase transformer</a:t>
            </a:r>
          </a:p>
          <a:p>
            <a:pPr lvl="1"/>
            <a:r>
              <a:rPr lang="en-US" sz="2000" dirty="0"/>
              <a:t>(</a:t>
            </a:r>
            <a:r>
              <a:rPr lang="en-US" sz="2000" b="1" i="1" dirty="0"/>
              <a:t>c</a:t>
            </a:r>
            <a:r>
              <a:rPr lang="en-US" sz="2000" dirty="0"/>
              <a:t>) Auto Transformer</a:t>
            </a:r>
          </a:p>
        </p:txBody>
      </p:sp>
      <p:sp>
        <p:nvSpPr>
          <p:cNvPr id="29" name="Rectangle 28">
            <a:extLst>
              <a:ext uri="{FF2B5EF4-FFF2-40B4-BE49-F238E27FC236}">
                <a16:creationId xmlns:a16="http://schemas.microsoft.com/office/drawing/2014/main" id="{7529B0A0-CF22-4E53-BFF9-A73A96D21C96}"/>
              </a:ext>
            </a:extLst>
          </p:cNvPr>
          <p:cNvSpPr/>
          <p:nvPr/>
        </p:nvSpPr>
        <p:spPr>
          <a:xfrm>
            <a:off x="5386032" y="4382619"/>
            <a:ext cx="6754469" cy="1938992"/>
          </a:xfrm>
          <a:prstGeom prst="rect">
            <a:avLst/>
          </a:prstGeom>
          <a:noFill/>
        </p:spPr>
        <p:txBody>
          <a:bodyPr wrap="square">
            <a:spAutoFit/>
          </a:bodyPr>
          <a:lstStyle/>
          <a:p>
            <a:pPr algn="just"/>
            <a:r>
              <a:rPr lang="en-US" sz="2000" b="1" dirty="0"/>
              <a:t>According to Type of Cooling</a:t>
            </a:r>
            <a:r>
              <a:rPr lang="en-US" sz="2000" dirty="0"/>
              <a:t>:</a:t>
            </a:r>
          </a:p>
          <a:p>
            <a:pPr marL="914400" lvl="1" indent="-457200">
              <a:buAutoNum type="alphaLcParenBoth"/>
            </a:pPr>
            <a:r>
              <a:rPr lang="en-US" sz="2000" b="1" dirty="0"/>
              <a:t>Natural cooled</a:t>
            </a:r>
            <a:r>
              <a:rPr lang="en-US" sz="2000" dirty="0"/>
              <a:t>: natural air cooled and oil immersed </a:t>
            </a:r>
          </a:p>
          <a:p>
            <a:pPr lvl="1"/>
            <a:r>
              <a:rPr lang="en-US" sz="2000" dirty="0"/>
              <a:t>                                  natural cooled</a:t>
            </a:r>
          </a:p>
          <a:p>
            <a:pPr lvl="1"/>
            <a:r>
              <a:rPr lang="en-US" sz="2000" dirty="0"/>
              <a:t>(</a:t>
            </a:r>
            <a:r>
              <a:rPr lang="en-US" sz="2000" b="1" i="1" dirty="0"/>
              <a:t>b</a:t>
            </a:r>
            <a:r>
              <a:rPr lang="en-US" sz="2000" dirty="0"/>
              <a:t>) </a:t>
            </a:r>
            <a:r>
              <a:rPr lang="en-US" sz="2000" b="1" dirty="0"/>
              <a:t>Forced cooled</a:t>
            </a:r>
            <a:r>
              <a:rPr lang="en-US" sz="2000" dirty="0"/>
              <a:t>: air blast cooled and oil immersed air </a:t>
            </a:r>
          </a:p>
          <a:p>
            <a:pPr lvl="1"/>
            <a:r>
              <a:rPr lang="en-US" sz="2000" dirty="0"/>
              <a:t>                                blast cooled</a:t>
            </a:r>
          </a:p>
          <a:p>
            <a:pPr lvl="1"/>
            <a:r>
              <a:rPr lang="en-US" sz="2000" dirty="0"/>
              <a:t>(</a:t>
            </a:r>
            <a:r>
              <a:rPr lang="en-US" sz="2000" b="1" i="1" dirty="0"/>
              <a:t>c</a:t>
            </a:r>
            <a:r>
              <a:rPr lang="en-US" sz="2000" dirty="0"/>
              <a:t>) </a:t>
            </a:r>
            <a:r>
              <a:rPr lang="en-US" sz="2000" b="1" dirty="0"/>
              <a:t>Water cooled</a:t>
            </a:r>
            <a:r>
              <a:rPr lang="en-US" sz="2000" dirty="0"/>
              <a:t>: oil immersed water cooled</a:t>
            </a:r>
          </a:p>
        </p:txBody>
      </p:sp>
      <p:sp>
        <p:nvSpPr>
          <p:cNvPr id="14" name="Rectangle 13">
            <a:extLst>
              <a:ext uri="{FF2B5EF4-FFF2-40B4-BE49-F238E27FC236}">
                <a16:creationId xmlns:a16="http://schemas.microsoft.com/office/drawing/2014/main" id="{2C8B0EDE-0944-4F33-A889-E2A00C6840C5}"/>
              </a:ext>
            </a:extLst>
          </p:cNvPr>
          <p:cNvSpPr/>
          <p:nvPr/>
        </p:nvSpPr>
        <p:spPr>
          <a:xfrm>
            <a:off x="299240" y="570951"/>
            <a:ext cx="10223185" cy="400110"/>
          </a:xfrm>
          <a:prstGeom prst="rect">
            <a:avLst/>
          </a:prstGeom>
          <a:noFill/>
        </p:spPr>
        <p:txBody>
          <a:bodyPr wrap="square">
            <a:spAutoFit/>
          </a:bodyPr>
          <a:lstStyle/>
          <a:p>
            <a:pPr algn="just"/>
            <a:r>
              <a:rPr lang="en-US" sz="2000" b="1" dirty="0"/>
              <a:t>Based on the voltage level in primary side and secondary side transformer are two types</a:t>
            </a:r>
            <a:r>
              <a:rPr lang="en-US" sz="2000" dirty="0"/>
              <a:t>:</a:t>
            </a:r>
          </a:p>
        </p:txBody>
      </p:sp>
    </p:spTree>
    <p:extLst>
      <p:ext uri="{BB962C8B-B14F-4D97-AF65-F5344CB8AC3E}">
        <p14:creationId xmlns:p14="http://schemas.microsoft.com/office/powerpoint/2010/main" val="32902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wipe(left)">
                                      <p:cBhvr>
                                        <p:cTn id="15" dur="500"/>
                                        <p:tgtEl>
                                          <p:spTgt spid="25">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26" grpId="0"/>
      <p:bldP spid="27" grpId="0"/>
      <p:bldP spid="28" grpId="0"/>
      <p:bldP spid="2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31</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C521E6EE-59B8-4D4B-8EC3-F9B205800074}"/>
              </a:ext>
            </a:extLst>
          </p:cNvPr>
          <p:cNvSpPr/>
          <p:nvPr/>
        </p:nvSpPr>
        <p:spPr>
          <a:xfrm>
            <a:off x="4374092" y="253552"/>
            <a:ext cx="2871287"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Transformer Test</a:t>
            </a:r>
          </a:p>
        </p:txBody>
      </p:sp>
      <p:sp>
        <p:nvSpPr>
          <p:cNvPr id="6" name="Rectangle 5">
            <a:extLst>
              <a:ext uri="{FF2B5EF4-FFF2-40B4-BE49-F238E27FC236}">
                <a16:creationId xmlns:a16="http://schemas.microsoft.com/office/drawing/2014/main" id="{7F6F92FC-599C-4E55-B952-5C6AD96710DA}"/>
              </a:ext>
            </a:extLst>
          </p:cNvPr>
          <p:cNvSpPr/>
          <p:nvPr/>
        </p:nvSpPr>
        <p:spPr>
          <a:xfrm>
            <a:off x="1168967" y="899376"/>
            <a:ext cx="9025916" cy="2246769"/>
          </a:xfrm>
          <a:prstGeom prst="rect">
            <a:avLst/>
          </a:prstGeom>
          <a:noFill/>
        </p:spPr>
        <p:txBody>
          <a:bodyPr wrap="square">
            <a:spAutoFit/>
          </a:bodyPr>
          <a:lstStyle/>
          <a:p>
            <a:pPr algn="just">
              <a:spcAft>
                <a:spcPts val="1200"/>
              </a:spcAft>
            </a:pPr>
            <a:r>
              <a:rPr lang="en-US" sz="2000" dirty="0"/>
              <a:t>The performance of a transformer can be calculated on the basis of its equivalent circuit. The parameters of  equivalent can easily be determined by two tests:</a:t>
            </a:r>
          </a:p>
          <a:p>
            <a:pPr algn="just">
              <a:spcAft>
                <a:spcPts val="1200"/>
              </a:spcAft>
            </a:pPr>
            <a:r>
              <a:rPr lang="en-US" sz="2000" dirty="0"/>
              <a:t>(</a:t>
            </a:r>
            <a:r>
              <a:rPr lang="en-US" sz="2000" b="1" i="1" dirty="0"/>
              <a:t>a</a:t>
            </a:r>
            <a:r>
              <a:rPr lang="en-US" sz="2000" dirty="0"/>
              <a:t>) </a:t>
            </a:r>
            <a:r>
              <a:rPr lang="en-US" sz="2000" b="1" dirty="0">
                <a:solidFill>
                  <a:srgbClr val="0000CC"/>
                </a:solidFill>
              </a:rPr>
              <a:t>Open-Circuit Test</a:t>
            </a:r>
            <a:r>
              <a:rPr lang="en-US" sz="2000" dirty="0"/>
              <a:t>: Performing the open-circuit test, the core loss resistance (</a:t>
            </a:r>
            <a:r>
              <a:rPr lang="en-US" sz="2000" i="1" dirty="0"/>
              <a:t>R</a:t>
            </a:r>
            <a:r>
              <a:rPr lang="en-US" sz="2000" baseline="-25000" dirty="0"/>
              <a:t>0</a:t>
            </a:r>
            <a:r>
              <a:rPr lang="en-US" sz="2000" dirty="0"/>
              <a:t>) and magnetizing (or mutual) reactance (</a:t>
            </a:r>
            <a:r>
              <a:rPr lang="en-US" sz="2000" i="1" dirty="0"/>
              <a:t>X</a:t>
            </a:r>
            <a:r>
              <a:rPr lang="en-US" sz="2000" baseline="-25000" dirty="0"/>
              <a:t>0</a:t>
            </a:r>
            <a:r>
              <a:rPr lang="en-US" sz="2000" dirty="0"/>
              <a:t>) can be obtained.</a:t>
            </a:r>
          </a:p>
          <a:p>
            <a:pPr algn="just">
              <a:spcAft>
                <a:spcPts val="1200"/>
              </a:spcAft>
            </a:pPr>
            <a:r>
              <a:rPr lang="en-US" sz="2000" dirty="0"/>
              <a:t>(</a:t>
            </a:r>
            <a:r>
              <a:rPr lang="en-US" sz="2000" b="1" i="1" dirty="0"/>
              <a:t>b</a:t>
            </a:r>
            <a:r>
              <a:rPr lang="en-US" sz="2000" dirty="0"/>
              <a:t>) </a:t>
            </a:r>
            <a:r>
              <a:rPr lang="en-US" sz="2000" b="1" dirty="0">
                <a:solidFill>
                  <a:srgbClr val="0000CC"/>
                </a:solidFill>
              </a:rPr>
              <a:t>Short-Circuit Test</a:t>
            </a:r>
            <a:r>
              <a:rPr lang="en-US" sz="2000" dirty="0"/>
              <a:t>: Performing the short-circuit test, the windings resistance (</a:t>
            </a:r>
            <a:r>
              <a:rPr lang="en-US" sz="2000" i="1" dirty="0"/>
              <a:t>R</a:t>
            </a:r>
            <a:r>
              <a:rPr lang="en-US" sz="2000" baseline="-25000" dirty="0"/>
              <a:t>1</a:t>
            </a:r>
            <a:r>
              <a:rPr lang="en-US" sz="2000" dirty="0"/>
              <a:t> and </a:t>
            </a:r>
            <a:r>
              <a:rPr lang="en-US" sz="2000" i="1" dirty="0"/>
              <a:t>R</a:t>
            </a:r>
            <a:r>
              <a:rPr lang="en-US" sz="2000" baseline="-25000" dirty="0"/>
              <a:t>2</a:t>
            </a:r>
            <a:r>
              <a:rPr lang="en-US" sz="2000" dirty="0"/>
              <a:t>)  and the leakage </a:t>
            </a:r>
            <a:r>
              <a:rPr lang="en-US" sz="2000" dirty="0" err="1"/>
              <a:t>reactances</a:t>
            </a:r>
            <a:r>
              <a:rPr lang="en-US" sz="2000" dirty="0"/>
              <a:t> (</a:t>
            </a:r>
            <a:r>
              <a:rPr lang="en-US" sz="2000" i="1" dirty="0"/>
              <a:t>X</a:t>
            </a:r>
            <a:r>
              <a:rPr lang="en-US" sz="2000" baseline="-25000" dirty="0"/>
              <a:t>1</a:t>
            </a:r>
            <a:r>
              <a:rPr lang="en-US" sz="2000" dirty="0"/>
              <a:t> and </a:t>
            </a:r>
            <a:r>
              <a:rPr lang="en-US" sz="2000" i="1" dirty="0"/>
              <a:t>X</a:t>
            </a:r>
            <a:r>
              <a:rPr lang="en-US" sz="2000" baseline="-25000" dirty="0"/>
              <a:t>2</a:t>
            </a:r>
            <a:r>
              <a:rPr lang="en-US" sz="2000" dirty="0"/>
              <a:t>) can be obtained.</a:t>
            </a:r>
          </a:p>
        </p:txBody>
      </p:sp>
      <p:sp>
        <p:nvSpPr>
          <p:cNvPr id="11" name="Rectangle 10">
            <a:extLst>
              <a:ext uri="{FF2B5EF4-FFF2-40B4-BE49-F238E27FC236}">
                <a16:creationId xmlns:a16="http://schemas.microsoft.com/office/drawing/2014/main" id="{981D37F2-7FBF-47EA-B13A-FA00328E50F3}"/>
              </a:ext>
            </a:extLst>
          </p:cNvPr>
          <p:cNvSpPr/>
          <p:nvPr/>
        </p:nvSpPr>
        <p:spPr>
          <a:xfrm>
            <a:off x="3470455" y="3979559"/>
            <a:ext cx="4880622"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Why Transformer Rating is kVA?</a:t>
            </a:r>
          </a:p>
        </p:txBody>
      </p:sp>
      <p:sp>
        <p:nvSpPr>
          <p:cNvPr id="13" name="Rectangle 12">
            <a:extLst>
              <a:ext uri="{FF2B5EF4-FFF2-40B4-BE49-F238E27FC236}">
                <a16:creationId xmlns:a16="http://schemas.microsoft.com/office/drawing/2014/main" id="{85F93601-3318-46BA-B729-FD96A4FA66EA}"/>
              </a:ext>
            </a:extLst>
          </p:cNvPr>
          <p:cNvSpPr/>
          <p:nvPr/>
        </p:nvSpPr>
        <p:spPr>
          <a:xfrm>
            <a:off x="1336230" y="4622662"/>
            <a:ext cx="9322671" cy="1323439"/>
          </a:xfrm>
          <a:prstGeom prst="rect">
            <a:avLst/>
          </a:prstGeom>
          <a:noFill/>
        </p:spPr>
        <p:txBody>
          <a:bodyPr wrap="square">
            <a:spAutoFit/>
          </a:bodyPr>
          <a:lstStyle/>
          <a:p>
            <a:pPr algn="just"/>
            <a:r>
              <a:rPr lang="en-US" sz="2000" dirty="0"/>
              <a:t>From the two test it is seen that, the Cu loss of a transformer depends on current and core loss on voltage. Hence total transformer loss depends on volt-ampere (VA) and not depends on the phase difference between voltage and current </a:t>
            </a:r>
            <a:r>
              <a:rPr lang="en-US" sz="2000" i="1" dirty="0"/>
              <a:t>i</a:t>
            </a:r>
            <a:r>
              <a:rPr lang="en-US" sz="2000" dirty="0"/>
              <a:t>.</a:t>
            </a:r>
            <a:r>
              <a:rPr lang="en-US" sz="2000" i="1" dirty="0"/>
              <a:t>e</a:t>
            </a:r>
            <a:r>
              <a:rPr lang="en-US" sz="2000" dirty="0"/>
              <a:t>. it is independent of load power factor. That is why rating of transformer is in kVA and not kW.</a:t>
            </a:r>
          </a:p>
        </p:txBody>
      </p:sp>
    </p:spTree>
    <p:extLst>
      <p:ext uri="{BB962C8B-B14F-4D97-AF65-F5344CB8AC3E}">
        <p14:creationId xmlns:p14="http://schemas.microsoft.com/office/powerpoint/2010/main" val="27410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32</a:t>
            </a:fld>
            <a:endParaRPr lang="en-US" sz="2000" b="1" dirty="0">
              <a:solidFill>
                <a:schemeClr val="bg1"/>
              </a:solidFill>
              <a:latin typeface="Times New Roman" pitchFamily="18" charset="0"/>
              <a:cs typeface="Times New Roman" pitchFamily="18" charset="0"/>
            </a:endParaRPr>
          </a:p>
        </p:txBody>
      </p:sp>
      <p:sp>
        <p:nvSpPr>
          <p:cNvPr id="17" name="Rectangle 16">
            <a:extLst>
              <a:ext uri="{FF2B5EF4-FFF2-40B4-BE49-F238E27FC236}">
                <a16:creationId xmlns:a16="http://schemas.microsoft.com/office/drawing/2014/main" id="{B3C1A0A9-D5BB-4150-9EE7-D511F7281203}"/>
              </a:ext>
            </a:extLst>
          </p:cNvPr>
          <p:cNvSpPr/>
          <p:nvPr/>
        </p:nvSpPr>
        <p:spPr>
          <a:xfrm>
            <a:off x="4137119" y="149546"/>
            <a:ext cx="3917762" cy="438582"/>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dirty="0">
                <a:solidFill>
                  <a:schemeClr val="accent2">
                    <a:lumMod val="75000"/>
                  </a:schemeClr>
                </a:solidFill>
                <a:latin typeface="Times New Roman" panose="02020603050405020304" pitchFamily="18" charset="0"/>
                <a:cs typeface="Times New Roman" panose="02020603050405020304" pitchFamily="18" charset="0"/>
              </a:rPr>
              <a:t>Regulation of Transformer</a:t>
            </a:r>
          </a:p>
        </p:txBody>
      </p:sp>
      <p:sp>
        <p:nvSpPr>
          <p:cNvPr id="23" name="Rectangle 22">
            <a:extLst>
              <a:ext uri="{FF2B5EF4-FFF2-40B4-BE49-F238E27FC236}">
                <a16:creationId xmlns:a16="http://schemas.microsoft.com/office/drawing/2014/main" id="{7D658222-0683-45D7-BCD3-689EB10A2E30}"/>
              </a:ext>
            </a:extLst>
          </p:cNvPr>
          <p:cNvSpPr/>
          <p:nvPr/>
        </p:nvSpPr>
        <p:spPr>
          <a:xfrm>
            <a:off x="887105" y="778336"/>
            <a:ext cx="10617958" cy="1323439"/>
          </a:xfrm>
          <a:prstGeom prst="rect">
            <a:avLst/>
          </a:prstGeom>
          <a:noFill/>
        </p:spPr>
        <p:txBody>
          <a:bodyPr wrap="square">
            <a:spAutoFit/>
          </a:bodyPr>
          <a:lstStyle/>
          <a:p>
            <a:pPr algn="just"/>
            <a:r>
              <a:rPr lang="en-US" sz="2000" dirty="0"/>
              <a:t>When the secondary of a transformer is loaded, the secondary terminal voltage, </a:t>
            </a:r>
            <a:r>
              <a:rPr lang="en-US" sz="2000" i="1" dirty="0"/>
              <a:t>V</a:t>
            </a:r>
            <a:r>
              <a:rPr lang="en-US" sz="2000" baseline="-25000" dirty="0"/>
              <a:t>2</a:t>
            </a:r>
            <a:r>
              <a:rPr lang="en-US" sz="2000" dirty="0"/>
              <a:t>, falls.</a:t>
            </a:r>
          </a:p>
          <a:p>
            <a:pPr algn="just"/>
            <a:r>
              <a:rPr lang="en-US" sz="2000" dirty="0"/>
              <a:t>As the power factor decreases, this voltage drop increases. This is called the </a:t>
            </a:r>
            <a:r>
              <a:rPr lang="en-US" sz="2000" b="1" dirty="0"/>
              <a:t>regulation of the transformer</a:t>
            </a:r>
            <a:r>
              <a:rPr lang="en-US" sz="2000" dirty="0"/>
              <a:t> and it is usually expressed as a percentage of the secondary no-load voltage, </a:t>
            </a:r>
            <a:r>
              <a:rPr lang="en-US" sz="2000" i="1" dirty="0"/>
              <a:t>E</a:t>
            </a:r>
            <a:r>
              <a:rPr lang="en-US" sz="2000" baseline="-25000" dirty="0"/>
              <a:t>2</a:t>
            </a:r>
            <a:r>
              <a:rPr lang="en-US" sz="2000" dirty="0"/>
              <a:t>. For full-load conditions:</a:t>
            </a:r>
          </a:p>
        </p:txBody>
      </p:sp>
      <p:graphicFrame>
        <p:nvGraphicFramePr>
          <p:cNvPr id="24" name="Object 23">
            <a:extLst>
              <a:ext uri="{FF2B5EF4-FFF2-40B4-BE49-F238E27FC236}">
                <a16:creationId xmlns:a16="http://schemas.microsoft.com/office/drawing/2014/main" id="{5543F09B-142F-440B-85F8-3D6575E25684}"/>
              </a:ext>
            </a:extLst>
          </p:cNvPr>
          <p:cNvGraphicFramePr>
            <a:graphicFrameLocks noChangeAspect="1"/>
          </p:cNvGraphicFramePr>
          <p:nvPr>
            <p:extLst>
              <p:ext uri="{D42A27DB-BD31-4B8C-83A1-F6EECF244321}">
                <p14:modId xmlns:p14="http://schemas.microsoft.com/office/powerpoint/2010/main" val="1385553145"/>
              </p:ext>
            </p:extLst>
          </p:nvPr>
        </p:nvGraphicFramePr>
        <p:xfrm>
          <a:off x="4570484" y="2751132"/>
          <a:ext cx="3251200" cy="728663"/>
        </p:xfrm>
        <a:graphic>
          <a:graphicData uri="http://schemas.openxmlformats.org/presentationml/2006/ole">
            <mc:AlternateContent xmlns:mc="http://schemas.openxmlformats.org/markup-compatibility/2006">
              <mc:Choice xmlns:v="urn:schemas-microsoft-com:vml" Requires="v">
                <p:oleObj name="Equation" r:id="rId2" imgW="3251160" imgH="736560" progId="Equation.3">
                  <p:embed/>
                </p:oleObj>
              </mc:Choice>
              <mc:Fallback>
                <p:oleObj name="Equation" r:id="rId2" imgW="3251160" imgH="736560" progId="Equation.3">
                  <p:embed/>
                  <p:pic>
                    <p:nvPicPr>
                      <p:cNvPr id="24" name="Object 23">
                        <a:extLst>
                          <a:ext uri="{FF2B5EF4-FFF2-40B4-BE49-F238E27FC236}">
                            <a16:creationId xmlns:a16="http://schemas.microsoft.com/office/drawing/2014/main" id="{5543F09B-142F-440B-85F8-3D6575E25684}"/>
                          </a:ext>
                        </a:extLst>
                      </p:cNvPr>
                      <p:cNvPicPr>
                        <a:picLocks noChangeAspect="1" noChangeArrowheads="1"/>
                      </p:cNvPicPr>
                      <p:nvPr/>
                    </p:nvPicPr>
                    <p:blipFill>
                      <a:blip r:embed="rId3"/>
                      <a:srcRect/>
                      <a:stretch>
                        <a:fillRect/>
                      </a:stretch>
                    </p:blipFill>
                    <p:spPr bwMode="auto">
                      <a:xfrm>
                        <a:off x="4570484" y="2751132"/>
                        <a:ext cx="32512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24">
            <a:extLst>
              <a:ext uri="{FF2B5EF4-FFF2-40B4-BE49-F238E27FC236}">
                <a16:creationId xmlns:a16="http://schemas.microsoft.com/office/drawing/2014/main" id="{BB13D4E5-218E-4B18-B342-3F7021BD8D6E}"/>
              </a:ext>
            </a:extLst>
          </p:cNvPr>
          <p:cNvSpPr/>
          <p:nvPr/>
        </p:nvSpPr>
        <p:spPr>
          <a:xfrm>
            <a:off x="1050878" y="4618457"/>
            <a:ext cx="10897806" cy="1015663"/>
          </a:xfrm>
          <a:prstGeom prst="rect">
            <a:avLst/>
          </a:prstGeom>
          <a:noFill/>
        </p:spPr>
        <p:txBody>
          <a:bodyPr wrap="square">
            <a:spAutoFit/>
          </a:bodyPr>
          <a:lstStyle/>
          <a:p>
            <a:pPr algn="just"/>
            <a:r>
              <a:rPr lang="en-US" sz="2000" dirty="0"/>
              <a:t>The fall in voltage, (</a:t>
            </a:r>
            <a:r>
              <a:rPr lang="en-US" sz="2000" i="1" dirty="0"/>
              <a:t>E</a:t>
            </a:r>
            <a:r>
              <a:rPr lang="en-US" sz="2000" baseline="-25000" dirty="0"/>
              <a:t>2</a:t>
            </a:r>
            <a:r>
              <a:rPr lang="en-US" sz="2000" dirty="0"/>
              <a:t>−</a:t>
            </a:r>
            <a:r>
              <a:rPr lang="en-US" sz="2000" i="1" dirty="0"/>
              <a:t> V</a:t>
            </a:r>
            <a:r>
              <a:rPr lang="en-US" sz="2000" baseline="-25000" dirty="0"/>
              <a:t>2</a:t>
            </a:r>
            <a:r>
              <a:rPr lang="en-US" sz="2000" dirty="0"/>
              <a:t>), is caused by the resistance and reactance of the windings.</a:t>
            </a:r>
          </a:p>
          <a:p>
            <a:pPr algn="just"/>
            <a:r>
              <a:rPr lang="en-US" sz="2000" dirty="0"/>
              <a:t>Typical values of voltage regulation are about 3% in small transformers and about 1% in large transformers.</a:t>
            </a:r>
          </a:p>
        </p:txBody>
      </p:sp>
    </p:spTree>
    <p:extLst>
      <p:ext uri="{BB962C8B-B14F-4D97-AF65-F5344CB8AC3E}">
        <p14:creationId xmlns:p14="http://schemas.microsoft.com/office/powerpoint/2010/main" val="15719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33</a:t>
            </a:fld>
            <a:endParaRPr lang="en-US" sz="2000" b="1" dirty="0">
              <a:solidFill>
                <a:schemeClr val="bg1"/>
              </a:solidFill>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F0B7F720-5EAF-4981-865C-385D213C6B2D}"/>
              </a:ext>
            </a:extLst>
          </p:cNvPr>
          <p:cNvPicPr>
            <a:picLocks noChangeAspect="1"/>
          </p:cNvPicPr>
          <p:nvPr/>
        </p:nvPicPr>
        <p:blipFill>
          <a:blip r:embed="rId2"/>
          <a:stretch>
            <a:fillRect/>
          </a:stretch>
        </p:blipFill>
        <p:spPr>
          <a:xfrm>
            <a:off x="234925" y="3284278"/>
            <a:ext cx="4543425" cy="1790700"/>
          </a:xfrm>
          <a:prstGeom prst="rect">
            <a:avLst/>
          </a:prstGeom>
        </p:spPr>
      </p:pic>
      <p:sp>
        <p:nvSpPr>
          <p:cNvPr id="7" name="TextBox 6">
            <a:extLst>
              <a:ext uri="{FF2B5EF4-FFF2-40B4-BE49-F238E27FC236}">
                <a16:creationId xmlns:a16="http://schemas.microsoft.com/office/drawing/2014/main" id="{99E56A7B-B0B1-4BF1-9D76-F73DD50C1445}"/>
              </a:ext>
            </a:extLst>
          </p:cNvPr>
          <p:cNvSpPr txBox="1"/>
          <p:nvPr/>
        </p:nvSpPr>
        <p:spPr>
          <a:xfrm>
            <a:off x="145861" y="2870520"/>
            <a:ext cx="1314449" cy="400110"/>
          </a:xfrm>
          <a:prstGeom prst="rect">
            <a:avLst/>
          </a:prstGeom>
          <a:noFill/>
        </p:spPr>
        <p:txBody>
          <a:bodyPr wrap="square" rtlCol="0">
            <a:spAutoFit/>
          </a:bodyPr>
          <a:lstStyle/>
          <a:p>
            <a:pPr algn="just"/>
            <a:r>
              <a:rPr lang="en-US" sz="2000" b="1" dirty="0">
                <a:solidFill>
                  <a:srgbClr val="0000CC"/>
                </a:solidFill>
              </a:rPr>
              <a:t>Solution</a:t>
            </a:r>
            <a:r>
              <a:rPr lang="en-US" sz="2000" dirty="0"/>
              <a:t>:</a:t>
            </a:r>
          </a:p>
        </p:txBody>
      </p:sp>
      <p:pic>
        <p:nvPicPr>
          <p:cNvPr id="9" name="Picture 8">
            <a:extLst>
              <a:ext uri="{FF2B5EF4-FFF2-40B4-BE49-F238E27FC236}">
                <a16:creationId xmlns:a16="http://schemas.microsoft.com/office/drawing/2014/main" id="{3D85EFCA-90E8-46D2-8278-E6CFB5B4D010}"/>
              </a:ext>
            </a:extLst>
          </p:cNvPr>
          <p:cNvPicPr>
            <a:picLocks noChangeAspect="1"/>
          </p:cNvPicPr>
          <p:nvPr/>
        </p:nvPicPr>
        <p:blipFill>
          <a:blip r:embed="rId3"/>
          <a:stretch>
            <a:fillRect/>
          </a:stretch>
        </p:blipFill>
        <p:spPr>
          <a:xfrm>
            <a:off x="234925" y="5228777"/>
            <a:ext cx="5229225" cy="1057275"/>
          </a:xfrm>
          <a:prstGeom prst="rect">
            <a:avLst/>
          </a:prstGeom>
        </p:spPr>
      </p:pic>
      <p:cxnSp>
        <p:nvCxnSpPr>
          <p:cNvPr id="10" name="Straight Connector 9">
            <a:extLst>
              <a:ext uri="{FF2B5EF4-FFF2-40B4-BE49-F238E27FC236}">
                <a16:creationId xmlns:a16="http://schemas.microsoft.com/office/drawing/2014/main" id="{50F6FBBC-7150-4F09-8109-3960A36001F5}"/>
              </a:ext>
            </a:extLst>
          </p:cNvPr>
          <p:cNvCxnSpPr/>
          <p:nvPr/>
        </p:nvCxnSpPr>
        <p:spPr>
          <a:xfrm>
            <a:off x="5839326" y="0"/>
            <a:ext cx="0" cy="640080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7503621-AFE6-4793-AF10-968F53A12C67}"/>
              </a:ext>
            </a:extLst>
          </p:cNvPr>
          <p:cNvPicPr>
            <a:picLocks noChangeAspect="1"/>
          </p:cNvPicPr>
          <p:nvPr/>
        </p:nvPicPr>
        <p:blipFill>
          <a:blip r:embed="rId4"/>
          <a:stretch>
            <a:fillRect/>
          </a:stretch>
        </p:blipFill>
        <p:spPr>
          <a:xfrm>
            <a:off x="5980847" y="987407"/>
            <a:ext cx="5143500" cy="695325"/>
          </a:xfrm>
          <a:prstGeom prst="rect">
            <a:avLst/>
          </a:prstGeom>
        </p:spPr>
      </p:pic>
      <p:pic>
        <p:nvPicPr>
          <p:cNvPr id="14" name="Picture 13">
            <a:extLst>
              <a:ext uri="{FF2B5EF4-FFF2-40B4-BE49-F238E27FC236}">
                <a16:creationId xmlns:a16="http://schemas.microsoft.com/office/drawing/2014/main" id="{EB5F497C-1362-4289-A934-F21E2A95B212}"/>
              </a:ext>
            </a:extLst>
          </p:cNvPr>
          <p:cNvPicPr>
            <a:picLocks noChangeAspect="1"/>
          </p:cNvPicPr>
          <p:nvPr/>
        </p:nvPicPr>
        <p:blipFill>
          <a:blip r:embed="rId5"/>
          <a:stretch>
            <a:fillRect/>
          </a:stretch>
        </p:blipFill>
        <p:spPr>
          <a:xfrm>
            <a:off x="5980847" y="1842237"/>
            <a:ext cx="4638675" cy="771525"/>
          </a:xfrm>
          <a:prstGeom prst="rect">
            <a:avLst/>
          </a:prstGeom>
        </p:spPr>
      </p:pic>
      <p:pic>
        <p:nvPicPr>
          <p:cNvPr id="16" name="Picture 15">
            <a:extLst>
              <a:ext uri="{FF2B5EF4-FFF2-40B4-BE49-F238E27FC236}">
                <a16:creationId xmlns:a16="http://schemas.microsoft.com/office/drawing/2014/main" id="{0A7AD124-5156-4357-BE84-CDBD1A2B37F0}"/>
              </a:ext>
            </a:extLst>
          </p:cNvPr>
          <p:cNvPicPr>
            <a:picLocks noChangeAspect="1"/>
          </p:cNvPicPr>
          <p:nvPr/>
        </p:nvPicPr>
        <p:blipFill>
          <a:blip r:embed="rId6"/>
          <a:stretch>
            <a:fillRect/>
          </a:stretch>
        </p:blipFill>
        <p:spPr>
          <a:xfrm>
            <a:off x="5980847" y="2736594"/>
            <a:ext cx="5438775" cy="619125"/>
          </a:xfrm>
          <a:prstGeom prst="rect">
            <a:avLst/>
          </a:prstGeom>
        </p:spPr>
      </p:pic>
      <p:pic>
        <p:nvPicPr>
          <p:cNvPr id="20" name="Picture 19">
            <a:extLst>
              <a:ext uri="{FF2B5EF4-FFF2-40B4-BE49-F238E27FC236}">
                <a16:creationId xmlns:a16="http://schemas.microsoft.com/office/drawing/2014/main" id="{6101CBC3-8CEB-4B5D-AFBA-C4D4C559A5C1}"/>
              </a:ext>
            </a:extLst>
          </p:cNvPr>
          <p:cNvPicPr>
            <a:picLocks noChangeAspect="1"/>
          </p:cNvPicPr>
          <p:nvPr/>
        </p:nvPicPr>
        <p:blipFill>
          <a:blip r:embed="rId7"/>
          <a:stretch>
            <a:fillRect/>
          </a:stretch>
        </p:blipFill>
        <p:spPr>
          <a:xfrm>
            <a:off x="6037996" y="3707434"/>
            <a:ext cx="4524375" cy="1905000"/>
          </a:xfrm>
          <a:prstGeom prst="rect">
            <a:avLst/>
          </a:prstGeom>
        </p:spPr>
      </p:pic>
      <p:pic>
        <p:nvPicPr>
          <p:cNvPr id="4" name="Picture 3">
            <a:extLst>
              <a:ext uri="{FF2B5EF4-FFF2-40B4-BE49-F238E27FC236}">
                <a16:creationId xmlns:a16="http://schemas.microsoft.com/office/drawing/2014/main" id="{E20F3D13-1982-493F-A8F6-1D39BB64F705}"/>
              </a:ext>
            </a:extLst>
          </p:cNvPr>
          <p:cNvPicPr>
            <a:picLocks noChangeAspect="1"/>
          </p:cNvPicPr>
          <p:nvPr/>
        </p:nvPicPr>
        <p:blipFill>
          <a:blip r:embed="rId8"/>
          <a:stretch>
            <a:fillRect/>
          </a:stretch>
        </p:blipFill>
        <p:spPr>
          <a:xfrm>
            <a:off x="145860" y="135159"/>
            <a:ext cx="5567680" cy="2651760"/>
          </a:xfrm>
          <a:prstGeom prst="rect">
            <a:avLst/>
          </a:prstGeom>
        </p:spPr>
      </p:pic>
    </p:spTree>
    <p:extLst>
      <p:ext uri="{BB962C8B-B14F-4D97-AF65-F5344CB8AC3E}">
        <p14:creationId xmlns:p14="http://schemas.microsoft.com/office/powerpoint/2010/main" val="147004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34</a:t>
            </a:fld>
            <a:endParaRPr lang="en-US" sz="2000" b="1"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4959D6D4-5091-4CCC-8D7E-99725E7895C2}"/>
              </a:ext>
            </a:extLst>
          </p:cNvPr>
          <p:cNvPicPr>
            <a:picLocks noChangeAspect="1"/>
          </p:cNvPicPr>
          <p:nvPr/>
        </p:nvPicPr>
        <p:blipFill>
          <a:blip r:embed="rId2"/>
          <a:stretch>
            <a:fillRect/>
          </a:stretch>
        </p:blipFill>
        <p:spPr>
          <a:xfrm>
            <a:off x="305298" y="416469"/>
            <a:ext cx="5734050" cy="1057275"/>
          </a:xfrm>
          <a:prstGeom prst="rect">
            <a:avLst/>
          </a:prstGeom>
        </p:spPr>
      </p:pic>
      <p:pic>
        <p:nvPicPr>
          <p:cNvPr id="6" name="Picture 5">
            <a:extLst>
              <a:ext uri="{FF2B5EF4-FFF2-40B4-BE49-F238E27FC236}">
                <a16:creationId xmlns:a16="http://schemas.microsoft.com/office/drawing/2014/main" id="{46579A1E-0C61-4AB1-8F29-299D9344DCEE}"/>
              </a:ext>
            </a:extLst>
          </p:cNvPr>
          <p:cNvPicPr>
            <a:picLocks noChangeAspect="1"/>
          </p:cNvPicPr>
          <p:nvPr/>
        </p:nvPicPr>
        <p:blipFill>
          <a:blip r:embed="rId3"/>
          <a:stretch>
            <a:fillRect/>
          </a:stretch>
        </p:blipFill>
        <p:spPr>
          <a:xfrm>
            <a:off x="305298" y="1787216"/>
            <a:ext cx="5057775" cy="1400175"/>
          </a:xfrm>
          <a:prstGeom prst="rect">
            <a:avLst/>
          </a:prstGeom>
        </p:spPr>
      </p:pic>
      <p:pic>
        <p:nvPicPr>
          <p:cNvPr id="8" name="Picture 7">
            <a:extLst>
              <a:ext uri="{FF2B5EF4-FFF2-40B4-BE49-F238E27FC236}">
                <a16:creationId xmlns:a16="http://schemas.microsoft.com/office/drawing/2014/main" id="{AD3843D5-B3BB-42AB-83F2-364B71F65EE7}"/>
              </a:ext>
            </a:extLst>
          </p:cNvPr>
          <p:cNvPicPr>
            <a:picLocks noChangeAspect="1"/>
          </p:cNvPicPr>
          <p:nvPr/>
        </p:nvPicPr>
        <p:blipFill>
          <a:blip r:embed="rId4"/>
          <a:stretch>
            <a:fillRect/>
          </a:stretch>
        </p:blipFill>
        <p:spPr>
          <a:xfrm>
            <a:off x="305298" y="3272263"/>
            <a:ext cx="5086350" cy="457200"/>
          </a:xfrm>
          <a:prstGeom prst="rect">
            <a:avLst/>
          </a:prstGeom>
        </p:spPr>
      </p:pic>
      <p:pic>
        <p:nvPicPr>
          <p:cNvPr id="10" name="Picture 9">
            <a:extLst>
              <a:ext uri="{FF2B5EF4-FFF2-40B4-BE49-F238E27FC236}">
                <a16:creationId xmlns:a16="http://schemas.microsoft.com/office/drawing/2014/main" id="{A6AC5011-72C7-4A47-944B-0F17AD4330D6}"/>
              </a:ext>
            </a:extLst>
          </p:cNvPr>
          <p:cNvPicPr>
            <a:picLocks noChangeAspect="1"/>
          </p:cNvPicPr>
          <p:nvPr/>
        </p:nvPicPr>
        <p:blipFill>
          <a:blip r:embed="rId5"/>
          <a:stretch>
            <a:fillRect/>
          </a:stretch>
        </p:blipFill>
        <p:spPr>
          <a:xfrm>
            <a:off x="305298" y="4347735"/>
            <a:ext cx="4600575" cy="1276350"/>
          </a:xfrm>
          <a:prstGeom prst="rect">
            <a:avLst/>
          </a:prstGeom>
        </p:spPr>
      </p:pic>
      <p:pic>
        <p:nvPicPr>
          <p:cNvPr id="12" name="Picture 11">
            <a:extLst>
              <a:ext uri="{FF2B5EF4-FFF2-40B4-BE49-F238E27FC236}">
                <a16:creationId xmlns:a16="http://schemas.microsoft.com/office/drawing/2014/main" id="{D65A65A3-C48C-4605-9BF5-9064D8E04D94}"/>
              </a:ext>
            </a:extLst>
          </p:cNvPr>
          <p:cNvPicPr>
            <a:picLocks noChangeAspect="1"/>
          </p:cNvPicPr>
          <p:nvPr/>
        </p:nvPicPr>
        <p:blipFill>
          <a:blip r:embed="rId6"/>
          <a:stretch>
            <a:fillRect/>
          </a:stretch>
        </p:blipFill>
        <p:spPr>
          <a:xfrm>
            <a:off x="6597698" y="3729463"/>
            <a:ext cx="4210050" cy="2114550"/>
          </a:xfrm>
          <a:prstGeom prst="rect">
            <a:avLst/>
          </a:prstGeom>
        </p:spPr>
      </p:pic>
    </p:spTree>
    <p:extLst>
      <p:ext uri="{BB962C8B-B14F-4D97-AF65-F5344CB8AC3E}">
        <p14:creationId xmlns:p14="http://schemas.microsoft.com/office/powerpoint/2010/main" val="39512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35</a:t>
            </a:fld>
            <a:endParaRPr lang="en-US" sz="2000" b="1" dirty="0">
              <a:solidFill>
                <a:schemeClr val="bg1"/>
              </a:solidFill>
              <a:latin typeface="Times New Roman" pitchFamily="18" charset="0"/>
              <a:cs typeface="Times New Roman" pitchFamily="18" charset="0"/>
            </a:endParaRPr>
          </a:p>
        </p:txBody>
      </p:sp>
      <p:cxnSp>
        <p:nvCxnSpPr>
          <p:cNvPr id="4" name="Straight Connector 3">
            <a:extLst>
              <a:ext uri="{FF2B5EF4-FFF2-40B4-BE49-F238E27FC236}">
                <a16:creationId xmlns:a16="http://schemas.microsoft.com/office/drawing/2014/main" id="{1D106A44-9040-4A7D-9094-98EECD373DCE}"/>
              </a:ext>
            </a:extLst>
          </p:cNvPr>
          <p:cNvCxnSpPr/>
          <p:nvPr/>
        </p:nvCxnSpPr>
        <p:spPr>
          <a:xfrm>
            <a:off x="6392099" y="410422"/>
            <a:ext cx="0" cy="603504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E507A-8C98-4510-A33E-26566C397F12}"/>
              </a:ext>
            </a:extLst>
          </p:cNvPr>
          <p:cNvSpPr/>
          <p:nvPr/>
        </p:nvSpPr>
        <p:spPr>
          <a:xfrm>
            <a:off x="2713381" y="66260"/>
            <a:ext cx="5953844" cy="500137"/>
          </a:xfrm>
          <a:prstGeom prst="rect">
            <a:avLst/>
          </a:prstGeom>
          <a:solidFill>
            <a:schemeClr val="accent4">
              <a:lumMod val="20000"/>
              <a:lumOff val="8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800" b="1" dirty="0">
                <a:solidFill>
                  <a:schemeClr val="accent2">
                    <a:lumMod val="75000"/>
                  </a:schemeClr>
                </a:solidFill>
                <a:latin typeface="Times New Roman" panose="02020603050405020304" pitchFamily="18" charset="0"/>
                <a:cs typeface="Times New Roman" panose="02020603050405020304" pitchFamily="18" charset="0"/>
              </a:rPr>
              <a:t>Some Applications of Transformer</a:t>
            </a:r>
          </a:p>
        </p:txBody>
      </p:sp>
      <p:sp>
        <p:nvSpPr>
          <p:cNvPr id="7" name="TextBox 6">
            <a:extLst>
              <a:ext uri="{FF2B5EF4-FFF2-40B4-BE49-F238E27FC236}">
                <a16:creationId xmlns:a16="http://schemas.microsoft.com/office/drawing/2014/main" id="{60B5E2A2-6665-4243-82DD-A941872B9034}"/>
              </a:ext>
            </a:extLst>
          </p:cNvPr>
          <p:cNvSpPr txBox="1"/>
          <p:nvPr/>
        </p:nvSpPr>
        <p:spPr>
          <a:xfrm>
            <a:off x="193833" y="741724"/>
            <a:ext cx="5601917" cy="707886"/>
          </a:xfrm>
          <a:prstGeom prst="rect">
            <a:avLst/>
          </a:prstGeom>
          <a:noFill/>
        </p:spPr>
        <p:txBody>
          <a:bodyPr wrap="square" rtlCol="0">
            <a:spAutoFit/>
          </a:bodyPr>
          <a:lstStyle/>
          <a:p>
            <a:pPr marL="342900" indent="-342900" algn="just">
              <a:buFont typeface="Wingdings" pitchFamily="2" charset="2"/>
              <a:buChar char="v"/>
            </a:pPr>
            <a:r>
              <a:rPr lang="en-US" sz="2000" dirty="0">
                <a:latin typeface="Times New Roman" pitchFamily="18" charset="0"/>
                <a:cs typeface="Times New Roman" pitchFamily="18" charset="0"/>
              </a:rPr>
              <a:t>To </a:t>
            </a:r>
            <a:r>
              <a:rPr lang="en-US" sz="2000" b="1" i="1" dirty="0">
                <a:latin typeface="Times New Roman" pitchFamily="18" charset="0"/>
                <a:cs typeface="Times New Roman" pitchFamily="18" charset="0"/>
              </a:rPr>
              <a:t>step up </a:t>
            </a:r>
            <a:r>
              <a:rPr lang="en-US" sz="2000" dirty="0">
                <a:latin typeface="Times New Roman" pitchFamily="18" charset="0"/>
                <a:cs typeface="Times New Roman" pitchFamily="18" charset="0"/>
              </a:rPr>
              <a:t>or </a:t>
            </a:r>
            <a:r>
              <a:rPr lang="en-US" sz="2000" b="1" i="1" dirty="0">
                <a:latin typeface="Times New Roman" pitchFamily="18" charset="0"/>
                <a:cs typeface="Times New Roman" pitchFamily="18" charset="0"/>
              </a:rPr>
              <a:t>step down </a:t>
            </a:r>
            <a:r>
              <a:rPr lang="en-US" sz="2000" dirty="0">
                <a:latin typeface="Times New Roman" pitchFamily="18" charset="0"/>
                <a:cs typeface="Times New Roman" pitchFamily="18" charset="0"/>
              </a:rPr>
              <a:t>voltage and current (useful for power transmission and distribution).</a:t>
            </a:r>
          </a:p>
        </p:txBody>
      </p:sp>
      <p:pic>
        <p:nvPicPr>
          <p:cNvPr id="8" name="Picture 3">
            <a:extLst>
              <a:ext uri="{FF2B5EF4-FFF2-40B4-BE49-F238E27FC236}">
                <a16:creationId xmlns:a16="http://schemas.microsoft.com/office/drawing/2014/main" id="{AA7C0CA9-F839-4BD8-ADC8-7A7B5AF70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75" y="1891982"/>
            <a:ext cx="5959011" cy="36576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48EDDEC2-D595-464C-BDAA-4BEC04F0D6BD}"/>
              </a:ext>
            </a:extLst>
          </p:cNvPr>
          <p:cNvSpPr txBox="1"/>
          <p:nvPr/>
        </p:nvSpPr>
        <p:spPr>
          <a:xfrm>
            <a:off x="6498119" y="624943"/>
            <a:ext cx="5380780" cy="400110"/>
          </a:xfrm>
          <a:prstGeom prst="rect">
            <a:avLst/>
          </a:prstGeom>
          <a:noFill/>
        </p:spPr>
        <p:txBody>
          <a:bodyPr wrap="square" rtlCol="0">
            <a:spAutoFit/>
          </a:bodyPr>
          <a:lstStyle/>
          <a:p>
            <a:pPr marL="342900" indent="-342900" algn="just">
              <a:buFont typeface="Wingdings" pitchFamily="2" charset="2"/>
              <a:buChar char="v"/>
            </a:pPr>
            <a:r>
              <a:rPr lang="en-US" sz="2000" dirty="0">
                <a:latin typeface="Times New Roman" pitchFamily="18" charset="0"/>
                <a:cs typeface="Times New Roman" pitchFamily="18" charset="0"/>
              </a:rPr>
              <a:t>To </a:t>
            </a:r>
            <a:r>
              <a:rPr lang="en-US" sz="2000" b="1" i="1" dirty="0">
                <a:latin typeface="Times New Roman" pitchFamily="18" charset="0"/>
                <a:cs typeface="Times New Roman" pitchFamily="18" charset="0"/>
              </a:rPr>
              <a:t>isolate </a:t>
            </a:r>
            <a:r>
              <a:rPr lang="en-US" sz="2000" dirty="0">
                <a:latin typeface="Times New Roman" pitchFamily="18" charset="0"/>
                <a:cs typeface="Times New Roman" pitchFamily="18" charset="0"/>
              </a:rPr>
              <a:t>one portion of a circuit from another.</a:t>
            </a:r>
          </a:p>
        </p:txBody>
      </p:sp>
      <p:pic>
        <p:nvPicPr>
          <p:cNvPr id="10" name="Picture 2">
            <a:extLst>
              <a:ext uri="{FF2B5EF4-FFF2-40B4-BE49-F238E27FC236}">
                <a16:creationId xmlns:a16="http://schemas.microsoft.com/office/drawing/2014/main" id="{DA8FD9CF-1C41-435E-933A-B52B8F983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377" y="1095482"/>
            <a:ext cx="4638688" cy="25603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70E484D5-E018-4212-8FC9-7A5F455974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2963" y="3748078"/>
            <a:ext cx="4584102" cy="256032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19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36</a:t>
            </a:fld>
            <a:endParaRPr lang="en-US" sz="2000" b="1" dirty="0">
              <a:solidFill>
                <a:schemeClr val="bg1"/>
              </a:solidFill>
              <a:latin typeface="Times New Roman" pitchFamily="18" charset="0"/>
              <a:cs typeface="Times New Roman" pitchFamily="18" charset="0"/>
            </a:endParaRPr>
          </a:p>
        </p:txBody>
      </p:sp>
      <p:cxnSp>
        <p:nvCxnSpPr>
          <p:cNvPr id="6" name="Straight Connector 5">
            <a:extLst>
              <a:ext uri="{FF2B5EF4-FFF2-40B4-BE49-F238E27FC236}">
                <a16:creationId xmlns:a16="http://schemas.microsoft.com/office/drawing/2014/main" id="{F29636A6-3179-4F70-8DA8-CB0E633DF007}"/>
              </a:ext>
            </a:extLst>
          </p:cNvPr>
          <p:cNvCxnSpPr/>
          <p:nvPr/>
        </p:nvCxnSpPr>
        <p:spPr>
          <a:xfrm>
            <a:off x="6003102"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708D20D-9BC1-47BD-9177-F7942DE8E7EA}"/>
              </a:ext>
            </a:extLst>
          </p:cNvPr>
          <p:cNvSpPr txBox="1"/>
          <p:nvPr/>
        </p:nvSpPr>
        <p:spPr>
          <a:xfrm>
            <a:off x="214174" y="176850"/>
            <a:ext cx="5585728" cy="707886"/>
          </a:xfrm>
          <a:prstGeom prst="rect">
            <a:avLst/>
          </a:prstGeom>
          <a:noFill/>
        </p:spPr>
        <p:txBody>
          <a:bodyPr wrap="square" rtlCol="0">
            <a:spAutoFit/>
          </a:bodyPr>
          <a:lstStyle/>
          <a:p>
            <a:pPr marL="342900" indent="-342900" algn="just">
              <a:buFont typeface="Wingdings" pitchFamily="2" charset="2"/>
              <a:buChar char="v"/>
            </a:pPr>
            <a:r>
              <a:rPr lang="en-US" sz="2000" dirty="0">
                <a:latin typeface="Times New Roman" pitchFamily="18" charset="0"/>
                <a:cs typeface="Times New Roman" pitchFamily="18" charset="0"/>
              </a:rPr>
              <a:t>As an </a:t>
            </a:r>
            <a:r>
              <a:rPr lang="en-US" sz="2000" b="1" i="1" dirty="0">
                <a:latin typeface="Times New Roman" pitchFamily="18" charset="0"/>
                <a:cs typeface="Times New Roman" pitchFamily="18" charset="0"/>
              </a:rPr>
              <a:t>impedance matching </a:t>
            </a:r>
            <a:r>
              <a:rPr lang="en-US" sz="2000" dirty="0">
                <a:latin typeface="Times New Roman" pitchFamily="18" charset="0"/>
                <a:cs typeface="Times New Roman" pitchFamily="18" charset="0"/>
              </a:rPr>
              <a:t>device for maximum power transfer.</a:t>
            </a:r>
          </a:p>
        </p:txBody>
      </p:sp>
      <p:sp>
        <p:nvSpPr>
          <p:cNvPr id="8" name="TextBox 7">
            <a:extLst>
              <a:ext uri="{FF2B5EF4-FFF2-40B4-BE49-F238E27FC236}">
                <a16:creationId xmlns:a16="http://schemas.microsoft.com/office/drawing/2014/main" id="{1E988CF6-2C6A-4A04-A420-1F9E1B68A7B9}"/>
              </a:ext>
            </a:extLst>
          </p:cNvPr>
          <p:cNvSpPr txBox="1"/>
          <p:nvPr/>
        </p:nvSpPr>
        <p:spPr>
          <a:xfrm>
            <a:off x="6003102" y="257145"/>
            <a:ext cx="5923701" cy="400110"/>
          </a:xfrm>
          <a:prstGeom prst="rect">
            <a:avLst/>
          </a:prstGeom>
          <a:noFill/>
        </p:spPr>
        <p:txBody>
          <a:bodyPr wrap="square" rtlCol="0">
            <a:spAutoFit/>
          </a:bodyPr>
          <a:lstStyle/>
          <a:p>
            <a:pPr marL="342900" indent="-342900" algn="just">
              <a:buFont typeface="Wingdings" pitchFamily="2" charset="2"/>
              <a:buChar char="v"/>
            </a:pPr>
            <a:r>
              <a:rPr lang="en-US" sz="2000" b="1" i="1" dirty="0">
                <a:latin typeface="Times New Roman" pitchFamily="18" charset="0"/>
                <a:cs typeface="Times New Roman" pitchFamily="18" charset="0"/>
              </a:rPr>
              <a:t>Frequency-selective </a:t>
            </a:r>
            <a:r>
              <a:rPr lang="en-US" sz="2000" dirty="0">
                <a:latin typeface="Times New Roman" pitchFamily="18" charset="0"/>
                <a:cs typeface="Times New Roman" pitchFamily="18" charset="0"/>
              </a:rPr>
              <a:t>[</a:t>
            </a:r>
            <a:r>
              <a:rPr lang="en-US" sz="2000" b="1" dirty="0">
                <a:latin typeface="Times New Roman" pitchFamily="18" charset="0"/>
                <a:cs typeface="Times New Roman" pitchFamily="18" charset="0"/>
              </a:rPr>
              <a:t>Resonance</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Filter</a:t>
            </a:r>
            <a:r>
              <a:rPr lang="en-US" sz="2000" dirty="0">
                <a:latin typeface="Times New Roman" pitchFamily="18" charset="0"/>
                <a:cs typeface="Times New Roman" pitchFamily="18" charset="0"/>
              </a:rPr>
              <a:t>]</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circuits.</a:t>
            </a:r>
          </a:p>
        </p:txBody>
      </p:sp>
      <p:pic>
        <p:nvPicPr>
          <p:cNvPr id="9" name="Picture 8">
            <a:extLst>
              <a:ext uri="{FF2B5EF4-FFF2-40B4-BE49-F238E27FC236}">
                <a16:creationId xmlns:a16="http://schemas.microsoft.com/office/drawing/2014/main" id="{FBB84E7F-8C9B-47B5-8787-E20A07B1D3A0}"/>
              </a:ext>
            </a:extLst>
          </p:cNvPr>
          <p:cNvPicPr>
            <a:picLocks noChangeAspect="1"/>
          </p:cNvPicPr>
          <p:nvPr/>
        </p:nvPicPr>
        <p:blipFill>
          <a:blip r:embed="rId2"/>
          <a:stretch>
            <a:fillRect/>
          </a:stretch>
        </p:blipFill>
        <p:spPr>
          <a:xfrm>
            <a:off x="7775796" y="858386"/>
            <a:ext cx="2779902" cy="3291840"/>
          </a:xfrm>
          <a:prstGeom prst="rect">
            <a:avLst/>
          </a:prstGeom>
        </p:spPr>
      </p:pic>
      <p:pic>
        <p:nvPicPr>
          <p:cNvPr id="13" name="Picture 12">
            <a:extLst>
              <a:ext uri="{FF2B5EF4-FFF2-40B4-BE49-F238E27FC236}">
                <a16:creationId xmlns:a16="http://schemas.microsoft.com/office/drawing/2014/main" id="{BBA4F7F3-33E2-4BE5-A5EC-E0C2C5C75336}"/>
              </a:ext>
            </a:extLst>
          </p:cNvPr>
          <p:cNvPicPr>
            <a:picLocks noChangeAspect="1"/>
          </p:cNvPicPr>
          <p:nvPr/>
        </p:nvPicPr>
        <p:blipFill>
          <a:blip r:embed="rId3"/>
          <a:stretch>
            <a:fillRect/>
          </a:stretch>
        </p:blipFill>
        <p:spPr>
          <a:xfrm>
            <a:off x="1033676" y="923925"/>
            <a:ext cx="4562475" cy="5010150"/>
          </a:xfrm>
          <a:prstGeom prst="rect">
            <a:avLst/>
          </a:prstGeom>
        </p:spPr>
      </p:pic>
    </p:spTree>
    <p:extLst>
      <p:ext uri="{BB962C8B-B14F-4D97-AF65-F5344CB8AC3E}">
        <p14:creationId xmlns:p14="http://schemas.microsoft.com/office/powerpoint/2010/main" val="1407791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677B9-F068-446F-B698-2AF8B892449F}"/>
              </a:ext>
            </a:extLst>
          </p:cNvPr>
          <p:cNvSpPr txBox="1"/>
          <p:nvPr/>
        </p:nvSpPr>
        <p:spPr>
          <a:xfrm>
            <a:off x="154156" y="2448906"/>
            <a:ext cx="7632991" cy="1200329"/>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pic>
        <p:nvPicPr>
          <p:cNvPr id="4" name="Picture 3">
            <a:extLst>
              <a:ext uri="{FF2B5EF4-FFF2-40B4-BE49-F238E27FC236}">
                <a16:creationId xmlns:a16="http://schemas.microsoft.com/office/drawing/2014/main" id="{A4E221CB-0B80-4BCB-B604-7E33C58D43DF}"/>
              </a:ext>
            </a:extLst>
          </p:cNvPr>
          <p:cNvPicPr>
            <a:picLocks noChangeAspect="1"/>
          </p:cNvPicPr>
          <p:nvPr/>
        </p:nvPicPr>
        <p:blipFill>
          <a:blip r:embed="rId2"/>
          <a:stretch>
            <a:fillRect/>
          </a:stretch>
        </p:blipFill>
        <p:spPr>
          <a:xfrm>
            <a:off x="7996871" y="216216"/>
            <a:ext cx="4040972" cy="6035040"/>
          </a:xfrm>
          <a:prstGeom prst="rect">
            <a:avLst/>
          </a:prstGeom>
        </p:spPr>
      </p:pic>
      <p:sp>
        <p:nvSpPr>
          <p:cNvPr id="6" name="Rectangle 5">
            <a:extLst>
              <a:ext uri="{FF2B5EF4-FFF2-40B4-BE49-F238E27FC236}">
                <a16:creationId xmlns:a16="http://schemas.microsoft.com/office/drawing/2014/main" id="{353457ED-DF02-42E7-A3FC-4EB2CC6E472A}"/>
              </a:ext>
            </a:extLst>
          </p:cNvPr>
          <p:cNvSpPr/>
          <p:nvPr/>
        </p:nvSpPr>
        <p:spPr>
          <a:xfrm>
            <a:off x="234541" y="1455964"/>
            <a:ext cx="7552607" cy="746358"/>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400" b="1" dirty="0">
                <a:solidFill>
                  <a:schemeClr val="accent2">
                    <a:lumMod val="75000"/>
                  </a:schemeClr>
                </a:solidFill>
                <a:latin typeface="Times New Roman" panose="02020603050405020304" pitchFamily="18" charset="0"/>
                <a:cs typeface="Times New Roman" panose="02020603050405020304" pitchFamily="18" charset="0"/>
              </a:rPr>
              <a:t>Basic of Electrical Machines</a:t>
            </a:r>
          </a:p>
        </p:txBody>
      </p:sp>
    </p:spTree>
    <p:extLst>
      <p:ext uri="{BB962C8B-B14F-4D97-AF65-F5344CB8AC3E}">
        <p14:creationId xmlns:p14="http://schemas.microsoft.com/office/powerpoint/2010/main" val="1853094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38</a:t>
            </a:fld>
            <a:endParaRPr lang="en-US" sz="2000" b="1" dirty="0">
              <a:solidFill>
                <a:schemeClr val="bg1"/>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7DF36B84-735E-4B0A-8258-20622E174D96}"/>
              </a:ext>
            </a:extLst>
          </p:cNvPr>
          <p:cNvSpPr txBox="1"/>
          <p:nvPr/>
        </p:nvSpPr>
        <p:spPr>
          <a:xfrm>
            <a:off x="217091" y="754509"/>
            <a:ext cx="4326332" cy="1015663"/>
          </a:xfrm>
          <a:prstGeom prst="rect">
            <a:avLst/>
          </a:prstGeom>
          <a:noFill/>
        </p:spPr>
        <p:txBody>
          <a:bodyPr wrap="square" rtlCol="0">
            <a:spAutoFit/>
          </a:bodyPr>
          <a:lstStyle/>
          <a:p>
            <a:pPr algn="just"/>
            <a:r>
              <a:rPr lang="en-US" sz="2000" dirty="0"/>
              <a:t>According to the </a:t>
            </a:r>
            <a:r>
              <a:rPr lang="en-US" sz="2000" b="1" dirty="0"/>
              <a:t>energy conversion principle</a:t>
            </a:r>
            <a:r>
              <a:rPr lang="en-US" sz="2000" dirty="0"/>
              <a:t>, </a:t>
            </a:r>
            <a:r>
              <a:rPr lang="en-US" sz="2000" i="1" dirty="0"/>
              <a:t>energy is neither created nor destroyed: it is simply changed in form</a:t>
            </a:r>
            <a:r>
              <a:rPr lang="en-US" sz="2000" dirty="0"/>
              <a:t>.</a:t>
            </a:r>
          </a:p>
        </p:txBody>
      </p:sp>
      <p:sp>
        <p:nvSpPr>
          <p:cNvPr id="13" name="TextBox 12">
            <a:extLst>
              <a:ext uri="{FF2B5EF4-FFF2-40B4-BE49-F238E27FC236}">
                <a16:creationId xmlns:a16="http://schemas.microsoft.com/office/drawing/2014/main" id="{71692A4D-A5F3-42C1-BCB2-9326A2944856}"/>
              </a:ext>
            </a:extLst>
          </p:cNvPr>
          <p:cNvSpPr txBox="1"/>
          <p:nvPr/>
        </p:nvSpPr>
        <p:spPr>
          <a:xfrm>
            <a:off x="234416" y="1934248"/>
            <a:ext cx="4326332" cy="1323439"/>
          </a:xfrm>
          <a:prstGeom prst="rect">
            <a:avLst/>
          </a:prstGeom>
          <a:noFill/>
        </p:spPr>
        <p:txBody>
          <a:bodyPr wrap="square" rtlCol="0">
            <a:spAutoFit/>
          </a:bodyPr>
          <a:lstStyle/>
          <a:p>
            <a:pPr algn="just"/>
            <a:r>
              <a:rPr lang="en-US" sz="2000" dirty="0">
                <a:solidFill>
                  <a:srgbClr val="000000"/>
                </a:solidFill>
              </a:rPr>
              <a:t>A </a:t>
            </a:r>
            <a:r>
              <a:rPr lang="en-US" sz="2000" b="1" dirty="0">
                <a:solidFill>
                  <a:srgbClr val="000000"/>
                </a:solidFill>
              </a:rPr>
              <a:t>rotational electromagnetic machine</a:t>
            </a:r>
            <a:r>
              <a:rPr lang="en-US" sz="2000" dirty="0">
                <a:solidFill>
                  <a:srgbClr val="000000"/>
                </a:solidFill>
              </a:rPr>
              <a:t> (also called </a:t>
            </a:r>
            <a:r>
              <a:rPr lang="en-US" sz="2000" b="1" dirty="0">
                <a:solidFill>
                  <a:srgbClr val="000000"/>
                </a:solidFill>
              </a:rPr>
              <a:t>electrical machine</a:t>
            </a:r>
            <a:r>
              <a:rPr lang="en-US" sz="2000" dirty="0">
                <a:solidFill>
                  <a:srgbClr val="000000"/>
                </a:solidFill>
              </a:rPr>
              <a:t>) converts energy from mechanical to electrical form, or vice versa.</a:t>
            </a:r>
          </a:p>
        </p:txBody>
      </p:sp>
      <p:pic>
        <p:nvPicPr>
          <p:cNvPr id="8" name="Picture 7">
            <a:extLst>
              <a:ext uri="{FF2B5EF4-FFF2-40B4-BE49-F238E27FC236}">
                <a16:creationId xmlns:a16="http://schemas.microsoft.com/office/drawing/2014/main" id="{2097C561-0894-4269-A21D-DDF960B7FAA2}"/>
              </a:ext>
            </a:extLst>
          </p:cNvPr>
          <p:cNvPicPr>
            <a:picLocks noChangeAspect="1"/>
          </p:cNvPicPr>
          <p:nvPr/>
        </p:nvPicPr>
        <p:blipFill>
          <a:blip r:embed="rId2"/>
          <a:stretch>
            <a:fillRect/>
          </a:stretch>
        </p:blipFill>
        <p:spPr>
          <a:xfrm>
            <a:off x="189798" y="3620832"/>
            <a:ext cx="4411487" cy="2560320"/>
          </a:xfrm>
          <a:prstGeom prst="rect">
            <a:avLst/>
          </a:prstGeom>
        </p:spPr>
      </p:pic>
      <p:cxnSp>
        <p:nvCxnSpPr>
          <p:cNvPr id="22" name="Straight Connector 21">
            <a:extLst>
              <a:ext uri="{FF2B5EF4-FFF2-40B4-BE49-F238E27FC236}">
                <a16:creationId xmlns:a16="http://schemas.microsoft.com/office/drawing/2014/main" id="{332D5395-1093-44C5-BF3D-C4BE491FE6D9}"/>
              </a:ext>
            </a:extLst>
          </p:cNvPr>
          <p:cNvCxnSpPr/>
          <p:nvPr/>
        </p:nvCxnSpPr>
        <p:spPr>
          <a:xfrm>
            <a:off x="4600566" y="587799"/>
            <a:ext cx="0" cy="585216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5250AA-DCCB-4817-BC44-9D5F879EA817}"/>
              </a:ext>
            </a:extLst>
          </p:cNvPr>
          <p:cNvSpPr txBox="1"/>
          <p:nvPr/>
        </p:nvSpPr>
        <p:spPr>
          <a:xfrm>
            <a:off x="4658436" y="3572439"/>
            <a:ext cx="7188413" cy="707886"/>
          </a:xfrm>
          <a:prstGeom prst="rect">
            <a:avLst/>
          </a:prstGeom>
          <a:noFill/>
        </p:spPr>
        <p:txBody>
          <a:bodyPr wrap="square" rtlCol="0">
            <a:spAutoFit/>
          </a:bodyPr>
          <a:lstStyle/>
          <a:p>
            <a:pPr algn="just"/>
            <a:r>
              <a:rPr lang="en-US" sz="2000" b="1" dirty="0">
                <a:solidFill>
                  <a:srgbClr val="FF0000"/>
                </a:solidFill>
              </a:rPr>
              <a:t>Motor</a:t>
            </a:r>
            <a:r>
              <a:rPr lang="en-US" sz="2000" dirty="0">
                <a:solidFill>
                  <a:srgbClr val="000000"/>
                </a:solidFill>
              </a:rPr>
              <a:t>: The electrical machine which converts </a:t>
            </a:r>
            <a:r>
              <a:rPr lang="en-US" sz="2000" b="1" dirty="0">
                <a:solidFill>
                  <a:srgbClr val="000000"/>
                </a:solidFill>
              </a:rPr>
              <a:t>form electrical energy to mechanical energy</a:t>
            </a:r>
            <a:r>
              <a:rPr lang="en-US" sz="2000" dirty="0">
                <a:solidFill>
                  <a:srgbClr val="000000"/>
                </a:solidFill>
              </a:rPr>
              <a:t> is called motor.</a:t>
            </a:r>
          </a:p>
        </p:txBody>
      </p:sp>
      <p:sp>
        <p:nvSpPr>
          <p:cNvPr id="20" name="TextBox 19">
            <a:extLst>
              <a:ext uri="{FF2B5EF4-FFF2-40B4-BE49-F238E27FC236}">
                <a16:creationId xmlns:a16="http://schemas.microsoft.com/office/drawing/2014/main" id="{1FFB2845-36DA-4950-BBCD-BB3DA9F742F4}"/>
              </a:ext>
            </a:extLst>
          </p:cNvPr>
          <p:cNvSpPr txBox="1"/>
          <p:nvPr/>
        </p:nvSpPr>
        <p:spPr>
          <a:xfrm>
            <a:off x="4642712" y="727213"/>
            <a:ext cx="7375061" cy="707886"/>
          </a:xfrm>
          <a:prstGeom prst="rect">
            <a:avLst/>
          </a:prstGeom>
          <a:noFill/>
        </p:spPr>
        <p:txBody>
          <a:bodyPr wrap="square" rtlCol="0">
            <a:spAutoFit/>
          </a:bodyPr>
          <a:lstStyle/>
          <a:p>
            <a:pPr algn="just"/>
            <a:r>
              <a:rPr lang="en-US" sz="2000" b="1" dirty="0">
                <a:solidFill>
                  <a:srgbClr val="FF0000"/>
                </a:solidFill>
              </a:rPr>
              <a:t>Generator</a:t>
            </a:r>
            <a:r>
              <a:rPr lang="en-US" sz="2000" dirty="0">
                <a:solidFill>
                  <a:srgbClr val="000000"/>
                </a:solidFill>
              </a:rPr>
              <a:t>: The electrical machine which converts </a:t>
            </a:r>
            <a:r>
              <a:rPr lang="en-US" sz="2000" b="1" dirty="0">
                <a:solidFill>
                  <a:srgbClr val="000000"/>
                </a:solidFill>
              </a:rPr>
              <a:t>form mechanical energy to electrical energy</a:t>
            </a:r>
            <a:r>
              <a:rPr lang="en-US" sz="2000" dirty="0">
                <a:solidFill>
                  <a:srgbClr val="000000"/>
                </a:solidFill>
              </a:rPr>
              <a:t> is called generator.</a:t>
            </a:r>
          </a:p>
        </p:txBody>
      </p:sp>
      <p:sp>
        <p:nvSpPr>
          <p:cNvPr id="14" name="TextBox 13">
            <a:extLst>
              <a:ext uri="{FF2B5EF4-FFF2-40B4-BE49-F238E27FC236}">
                <a16:creationId xmlns:a16="http://schemas.microsoft.com/office/drawing/2014/main" id="{9D663FC6-EE45-4879-A807-D41B8AB8CA69}"/>
              </a:ext>
            </a:extLst>
          </p:cNvPr>
          <p:cNvSpPr txBox="1"/>
          <p:nvPr/>
        </p:nvSpPr>
        <p:spPr>
          <a:xfrm>
            <a:off x="8785906" y="4342288"/>
            <a:ext cx="3259539" cy="1938992"/>
          </a:xfrm>
          <a:prstGeom prst="rect">
            <a:avLst/>
          </a:prstGeom>
          <a:noFill/>
          <a:ln>
            <a:solidFill>
              <a:schemeClr val="tx1"/>
            </a:solidFill>
          </a:ln>
        </p:spPr>
        <p:txBody>
          <a:bodyPr wrap="square" rtlCol="0">
            <a:spAutoFit/>
          </a:bodyPr>
          <a:lstStyle/>
          <a:p>
            <a:pPr algn="just"/>
            <a:r>
              <a:rPr lang="en-US" sz="2000" b="1" dirty="0">
                <a:solidFill>
                  <a:srgbClr val="C00000"/>
                </a:solidFill>
              </a:rPr>
              <a:t>According to </a:t>
            </a:r>
            <a:r>
              <a:rPr lang="en-US" sz="2000" b="1" dirty="0">
                <a:solidFill>
                  <a:srgbClr val="0000CC"/>
                </a:solidFill>
              </a:rPr>
              <a:t>Lorentz Force theory</a:t>
            </a:r>
            <a:r>
              <a:rPr lang="en-US" sz="2000" b="1" dirty="0">
                <a:solidFill>
                  <a:srgbClr val="C00000"/>
                </a:solidFill>
              </a:rPr>
              <a:t>, rotation is obtained due to the developed force in the current carrying conductors inside a magnetic field.</a:t>
            </a:r>
          </a:p>
        </p:txBody>
      </p:sp>
      <p:sp>
        <p:nvSpPr>
          <p:cNvPr id="15" name="Rectangle 14">
            <a:extLst>
              <a:ext uri="{FF2B5EF4-FFF2-40B4-BE49-F238E27FC236}">
                <a16:creationId xmlns:a16="http://schemas.microsoft.com/office/drawing/2014/main" id="{7B75EA97-8825-4BBD-A1E7-A30FEC5F8650}"/>
              </a:ext>
            </a:extLst>
          </p:cNvPr>
          <p:cNvSpPr/>
          <p:nvPr/>
        </p:nvSpPr>
        <p:spPr>
          <a:xfrm>
            <a:off x="1782151" y="121644"/>
            <a:ext cx="794870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Electromechanical Energy Conversion Principles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3315E392-F82B-4E7F-83E5-8BF4CFA80648}"/>
              </a:ext>
            </a:extLst>
          </p:cNvPr>
          <p:cNvGrpSpPr/>
          <p:nvPr/>
        </p:nvGrpSpPr>
        <p:grpSpPr>
          <a:xfrm>
            <a:off x="4643430" y="4235644"/>
            <a:ext cx="4071933" cy="2103302"/>
            <a:chOff x="4643430" y="4235644"/>
            <a:chExt cx="4071933" cy="2103302"/>
          </a:xfrm>
        </p:grpSpPr>
        <p:pic>
          <p:nvPicPr>
            <p:cNvPr id="16" name="Picture 15">
              <a:extLst>
                <a:ext uri="{FF2B5EF4-FFF2-40B4-BE49-F238E27FC236}">
                  <a16:creationId xmlns:a16="http://schemas.microsoft.com/office/drawing/2014/main" id="{A72639A5-3B47-499A-BEED-51B29095BEFC}"/>
                </a:ext>
              </a:extLst>
            </p:cNvPr>
            <p:cNvPicPr>
              <a:picLocks noChangeAspect="1"/>
            </p:cNvPicPr>
            <p:nvPr/>
          </p:nvPicPr>
          <p:blipFill>
            <a:blip r:embed="rId3"/>
            <a:stretch>
              <a:fillRect/>
            </a:stretch>
          </p:blipFill>
          <p:spPr>
            <a:xfrm>
              <a:off x="4643430" y="4235644"/>
              <a:ext cx="4071933" cy="2103302"/>
            </a:xfrm>
            <a:prstGeom prst="rect">
              <a:avLst/>
            </a:prstGeom>
          </p:spPr>
        </p:pic>
        <p:sp>
          <p:nvSpPr>
            <p:cNvPr id="17" name="TextBox 16">
              <a:extLst>
                <a:ext uri="{FF2B5EF4-FFF2-40B4-BE49-F238E27FC236}">
                  <a16:creationId xmlns:a16="http://schemas.microsoft.com/office/drawing/2014/main" id="{16D875C4-68C6-4618-BBA2-40D2C88898A1}"/>
                </a:ext>
              </a:extLst>
            </p:cNvPr>
            <p:cNvSpPr txBox="1"/>
            <p:nvPr/>
          </p:nvSpPr>
          <p:spPr>
            <a:xfrm>
              <a:off x="5118193" y="5849936"/>
              <a:ext cx="1244507" cy="400110"/>
            </a:xfrm>
            <a:prstGeom prst="rect">
              <a:avLst/>
            </a:prstGeom>
            <a:noFill/>
          </p:spPr>
          <p:txBody>
            <a:bodyPr wrap="square" rtlCol="0">
              <a:spAutoFit/>
            </a:bodyPr>
            <a:lstStyle/>
            <a:p>
              <a:pPr algn="just"/>
              <a:r>
                <a:rPr lang="en-US" sz="2000" i="1" dirty="0">
                  <a:solidFill>
                    <a:srgbClr val="0000CC"/>
                  </a:solidFill>
                </a:rPr>
                <a:t>p</a:t>
              </a:r>
              <a:r>
                <a:rPr lang="en-US" sz="2000" i="1" baseline="-25000" dirty="0">
                  <a:solidFill>
                    <a:srgbClr val="0000CC"/>
                  </a:solidFill>
                </a:rPr>
                <a:t>in</a:t>
              </a:r>
              <a:r>
                <a:rPr lang="en-US" sz="2000" dirty="0">
                  <a:solidFill>
                    <a:srgbClr val="0000CC"/>
                  </a:solidFill>
                </a:rPr>
                <a:t>=</a:t>
              </a:r>
              <a:r>
                <a:rPr lang="en-US" sz="2000" i="1" dirty="0">
                  <a:solidFill>
                    <a:srgbClr val="0000CC"/>
                  </a:solidFill>
                </a:rPr>
                <a:t>p</a:t>
              </a:r>
              <a:r>
                <a:rPr lang="en-US" sz="2000" i="1" baseline="-25000" dirty="0">
                  <a:solidFill>
                    <a:srgbClr val="0000CC"/>
                  </a:solidFill>
                </a:rPr>
                <a:t>e</a:t>
              </a:r>
              <a:r>
                <a:rPr lang="en-US" sz="2000" dirty="0">
                  <a:solidFill>
                    <a:srgbClr val="0000CC"/>
                  </a:solidFill>
                </a:rPr>
                <a:t>= </a:t>
              </a:r>
              <a:r>
                <a:rPr lang="en-US" sz="2000" i="1" dirty="0">
                  <a:solidFill>
                    <a:srgbClr val="0000CC"/>
                  </a:solidFill>
                </a:rPr>
                <a:t>vi </a:t>
              </a:r>
            </a:p>
          </p:txBody>
        </p:sp>
        <p:sp>
          <p:nvSpPr>
            <p:cNvPr id="19" name="TextBox 18">
              <a:extLst>
                <a:ext uri="{FF2B5EF4-FFF2-40B4-BE49-F238E27FC236}">
                  <a16:creationId xmlns:a16="http://schemas.microsoft.com/office/drawing/2014/main" id="{82917E60-3C8A-4CC7-A012-2D37694C2E11}"/>
                </a:ext>
              </a:extLst>
            </p:cNvPr>
            <p:cNvSpPr txBox="1"/>
            <p:nvPr/>
          </p:nvSpPr>
          <p:spPr>
            <a:xfrm>
              <a:off x="7051667" y="4353656"/>
              <a:ext cx="1533533" cy="369332"/>
            </a:xfrm>
            <a:prstGeom prst="rect">
              <a:avLst/>
            </a:prstGeom>
            <a:noFill/>
          </p:spPr>
          <p:txBody>
            <a:bodyPr wrap="square" rtlCol="0">
              <a:spAutoFit/>
            </a:bodyPr>
            <a:lstStyle/>
            <a:p>
              <a:pPr algn="just"/>
              <a:r>
                <a:rPr lang="en-US" i="1" dirty="0">
                  <a:solidFill>
                    <a:srgbClr val="0000CC"/>
                  </a:solidFill>
                </a:rPr>
                <a:t>p</a:t>
              </a:r>
              <a:r>
                <a:rPr lang="en-US" i="1" baseline="-25000" dirty="0">
                  <a:solidFill>
                    <a:srgbClr val="0000CC"/>
                  </a:solidFill>
                </a:rPr>
                <a:t>out</a:t>
              </a:r>
              <a:r>
                <a:rPr lang="en-US" dirty="0">
                  <a:solidFill>
                    <a:srgbClr val="0000CC"/>
                  </a:solidFill>
                </a:rPr>
                <a:t>=</a:t>
              </a:r>
              <a:r>
                <a:rPr lang="en-US" i="1" dirty="0">
                  <a:solidFill>
                    <a:srgbClr val="0000CC"/>
                  </a:solidFill>
                </a:rPr>
                <a:t>p</a:t>
              </a:r>
              <a:r>
                <a:rPr lang="en-US" i="1" baseline="-25000" dirty="0">
                  <a:solidFill>
                    <a:srgbClr val="0000CC"/>
                  </a:solidFill>
                </a:rPr>
                <a:t>m</a:t>
              </a:r>
              <a:r>
                <a:rPr lang="en-US" dirty="0">
                  <a:solidFill>
                    <a:srgbClr val="0000CC"/>
                  </a:solidFill>
                </a:rPr>
                <a:t>=</a:t>
              </a:r>
              <a:r>
                <a:rPr lang="en-US" i="1" dirty="0" err="1">
                  <a:solidFill>
                    <a:srgbClr val="0000CC"/>
                  </a:solidFill>
                </a:rPr>
                <a:t>T</a:t>
              </a:r>
              <a:r>
                <a:rPr lang="en-US" i="1" dirty="0" err="1">
                  <a:solidFill>
                    <a:srgbClr val="0000CC"/>
                  </a:solidFill>
                  <a:sym typeface="Symbol" panose="05050102010706020507" pitchFamily="18" charset="2"/>
                </a:rPr>
                <a:t></a:t>
              </a:r>
              <a:r>
                <a:rPr lang="en-US" i="1" baseline="-25000" dirty="0" err="1">
                  <a:solidFill>
                    <a:srgbClr val="0000CC"/>
                  </a:solidFill>
                  <a:sym typeface="Symbol" panose="05050102010706020507" pitchFamily="18" charset="2"/>
                </a:rPr>
                <a:t>m</a:t>
              </a:r>
              <a:r>
                <a:rPr lang="en-US" i="1" dirty="0">
                  <a:solidFill>
                    <a:srgbClr val="0000CC"/>
                  </a:solidFill>
                </a:rPr>
                <a:t> </a:t>
              </a:r>
            </a:p>
          </p:txBody>
        </p:sp>
      </p:grpSp>
      <p:grpSp>
        <p:nvGrpSpPr>
          <p:cNvPr id="2" name="Group 1">
            <a:extLst>
              <a:ext uri="{FF2B5EF4-FFF2-40B4-BE49-F238E27FC236}">
                <a16:creationId xmlns:a16="http://schemas.microsoft.com/office/drawing/2014/main" id="{542492F1-9091-4982-9BB1-48DFFCF54FD2}"/>
              </a:ext>
            </a:extLst>
          </p:cNvPr>
          <p:cNvGrpSpPr/>
          <p:nvPr/>
        </p:nvGrpSpPr>
        <p:grpSpPr>
          <a:xfrm>
            <a:off x="4637468" y="1446852"/>
            <a:ext cx="4077896" cy="2127145"/>
            <a:chOff x="4637468" y="1446852"/>
            <a:chExt cx="4077896" cy="2127145"/>
          </a:xfrm>
        </p:grpSpPr>
        <p:pic>
          <p:nvPicPr>
            <p:cNvPr id="11" name="Picture 10">
              <a:extLst>
                <a:ext uri="{FF2B5EF4-FFF2-40B4-BE49-F238E27FC236}">
                  <a16:creationId xmlns:a16="http://schemas.microsoft.com/office/drawing/2014/main" id="{E8A24EE0-5EDC-4FF1-9DA0-28F54566F31F}"/>
                </a:ext>
              </a:extLst>
            </p:cNvPr>
            <p:cNvPicPr>
              <a:picLocks noChangeAspect="1"/>
            </p:cNvPicPr>
            <p:nvPr/>
          </p:nvPicPr>
          <p:blipFill>
            <a:blip r:embed="rId4"/>
            <a:stretch>
              <a:fillRect/>
            </a:stretch>
          </p:blipFill>
          <p:spPr>
            <a:xfrm>
              <a:off x="4637468" y="1446852"/>
              <a:ext cx="4077896" cy="2103302"/>
            </a:xfrm>
            <a:prstGeom prst="rect">
              <a:avLst/>
            </a:prstGeom>
          </p:spPr>
        </p:pic>
        <p:sp>
          <p:nvSpPr>
            <p:cNvPr id="21" name="TextBox 20">
              <a:extLst>
                <a:ext uri="{FF2B5EF4-FFF2-40B4-BE49-F238E27FC236}">
                  <a16:creationId xmlns:a16="http://schemas.microsoft.com/office/drawing/2014/main" id="{7E6C0B6C-8465-4879-BDC0-5A956E2F75C4}"/>
                </a:ext>
              </a:extLst>
            </p:cNvPr>
            <p:cNvSpPr txBox="1"/>
            <p:nvPr/>
          </p:nvSpPr>
          <p:spPr>
            <a:xfrm>
              <a:off x="7449389" y="3173887"/>
              <a:ext cx="1212691" cy="400110"/>
            </a:xfrm>
            <a:prstGeom prst="rect">
              <a:avLst/>
            </a:prstGeom>
            <a:noFill/>
          </p:spPr>
          <p:txBody>
            <a:bodyPr wrap="square" rtlCol="0">
              <a:spAutoFit/>
            </a:bodyPr>
            <a:lstStyle/>
            <a:p>
              <a:pPr algn="just"/>
              <a:r>
                <a:rPr lang="en-US" sz="2000" i="1" dirty="0">
                  <a:solidFill>
                    <a:srgbClr val="0000CC"/>
                  </a:solidFill>
                </a:rPr>
                <a:t>p</a:t>
              </a:r>
              <a:r>
                <a:rPr lang="en-US" sz="2000" i="1" baseline="-25000" dirty="0">
                  <a:solidFill>
                    <a:srgbClr val="0000CC"/>
                  </a:solidFill>
                </a:rPr>
                <a:t>out</a:t>
              </a:r>
              <a:r>
                <a:rPr lang="en-US" sz="2000" dirty="0">
                  <a:solidFill>
                    <a:srgbClr val="0000CC"/>
                  </a:solidFill>
                </a:rPr>
                <a:t>=</a:t>
              </a:r>
              <a:r>
                <a:rPr lang="en-US" sz="2000" i="1" dirty="0">
                  <a:solidFill>
                    <a:srgbClr val="0000CC"/>
                  </a:solidFill>
                </a:rPr>
                <a:t>p</a:t>
              </a:r>
              <a:r>
                <a:rPr lang="en-US" sz="2000" i="1" baseline="-25000" dirty="0">
                  <a:solidFill>
                    <a:srgbClr val="0000CC"/>
                  </a:solidFill>
                </a:rPr>
                <a:t>e</a:t>
              </a:r>
              <a:r>
                <a:rPr lang="en-US" sz="2000" dirty="0">
                  <a:solidFill>
                    <a:srgbClr val="0000CC"/>
                  </a:solidFill>
                </a:rPr>
                <a:t>=</a:t>
              </a:r>
              <a:r>
                <a:rPr lang="en-US" sz="2000" i="1" dirty="0">
                  <a:solidFill>
                    <a:srgbClr val="0000CC"/>
                  </a:solidFill>
                </a:rPr>
                <a:t>vi </a:t>
              </a:r>
            </a:p>
          </p:txBody>
        </p:sp>
        <p:sp>
          <p:nvSpPr>
            <p:cNvPr id="23" name="TextBox 22">
              <a:extLst>
                <a:ext uri="{FF2B5EF4-FFF2-40B4-BE49-F238E27FC236}">
                  <a16:creationId xmlns:a16="http://schemas.microsoft.com/office/drawing/2014/main" id="{F8E93361-D333-490F-9A5F-769EB27878B6}"/>
                </a:ext>
              </a:extLst>
            </p:cNvPr>
            <p:cNvSpPr txBox="1"/>
            <p:nvPr/>
          </p:nvSpPr>
          <p:spPr>
            <a:xfrm>
              <a:off x="4865410" y="1648985"/>
              <a:ext cx="1344889" cy="369332"/>
            </a:xfrm>
            <a:prstGeom prst="rect">
              <a:avLst/>
            </a:prstGeom>
            <a:noFill/>
          </p:spPr>
          <p:txBody>
            <a:bodyPr wrap="square" rtlCol="0">
              <a:spAutoFit/>
            </a:bodyPr>
            <a:lstStyle/>
            <a:p>
              <a:pPr algn="just"/>
              <a:r>
                <a:rPr lang="en-US" i="1" dirty="0">
                  <a:solidFill>
                    <a:srgbClr val="0000CC"/>
                  </a:solidFill>
                </a:rPr>
                <a:t>p</a:t>
              </a:r>
              <a:r>
                <a:rPr lang="en-US" i="1" baseline="-25000" dirty="0">
                  <a:solidFill>
                    <a:srgbClr val="0000CC"/>
                  </a:solidFill>
                </a:rPr>
                <a:t>in</a:t>
              </a:r>
              <a:r>
                <a:rPr lang="en-US" dirty="0">
                  <a:solidFill>
                    <a:srgbClr val="0000CC"/>
                  </a:solidFill>
                </a:rPr>
                <a:t>=</a:t>
              </a:r>
              <a:r>
                <a:rPr lang="en-US" i="1" dirty="0">
                  <a:solidFill>
                    <a:srgbClr val="0000CC"/>
                  </a:solidFill>
                </a:rPr>
                <a:t>p</a:t>
              </a:r>
              <a:r>
                <a:rPr lang="en-US" i="1" baseline="-25000" dirty="0">
                  <a:solidFill>
                    <a:srgbClr val="0000CC"/>
                  </a:solidFill>
                </a:rPr>
                <a:t>m</a:t>
              </a:r>
              <a:r>
                <a:rPr lang="en-US" dirty="0">
                  <a:solidFill>
                    <a:srgbClr val="0000CC"/>
                  </a:solidFill>
                </a:rPr>
                <a:t>=</a:t>
              </a:r>
              <a:r>
                <a:rPr lang="en-US" i="1" dirty="0" err="1">
                  <a:solidFill>
                    <a:srgbClr val="0000CC"/>
                  </a:solidFill>
                </a:rPr>
                <a:t>T</a:t>
              </a:r>
              <a:r>
                <a:rPr lang="en-US" i="1" dirty="0" err="1">
                  <a:solidFill>
                    <a:srgbClr val="0000CC"/>
                  </a:solidFill>
                  <a:sym typeface="Symbol" panose="05050102010706020507" pitchFamily="18" charset="2"/>
                </a:rPr>
                <a:t></a:t>
              </a:r>
              <a:r>
                <a:rPr lang="en-US" i="1" baseline="-25000" dirty="0" err="1">
                  <a:solidFill>
                    <a:srgbClr val="0000CC"/>
                  </a:solidFill>
                  <a:sym typeface="Symbol" panose="05050102010706020507" pitchFamily="18" charset="2"/>
                </a:rPr>
                <a:t>m</a:t>
              </a:r>
              <a:r>
                <a:rPr lang="en-US" i="1" dirty="0">
                  <a:solidFill>
                    <a:srgbClr val="0000CC"/>
                  </a:solidFill>
                </a:rPr>
                <a:t> </a:t>
              </a:r>
            </a:p>
          </p:txBody>
        </p:sp>
      </p:grpSp>
      <p:sp>
        <p:nvSpPr>
          <p:cNvPr id="24" name="TextBox 23">
            <a:extLst>
              <a:ext uri="{FF2B5EF4-FFF2-40B4-BE49-F238E27FC236}">
                <a16:creationId xmlns:a16="http://schemas.microsoft.com/office/drawing/2014/main" id="{1E08FEE4-4C3F-4656-88CC-2B834BA8BA20}"/>
              </a:ext>
            </a:extLst>
          </p:cNvPr>
          <p:cNvSpPr txBox="1"/>
          <p:nvPr/>
        </p:nvSpPr>
        <p:spPr>
          <a:xfrm>
            <a:off x="8785906" y="1445241"/>
            <a:ext cx="3265066" cy="1323439"/>
          </a:xfrm>
          <a:prstGeom prst="rect">
            <a:avLst/>
          </a:prstGeom>
          <a:noFill/>
          <a:ln>
            <a:solidFill>
              <a:schemeClr val="tx1"/>
            </a:solidFill>
          </a:ln>
        </p:spPr>
        <p:txBody>
          <a:bodyPr wrap="square" rtlCol="0">
            <a:spAutoFit/>
          </a:bodyPr>
          <a:lstStyle/>
          <a:p>
            <a:pPr algn="just"/>
            <a:r>
              <a:rPr lang="en-US" sz="2000" b="1" dirty="0">
                <a:solidFill>
                  <a:srgbClr val="C00000"/>
                </a:solidFill>
              </a:rPr>
              <a:t>EMF or voltage is induced according to </a:t>
            </a:r>
            <a:r>
              <a:rPr lang="en-US" sz="2000" b="1" dirty="0">
                <a:solidFill>
                  <a:srgbClr val="0000CC"/>
                </a:solidFill>
              </a:rPr>
              <a:t>Faraday’s law</a:t>
            </a:r>
            <a:r>
              <a:rPr lang="en-US" sz="2000" b="1" dirty="0">
                <a:solidFill>
                  <a:srgbClr val="C00000"/>
                </a:solidFill>
              </a:rPr>
              <a:t> since conductor is moved inside magnetic field.</a:t>
            </a:r>
          </a:p>
        </p:txBody>
      </p:sp>
    </p:spTree>
    <p:extLst>
      <p:ext uri="{BB962C8B-B14F-4D97-AF65-F5344CB8AC3E}">
        <p14:creationId xmlns:p14="http://schemas.microsoft.com/office/powerpoint/2010/main" val="157554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left)">
                                      <p:cBhvr>
                                        <p:cTn id="38" dur="500"/>
                                        <p:tgtEl>
                                          <p:spTgt spid="3"/>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8" grpId="0"/>
      <p:bldP spid="20" grpId="0"/>
      <p:bldP spid="14"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39</a:t>
            </a:fld>
            <a:endParaRPr lang="en-US" sz="2000" b="1" dirty="0">
              <a:solidFill>
                <a:schemeClr val="bg1"/>
              </a:solidFill>
              <a:latin typeface="Times New Roman" pitchFamily="18" charset="0"/>
              <a:cs typeface="Times New Roman" pitchFamily="18" charset="0"/>
            </a:endParaRPr>
          </a:p>
        </p:txBody>
      </p:sp>
      <p:grpSp>
        <p:nvGrpSpPr>
          <p:cNvPr id="3" name="Group 2">
            <a:extLst>
              <a:ext uri="{FF2B5EF4-FFF2-40B4-BE49-F238E27FC236}">
                <a16:creationId xmlns:a16="http://schemas.microsoft.com/office/drawing/2014/main" id="{A93F938F-0FEF-4B60-B769-D73C3B514EA8}"/>
              </a:ext>
            </a:extLst>
          </p:cNvPr>
          <p:cNvGrpSpPr/>
          <p:nvPr/>
        </p:nvGrpSpPr>
        <p:grpSpPr>
          <a:xfrm>
            <a:off x="602969" y="863689"/>
            <a:ext cx="4091269" cy="400110"/>
            <a:chOff x="480145" y="372371"/>
            <a:chExt cx="4091269" cy="400110"/>
          </a:xfrm>
        </p:grpSpPr>
        <p:sp>
          <p:nvSpPr>
            <p:cNvPr id="6" name="TextBox 5">
              <a:extLst>
                <a:ext uri="{FF2B5EF4-FFF2-40B4-BE49-F238E27FC236}">
                  <a16:creationId xmlns:a16="http://schemas.microsoft.com/office/drawing/2014/main" id="{D173BC67-682A-448A-A738-D4629D1A2111}"/>
                </a:ext>
              </a:extLst>
            </p:cNvPr>
            <p:cNvSpPr txBox="1"/>
            <p:nvPr/>
          </p:nvSpPr>
          <p:spPr>
            <a:xfrm>
              <a:off x="480145" y="372371"/>
              <a:ext cx="2940893" cy="400110"/>
            </a:xfrm>
            <a:prstGeom prst="rect">
              <a:avLst/>
            </a:prstGeom>
            <a:noFill/>
          </p:spPr>
          <p:txBody>
            <a:bodyPr wrap="square" rtlCol="0">
              <a:spAutoFit/>
            </a:bodyPr>
            <a:lstStyle/>
            <a:p>
              <a:pPr algn="just"/>
              <a:r>
                <a:rPr lang="en-US" sz="2000" b="1" dirty="0">
                  <a:solidFill>
                    <a:srgbClr val="000000"/>
                  </a:solidFill>
                </a:rPr>
                <a:t>Electrical Power</a:t>
              </a:r>
              <a:r>
                <a:rPr lang="en-US" sz="2000" dirty="0">
                  <a:solidFill>
                    <a:srgbClr val="000000"/>
                  </a:solidFill>
                </a:rPr>
                <a:t>: </a:t>
              </a:r>
            </a:p>
          </p:txBody>
        </p:sp>
        <p:graphicFrame>
          <p:nvGraphicFramePr>
            <p:cNvPr id="7" name="Object 6">
              <a:extLst>
                <a:ext uri="{FF2B5EF4-FFF2-40B4-BE49-F238E27FC236}">
                  <a16:creationId xmlns:a16="http://schemas.microsoft.com/office/drawing/2014/main" id="{0C3CFE8B-E524-4CF3-8252-E8526D039B12}"/>
                </a:ext>
              </a:extLst>
            </p:cNvPr>
            <p:cNvGraphicFramePr>
              <a:graphicFrameLocks noChangeAspect="1"/>
            </p:cNvGraphicFramePr>
            <p:nvPr/>
          </p:nvGraphicFramePr>
          <p:xfrm>
            <a:off x="3199814" y="427845"/>
            <a:ext cx="1371600" cy="330200"/>
          </p:xfrm>
          <a:graphic>
            <a:graphicData uri="http://schemas.openxmlformats.org/presentationml/2006/ole">
              <mc:AlternateContent xmlns:mc="http://schemas.openxmlformats.org/markup-compatibility/2006">
                <mc:Choice xmlns:v="urn:schemas-microsoft-com:vml" Requires="v">
                  <p:oleObj name="Equation" r:id="rId2" imgW="1371600" imgH="330120" progId="Equation.3">
                    <p:embed/>
                  </p:oleObj>
                </mc:Choice>
                <mc:Fallback>
                  <p:oleObj name="Equation" r:id="rId2" imgW="1371600" imgH="330120" progId="Equation.3">
                    <p:embed/>
                    <p:pic>
                      <p:nvPicPr>
                        <p:cNvPr id="7" name="Object 6">
                          <a:extLst>
                            <a:ext uri="{FF2B5EF4-FFF2-40B4-BE49-F238E27FC236}">
                              <a16:creationId xmlns:a16="http://schemas.microsoft.com/office/drawing/2014/main" id="{0C3CFE8B-E524-4CF3-8252-E8526D039B12}"/>
                            </a:ext>
                          </a:extLst>
                        </p:cNvPr>
                        <p:cNvPicPr/>
                        <p:nvPr/>
                      </p:nvPicPr>
                      <p:blipFill>
                        <a:blip r:embed="rId3"/>
                        <a:stretch>
                          <a:fillRect/>
                        </a:stretch>
                      </p:blipFill>
                      <p:spPr>
                        <a:xfrm>
                          <a:off x="3199814" y="427845"/>
                          <a:ext cx="1371600" cy="330200"/>
                        </a:xfrm>
                        <a:prstGeom prst="rect">
                          <a:avLst/>
                        </a:prstGeom>
                      </p:spPr>
                    </p:pic>
                  </p:oleObj>
                </mc:Fallback>
              </mc:AlternateContent>
            </a:graphicData>
          </a:graphic>
        </p:graphicFrame>
      </p:grpSp>
      <p:grpSp>
        <p:nvGrpSpPr>
          <p:cNvPr id="10" name="Group 9">
            <a:extLst>
              <a:ext uri="{FF2B5EF4-FFF2-40B4-BE49-F238E27FC236}">
                <a16:creationId xmlns:a16="http://schemas.microsoft.com/office/drawing/2014/main" id="{8A4F290E-943D-482E-8F2A-03CDC1D4CEAD}"/>
              </a:ext>
            </a:extLst>
          </p:cNvPr>
          <p:cNvGrpSpPr/>
          <p:nvPr/>
        </p:nvGrpSpPr>
        <p:grpSpPr>
          <a:xfrm>
            <a:off x="725801" y="3920315"/>
            <a:ext cx="7845866" cy="660400"/>
            <a:chOff x="480145" y="2278584"/>
            <a:chExt cx="7845866" cy="660400"/>
          </a:xfrm>
        </p:grpSpPr>
        <p:graphicFrame>
          <p:nvGraphicFramePr>
            <p:cNvPr id="4" name="Object 3">
              <a:extLst>
                <a:ext uri="{FF2B5EF4-FFF2-40B4-BE49-F238E27FC236}">
                  <a16:creationId xmlns:a16="http://schemas.microsoft.com/office/drawing/2014/main" id="{C3524A6A-59A1-46DA-9DC5-69DE0F810DFA}"/>
                </a:ext>
              </a:extLst>
            </p:cNvPr>
            <p:cNvGraphicFramePr>
              <a:graphicFrameLocks noChangeAspect="1"/>
            </p:cNvGraphicFramePr>
            <p:nvPr/>
          </p:nvGraphicFramePr>
          <p:xfrm>
            <a:off x="3080911" y="2278584"/>
            <a:ext cx="5245100" cy="660400"/>
          </p:xfrm>
          <a:graphic>
            <a:graphicData uri="http://schemas.openxmlformats.org/presentationml/2006/ole">
              <mc:AlternateContent xmlns:mc="http://schemas.openxmlformats.org/markup-compatibility/2006">
                <mc:Choice xmlns:v="urn:schemas-microsoft-com:vml" Requires="v">
                  <p:oleObj name="Equation" r:id="rId4" imgW="5244840" imgH="660240" progId="Equation.3">
                    <p:embed/>
                  </p:oleObj>
                </mc:Choice>
                <mc:Fallback>
                  <p:oleObj name="Equation" r:id="rId4" imgW="5244840" imgH="660240" progId="Equation.3">
                    <p:embed/>
                    <p:pic>
                      <p:nvPicPr>
                        <p:cNvPr id="4" name="Object 3">
                          <a:extLst>
                            <a:ext uri="{FF2B5EF4-FFF2-40B4-BE49-F238E27FC236}">
                              <a16:creationId xmlns:a16="http://schemas.microsoft.com/office/drawing/2014/main" id="{C3524A6A-59A1-46DA-9DC5-69DE0F810DFA}"/>
                            </a:ext>
                          </a:extLst>
                        </p:cNvPr>
                        <p:cNvPicPr/>
                        <p:nvPr/>
                      </p:nvPicPr>
                      <p:blipFill>
                        <a:blip r:embed="rId5"/>
                        <a:stretch>
                          <a:fillRect/>
                        </a:stretch>
                      </p:blipFill>
                      <p:spPr>
                        <a:xfrm>
                          <a:off x="3080911" y="2278584"/>
                          <a:ext cx="5245100" cy="66040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C8C175E-5F3A-4005-A0A1-0F980731DE2B}"/>
                </a:ext>
              </a:extLst>
            </p:cNvPr>
            <p:cNvSpPr txBox="1"/>
            <p:nvPr/>
          </p:nvSpPr>
          <p:spPr>
            <a:xfrm>
              <a:off x="480145" y="2367785"/>
              <a:ext cx="1223551" cy="400110"/>
            </a:xfrm>
            <a:prstGeom prst="rect">
              <a:avLst/>
            </a:prstGeom>
            <a:noFill/>
          </p:spPr>
          <p:txBody>
            <a:bodyPr wrap="square" rtlCol="0">
              <a:spAutoFit/>
            </a:bodyPr>
            <a:lstStyle/>
            <a:p>
              <a:pPr algn="just"/>
              <a:r>
                <a:rPr lang="en-US" sz="2000" b="1" dirty="0">
                  <a:solidFill>
                    <a:srgbClr val="000000"/>
                  </a:solidFill>
                </a:rPr>
                <a:t>Speed </a:t>
              </a:r>
              <a:r>
                <a:rPr lang="en-US" sz="2000" dirty="0">
                  <a:solidFill>
                    <a:srgbClr val="000000"/>
                  </a:solidFill>
                </a:rPr>
                <a:t>: </a:t>
              </a:r>
            </a:p>
          </p:txBody>
        </p:sp>
      </p:grpSp>
      <p:grpSp>
        <p:nvGrpSpPr>
          <p:cNvPr id="14" name="Group 13">
            <a:extLst>
              <a:ext uri="{FF2B5EF4-FFF2-40B4-BE49-F238E27FC236}">
                <a16:creationId xmlns:a16="http://schemas.microsoft.com/office/drawing/2014/main" id="{DA8E1734-D275-42C5-BBD7-F24E5906B505}"/>
              </a:ext>
            </a:extLst>
          </p:cNvPr>
          <p:cNvGrpSpPr/>
          <p:nvPr/>
        </p:nvGrpSpPr>
        <p:grpSpPr>
          <a:xfrm>
            <a:off x="650733" y="2498916"/>
            <a:ext cx="7920934" cy="1159460"/>
            <a:chOff x="796317" y="1297230"/>
            <a:chExt cx="7920934" cy="1159460"/>
          </a:xfrm>
        </p:grpSpPr>
        <p:sp>
          <p:nvSpPr>
            <p:cNvPr id="16" name="TextBox 15">
              <a:extLst>
                <a:ext uri="{FF2B5EF4-FFF2-40B4-BE49-F238E27FC236}">
                  <a16:creationId xmlns:a16="http://schemas.microsoft.com/office/drawing/2014/main" id="{E4E18F15-401A-4083-A753-AC90FC951FF2}"/>
                </a:ext>
              </a:extLst>
            </p:cNvPr>
            <p:cNvSpPr txBox="1"/>
            <p:nvPr/>
          </p:nvSpPr>
          <p:spPr>
            <a:xfrm>
              <a:off x="796317" y="1297230"/>
              <a:ext cx="7920934" cy="400110"/>
            </a:xfrm>
            <a:prstGeom prst="rect">
              <a:avLst/>
            </a:prstGeom>
            <a:noFill/>
          </p:spPr>
          <p:txBody>
            <a:bodyPr wrap="square" rtlCol="0">
              <a:spAutoFit/>
            </a:bodyPr>
            <a:lstStyle/>
            <a:p>
              <a:pPr algn="just"/>
              <a:r>
                <a:rPr lang="en-US" sz="2000" b="1" dirty="0">
                  <a:solidFill>
                    <a:srgbClr val="000000"/>
                  </a:solidFill>
                </a:rPr>
                <a:t>Electrical Angular velocity (</a:t>
              </a:r>
              <a:r>
                <a:rPr lang="en-US" sz="2000" i="1" dirty="0">
                  <a:solidFill>
                    <a:srgbClr val="000000"/>
                  </a:solidFill>
                  <a:sym typeface="Symbol" panose="05050102010706020507" pitchFamily="18" charset="2"/>
                </a:rPr>
                <a:t></a:t>
              </a:r>
              <a:r>
                <a:rPr lang="en-US" sz="2000" b="1" dirty="0">
                  <a:solidFill>
                    <a:srgbClr val="000000"/>
                  </a:solidFill>
                </a:rPr>
                <a:t>) and Mechanical Angular velocity (</a:t>
              </a:r>
              <a:r>
                <a:rPr lang="en-US" sz="2000" i="1" dirty="0">
                  <a:solidFill>
                    <a:srgbClr val="000000"/>
                  </a:solidFill>
                  <a:sym typeface="Symbol" panose="05050102010706020507" pitchFamily="18" charset="2"/>
                </a:rPr>
                <a:t></a:t>
              </a:r>
              <a:r>
                <a:rPr lang="en-US" sz="2000" i="1" baseline="-25000" dirty="0">
                  <a:solidFill>
                    <a:srgbClr val="000000"/>
                  </a:solidFill>
                  <a:sym typeface="Symbol" panose="05050102010706020507" pitchFamily="18" charset="2"/>
                </a:rPr>
                <a:t>m</a:t>
              </a:r>
              <a:r>
                <a:rPr lang="en-US" sz="2000" b="1" dirty="0">
                  <a:solidFill>
                    <a:srgbClr val="000000"/>
                  </a:solidFill>
                </a:rPr>
                <a:t>)</a:t>
              </a:r>
              <a:r>
                <a:rPr lang="en-US" sz="2000" dirty="0">
                  <a:solidFill>
                    <a:srgbClr val="000000"/>
                  </a:solidFill>
                </a:rPr>
                <a:t>: </a:t>
              </a:r>
            </a:p>
          </p:txBody>
        </p:sp>
        <p:graphicFrame>
          <p:nvGraphicFramePr>
            <p:cNvPr id="17" name="Object 16">
              <a:extLst>
                <a:ext uri="{FF2B5EF4-FFF2-40B4-BE49-F238E27FC236}">
                  <a16:creationId xmlns:a16="http://schemas.microsoft.com/office/drawing/2014/main" id="{6F406331-2172-443F-8561-DFE574C40C9C}"/>
                </a:ext>
              </a:extLst>
            </p:cNvPr>
            <p:cNvGraphicFramePr>
              <a:graphicFrameLocks noChangeAspect="1"/>
            </p:cNvGraphicFramePr>
            <p:nvPr/>
          </p:nvGraphicFramePr>
          <p:xfrm>
            <a:off x="3567401" y="1847090"/>
            <a:ext cx="2527300" cy="609600"/>
          </p:xfrm>
          <a:graphic>
            <a:graphicData uri="http://schemas.openxmlformats.org/presentationml/2006/ole">
              <mc:AlternateContent xmlns:mc="http://schemas.openxmlformats.org/markup-compatibility/2006">
                <mc:Choice xmlns:v="urn:schemas-microsoft-com:vml" Requires="v">
                  <p:oleObj name="Equation" r:id="rId6" imgW="2527200" imgH="609480" progId="Equation.3">
                    <p:embed/>
                  </p:oleObj>
                </mc:Choice>
                <mc:Fallback>
                  <p:oleObj name="Equation" r:id="rId6" imgW="2527200" imgH="609480" progId="Equation.3">
                    <p:embed/>
                    <p:pic>
                      <p:nvPicPr>
                        <p:cNvPr id="17" name="Object 16">
                          <a:extLst>
                            <a:ext uri="{FF2B5EF4-FFF2-40B4-BE49-F238E27FC236}">
                              <a16:creationId xmlns:a16="http://schemas.microsoft.com/office/drawing/2014/main" id="{6F406331-2172-443F-8561-DFE574C40C9C}"/>
                            </a:ext>
                          </a:extLst>
                        </p:cNvPr>
                        <p:cNvPicPr/>
                        <p:nvPr/>
                      </p:nvPicPr>
                      <p:blipFill>
                        <a:blip r:embed="rId7"/>
                        <a:stretch>
                          <a:fillRect/>
                        </a:stretch>
                      </p:blipFill>
                      <p:spPr>
                        <a:xfrm>
                          <a:off x="3567401" y="1847090"/>
                          <a:ext cx="2527300" cy="609600"/>
                        </a:xfrm>
                        <a:prstGeom prst="rect">
                          <a:avLst/>
                        </a:prstGeom>
                      </p:spPr>
                    </p:pic>
                  </p:oleObj>
                </mc:Fallback>
              </mc:AlternateContent>
            </a:graphicData>
          </a:graphic>
        </p:graphicFrame>
      </p:grpSp>
      <p:sp>
        <p:nvSpPr>
          <p:cNvPr id="18" name="TextBox 17">
            <a:extLst>
              <a:ext uri="{FF2B5EF4-FFF2-40B4-BE49-F238E27FC236}">
                <a16:creationId xmlns:a16="http://schemas.microsoft.com/office/drawing/2014/main" id="{C6A4A573-926D-4A53-80E0-B04C82A61DC4}"/>
              </a:ext>
            </a:extLst>
          </p:cNvPr>
          <p:cNvSpPr txBox="1"/>
          <p:nvPr/>
        </p:nvSpPr>
        <p:spPr>
          <a:xfrm>
            <a:off x="1489014" y="5019523"/>
            <a:ext cx="8713027" cy="1015663"/>
          </a:xfrm>
          <a:prstGeom prst="rect">
            <a:avLst/>
          </a:prstGeom>
          <a:noFill/>
        </p:spPr>
        <p:txBody>
          <a:bodyPr wrap="square" rtlCol="0">
            <a:spAutoFit/>
          </a:bodyPr>
          <a:lstStyle/>
          <a:p>
            <a:pPr algn="just"/>
            <a:r>
              <a:rPr lang="en-US" sz="2000" i="1" dirty="0">
                <a:solidFill>
                  <a:srgbClr val="000000"/>
                </a:solidFill>
              </a:rPr>
              <a:t>T</a:t>
            </a:r>
            <a:r>
              <a:rPr lang="en-US" sz="2000" dirty="0">
                <a:solidFill>
                  <a:srgbClr val="000000"/>
                </a:solidFill>
              </a:rPr>
              <a:t> : Torque in </a:t>
            </a:r>
            <a:r>
              <a:rPr lang="en-US" sz="2000" dirty="0" err="1">
                <a:solidFill>
                  <a:srgbClr val="000000"/>
                </a:solidFill>
              </a:rPr>
              <a:t>N</a:t>
            </a:r>
            <a:r>
              <a:rPr lang="en-US" sz="2000" dirty="0" err="1">
                <a:solidFill>
                  <a:srgbClr val="000000"/>
                </a:solidFill>
                <a:sym typeface="Symbol" panose="05050102010706020507" pitchFamily="18" charset="2"/>
              </a:rPr>
              <a:t></a:t>
            </a:r>
            <a:r>
              <a:rPr lang="en-US" sz="2000" dirty="0" err="1">
                <a:solidFill>
                  <a:srgbClr val="000000"/>
                </a:solidFill>
              </a:rPr>
              <a:t>m</a:t>
            </a:r>
            <a:endParaRPr lang="en-US" sz="2000" dirty="0">
              <a:solidFill>
                <a:srgbClr val="000000"/>
              </a:solidFill>
            </a:endParaRPr>
          </a:p>
          <a:p>
            <a:pPr algn="just"/>
            <a:r>
              <a:rPr lang="en-US" sz="2000" i="1" dirty="0">
                <a:solidFill>
                  <a:srgbClr val="000000"/>
                </a:solidFill>
              </a:rPr>
              <a:t>f</a:t>
            </a:r>
            <a:r>
              <a:rPr lang="en-US" sz="2000" dirty="0">
                <a:solidFill>
                  <a:srgbClr val="000000"/>
                </a:solidFill>
              </a:rPr>
              <a:t> : Frequency in Hz</a:t>
            </a:r>
          </a:p>
          <a:p>
            <a:pPr algn="just"/>
            <a:r>
              <a:rPr lang="en-US" sz="2000" i="1" dirty="0">
                <a:solidFill>
                  <a:srgbClr val="000000"/>
                </a:solidFill>
              </a:rPr>
              <a:t>P</a:t>
            </a:r>
            <a:r>
              <a:rPr lang="en-US" sz="2000" dirty="0">
                <a:solidFill>
                  <a:srgbClr val="000000"/>
                </a:solidFill>
              </a:rPr>
              <a:t> : Number of magnetic pole always in even number</a:t>
            </a:r>
          </a:p>
        </p:txBody>
      </p:sp>
      <p:sp>
        <p:nvSpPr>
          <p:cNvPr id="19" name="Rectangle 18">
            <a:extLst>
              <a:ext uri="{FF2B5EF4-FFF2-40B4-BE49-F238E27FC236}">
                <a16:creationId xmlns:a16="http://schemas.microsoft.com/office/drawing/2014/main" id="{598C8FCC-E391-45F9-A1EC-D760AD8D1DB9}"/>
              </a:ext>
            </a:extLst>
          </p:cNvPr>
          <p:cNvSpPr/>
          <p:nvPr/>
        </p:nvSpPr>
        <p:spPr>
          <a:xfrm>
            <a:off x="1555840" y="121644"/>
            <a:ext cx="9157648"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Some Basic Mathematical Relation of  Electrical Machines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FF902412-E2F3-E4A5-5A30-C7376595FCB6}"/>
              </a:ext>
            </a:extLst>
          </p:cNvPr>
          <p:cNvGrpSpPr/>
          <p:nvPr/>
        </p:nvGrpSpPr>
        <p:grpSpPr>
          <a:xfrm>
            <a:off x="605243" y="1502106"/>
            <a:ext cx="7966425" cy="783040"/>
            <a:chOff x="605243" y="1502106"/>
            <a:chExt cx="7966425" cy="783040"/>
          </a:xfrm>
        </p:grpSpPr>
        <p:sp>
          <p:nvSpPr>
            <p:cNvPr id="8" name="TextBox 7">
              <a:extLst>
                <a:ext uri="{FF2B5EF4-FFF2-40B4-BE49-F238E27FC236}">
                  <a16:creationId xmlns:a16="http://schemas.microsoft.com/office/drawing/2014/main" id="{F474F829-D4B3-4885-BF33-B7DC2BC56331}"/>
                </a:ext>
              </a:extLst>
            </p:cNvPr>
            <p:cNvSpPr txBox="1"/>
            <p:nvPr/>
          </p:nvSpPr>
          <p:spPr>
            <a:xfrm>
              <a:off x="605243" y="1638422"/>
              <a:ext cx="3789336" cy="400110"/>
            </a:xfrm>
            <a:prstGeom prst="rect">
              <a:avLst/>
            </a:prstGeom>
            <a:noFill/>
          </p:spPr>
          <p:txBody>
            <a:bodyPr wrap="square" rtlCol="0">
              <a:spAutoFit/>
            </a:bodyPr>
            <a:lstStyle/>
            <a:p>
              <a:pPr algn="just"/>
              <a:r>
                <a:rPr lang="en-US" sz="2000" b="1" dirty="0">
                  <a:solidFill>
                    <a:srgbClr val="000000"/>
                  </a:solidFill>
                </a:rPr>
                <a:t>Mechanical Power and Torque</a:t>
              </a:r>
              <a:r>
                <a:rPr lang="en-US" sz="2000" dirty="0">
                  <a:solidFill>
                    <a:srgbClr val="000000"/>
                  </a:solidFill>
                </a:rPr>
                <a:t>: </a:t>
              </a:r>
            </a:p>
          </p:txBody>
        </p:sp>
        <mc:AlternateContent xmlns:mc="http://schemas.openxmlformats.org/markup-compatibility/2006" xmlns:a14="http://schemas.microsoft.com/office/drawing/2010/main">
          <mc:Choice Requires="a14">
            <p:sp>
              <p:nvSpPr>
                <p:cNvPr id="9" name="Object 8">
                  <a:extLst>
                    <a:ext uri="{FF2B5EF4-FFF2-40B4-BE49-F238E27FC236}">
                      <a16:creationId xmlns:a16="http://schemas.microsoft.com/office/drawing/2014/main" id="{20E29830-53CF-40D4-8C36-CD2288782177}"/>
                    </a:ext>
                  </a:extLst>
                </p:cNvPr>
                <p:cNvSpPr txBox="1"/>
                <p:nvPr/>
              </p:nvSpPr>
              <p:spPr>
                <a:xfrm>
                  <a:off x="4296605" y="1639270"/>
                  <a:ext cx="1799395" cy="330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𝑇</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𝜔</m:t>
                            </m:r>
                          </m:e>
                          <m:sub>
                            <m:r>
                              <a:rPr lang="en-US" sz="2000" i="1">
                                <a:solidFill>
                                  <a:srgbClr val="000000"/>
                                </a:solidFill>
                                <a:latin typeface="Cambria Math" panose="02040503050406030204" pitchFamily="18" charset="0"/>
                              </a:rPr>
                              <m:t>𝑚</m:t>
                            </m:r>
                          </m:sub>
                        </m:sSub>
                        <m:r>
                          <a:rPr lang="en-US" sz="2000" i="1">
                            <a:solidFill>
                              <a:srgbClr val="000000"/>
                            </a:solidFill>
                            <a:latin typeface="Cambria Math" panose="02040503050406030204" pitchFamily="18" charset="0"/>
                          </a:rPr>
                          <m:t>[</m:t>
                        </m:r>
                        <m:r>
                          <m:rPr>
                            <m:sty m:val="p"/>
                          </m:rPr>
                          <a:rPr lang="en-US" sz="2000" i="0">
                            <a:solidFill>
                              <a:srgbClr val="000000"/>
                            </a:solidFill>
                            <a:latin typeface="Cambria Math" panose="02040503050406030204" pitchFamily="18" charset="0"/>
                          </a:rPr>
                          <m:t>W</m:t>
                        </m:r>
                        <m:r>
                          <a:rPr lang="en-US" sz="2000" i="1">
                            <a:solidFill>
                              <a:srgbClr val="000000"/>
                            </a:solidFill>
                            <a:latin typeface="Cambria Math" panose="02040503050406030204" pitchFamily="18" charset="0"/>
                          </a:rPr>
                          <m:t>]</m:t>
                        </m:r>
                      </m:oMath>
                    </m:oMathPara>
                  </a14:m>
                  <a:endParaRPr lang="en-US" sz="2000" dirty="0"/>
                </a:p>
              </p:txBody>
            </p:sp>
          </mc:Choice>
          <mc:Fallback xmlns="">
            <p:sp>
              <p:nvSpPr>
                <p:cNvPr id="9" name="Object 8">
                  <a:extLst>
                    <a:ext uri="{FF2B5EF4-FFF2-40B4-BE49-F238E27FC236}">
                      <a16:creationId xmlns:a16="http://schemas.microsoft.com/office/drawing/2014/main" id="{20E29830-53CF-40D4-8C36-CD2288782177}"/>
                    </a:ext>
                  </a:extLst>
                </p:cNvPr>
                <p:cNvSpPr txBox="1">
                  <a:spLocks noRot="1" noChangeAspect="1" noMove="1" noResize="1" noEditPoints="1" noAdjustHandles="1" noChangeArrowheads="1" noChangeShapeType="1" noTextEdit="1"/>
                </p:cNvSpPr>
                <p:nvPr/>
              </p:nvSpPr>
              <p:spPr>
                <a:xfrm>
                  <a:off x="4296605" y="1639270"/>
                  <a:ext cx="1799395" cy="330200"/>
                </a:xfrm>
                <a:prstGeom prst="rect">
                  <a:avLst/>
                </a:prstGeom>
                <a:blipFill>
                  <a:blip r:embed="rId9"/>
                  <a:stretch>
                    <a:fillRect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8">
                  <a:extLst>
                    <a:ext uri="{FF2B5EF4-FFF2-40B4-BE49-F238E27FC236}">
                      <a16:creationId xmlns:a16="http://schemas.microsoft.com/office/drawing/2014/main" id="{5521F8AF-4D63-4844-6E39-21F8DF81634F}"/>
                    </a:ext>
                  </a:extLst>
                </p:cNvPr>
                <p:cNvSpPr txBox="1"/>
                <p:nvPr/>
              </p:nvSpPr>
              <p:spPr>
                <a:xfrm>
                  <a:off x="6685772" y="1502106"/>
                  <a:ext cx="1885896" cy="78304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sz="2000" b="0" i="1" smtClean="0">
                            <a:solidFill>
                              <a:srgbClr val="000000"/>
                            </a:solidFill>
                            <a:latin typeface="Cambria Math" panose="02040503050406030204" pitchFamily="18" charset="0"/>
                          </a:rPr>
                          <m:t>𝑇</m:t>
                        </m:r>
                        <m:r>
                          <a:rPr lang="en-US" sz="2000" i="1">
                            <a:solidFill>
                              <a:srgbClr val="000000"/>
                            </a:solidFill>
                            <a:latin typeface="Cambria Math" panose="02040503050406030204" pitchFamily="18" charset="0"/>
                          </a:rPr>
                          <m:t>=</m:t>
                        </m:r>
                        <m:f>
                          <m:fPr>
                            <m:ctrlPr>
                              <a:rPr lang="en-US" sz="2000" i="1" smtClean="0">
                                <a:solidFill>
                                  <a:srgbClr val="000000"/>
                                </a:solidFill>
                                <a:latin typeface="Cambria Math" panose="02040503050406030204" pitchFamily="18" charset="0"/>
                              </a:rPr>
                            </m:ctrlPr>
                          </m:fPr>
                          <m:num>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𝑃</m:t>
                                </m:r>
                              </m:e>
                              <m:sub>
                                <m:r>
                                  <a:rPr lang="en-US" sz="2000" i="1">
                                    <a:solidFill>
                                      <a:srgbClr val="000000"/>
                                    </a:solidFill>
                                    <a:latin typeface="Cambria Math" panose="02040503050406030204" pitchFamily="18" charset="0"/>
                                  </a:rPr>
                                  <m:t>𝑚</m:t>
                                </m:r>
                              </m:sub>
                            </m:sSub>
                          </m:num>
                          <m:den>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𝜔</m:t>
                                </m:r>
                              </m:e>
                              <m:sub>
                                <m:r>
                                  <a:rPr lang="en-US" sz="2000" i="1">
                                    <a:solidFill>
                                      <a:srgbClr val="000000"/>
                                    </a:solidFill>
                                    <a:latin typeface="Cambria Math" panose="02040503050406030204" pitchFamily="18" charset="0"/>
                                  </a:rPr>
                                  <m:t>𝑚</m:t>
                                </m:r>
                              </m:sub>
                            </m:sSub>
                          </m:den>
                        </m:f>
                        <m:r>
                          <a:rPr lang="en-US" sz="2000" b="0" i="1" smtClean="0">
                            <a:solidFill>
                              <a:srgbClr val="000000"/>
                            </a:solidFill>
                            <a:latin typeface="Cambria Math" panose="02040503050406030204" pitchFamily="18" charset="0"/>
                          </a:rPr>
                          <m:t>   [</m:t>
                        </m:r>
                        <m:r>
                          <m:rPr>
                            <m:sty m:val="p"/>
                          </m:rPr>
                          <a:rPr lang="en-US" sz="2000" b="0" i="0" smtClean="0">
                            <a:solidFill>
                              <a:srgbClr val="000000"/>
                            </a:solidFill>
                            <a:latin typeface="Cambria Math" panose="02040503050406030204" pitchFamily="18" charset="0"/>
                          </a:rPr>
                          <m:t>Nm</m:t>
                        </m:r>
                        <m:r>
                          <a:rPr lang="en-US" sz="2000" i="1">
                            <a:solidFill>
                              <a:srgbClr val="000000"/>
                            </a:solidFill>
                            <a:latin typeface="Cambria Math" panose="02040503050406030204" pitchFamily="18" charset="0"/>
                          </a:rPr>
                          <m:t>]</m:t>
                        </m:r>
                      </m:oMath>
                    </m:oMathPara>
                  </a14:m>
                  <a:endParaRPr lang="en-US" sz="2000" dirty="0"/>
                </a:p>
              </p:txBody>
            </p:sp>
          </mc:Choice>
          <mc:Fallback xmlns="">
            <p:sp>
              <p:nvSpPr>
                <p:cNvPr id="20" name="Object 8">
                  <a:extLst>
                    <a:ext uri="{FF2B5EF4-FFF2-40B4-BE49-F238E27FC236}">
                      <a16:creationId xmlns:a16="http://schemas.microsoft.com/office/drawing/2014/main" id="{5521F8AF-4D63-4844-6E39-21F8DF81634F}"/>
                    </a:ext>
                  </a:extLst>
                </p:cNvPr>
                <p:cNvSpPr txBox="1">
                  <a:spLocks noRot="1" noChangeAspect="1" noMove="1" noResize="1" noEditPoints="1" noAdjustHandles="1" noChangeArrowheads="1" noChangeShapeType="1" noTextEdit="1"/>
                </p:cNvSpPr>
                <p:nvPr/>
              </p:nvSpPr>
              <p:spPr>
                <a:xfrm>
                  <a:off x="6685772" y="1502106"/>
                  <a:ext cx="1885896" cy="783040"/>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8822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a:t>
            </a:fld>
            <a:endParaRPr lang="en-US" sz="2000" b="1" dirty="0">
              <a:solidFill>
                <a:schemeClr val="bg1"/>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B72F26A8-C6D0-482A-80B0-C68D403646E9}"/>
              </a:ext>
            </a:extLst>
          </p:cNvPr>
          <p:cNvSpPr txBox="1"/>
          <p:nvPr/>
        </p:nvSpPr>
        <p:spPr>
          <a:xfrm>
            <a:off x="449939" y="719660"/>
            <a:ext cx="11292118" cy="5247590"/>
          </a:xfrm>
          <a:prstGeom prst="rect">
            <a:avLst/>
          </a:prstGeom>
          <a:noFill/>
        </p:spPr>
        <p:txBody>
          <a:bodyPr wrap="square" rtlCol="0">
            <a:spAutoFit/>
          </a:bodyPr>
          <a:lstStyle/>
          <a:p>
            <a:pPr algn="just">
              <a:spcAft>
                <a:spcPts val="600"/>
              </a:spcAft>
            </a:pPr>
            <a:r>
              <a:rPr lang="en-US" sz="2000" b="1" dirty="0">
                <a:solidFill>
                  <a:srgbClr val="003300"/>
                </a:solidFill>
              </a:rPr>
              <a:t>Types of Magnet</a:t>
            </a:r>
            <a:r>
              <a:rPr lang="en-US" sz="2000" dirty="0">
                <a:solidFill>
                  <a:srgbClr val="003300"/>
                </a:solidFill>
              </a:rPr>
              <a:t>: </a:t>
            </a:r>
          </a:p>
          <a:p>
            <a:pPr lvl="1" algn="just">
              <a:spcAft>
                <a:spcPts val="600"/>
              </a:spcAft>
            </a:pPr>
            <a:r>
              <a:rPr lang="en-US" sz="2000" dirty="0">
                <a:solidFill>
                  <a:srgbClr val="003300"/>
                </a:solidFill>
              </a:rPr>
              <a:t>(</a:t>
            </a:r>
            <a:r>
              <a:rPr lang="en-US" sz="2000" b="1" i="1" dirty="0">
                <a:solidFill>
                  <a:srgbClr val="003300"/>
                </a:solidFill>
              </a:rPr>
              <a:t>a</a:t>
            </a:r>
            <a:r>
              <a:rPr lang="en-US" sz="2000" dirty="0">
                <a:solidFill>
                  <a:srgbClr val="003300"/>
                </a:solidFill>
              </a:rPr>
              <a:t>) </a:t>
            </a:r>
            <a:r>
              <a:rPr lang="en-US" sz="2000" b="1" dirty="0">
                <a:solidFill>
                  <a:srgbClr val="003300"/>
                </a:solidFill>
              </a:rPr>
              <a:t>Permanent Magnet</a:t>
            </a:r>
            <a:r>
              <a:rPr lang="en-US" sz="2000" dirty="0">
                <a:solidFill>
                  <a:srgbClr val="003300"/>
                </a:solidFill>
              </a:rPr>
              <a:t>:</a:t>
            </a:r>
          </a:p>
          <a:p>
            <a:pPr lvl="2" algn="just">
              <a:spcAft>
                <a:spcPts val="600"/>
              </a:spcAft>
            </a:pPr>
            <a:r>
              <a:rPr lang="en-US" sz="2000" dirty="0">
                <a:solidFill>
                  <a:srgbClr val="003300"/>
                </a:solidFill>
              </a:rPr>
              <a:t>(</a:t>
            </a:r>
            <a:r>
              <a:rPr lang="en-US" sz="2000" b="1" i="1" dirty="0" err="1">
                <a:solidFill>
                  <a:srgbClr val="003300"/>
                </a:solidFill>
              </a:rPr>
              <a:t>i</a:t>
            </a:r>
            <a:r>
              <a:rPr lang="en-US" sz="2000" dirty="0">
                <a:solidFill>
                  <a:srgbClr val="003300"/>
                </a:solidFill>
              </a:rPr>
              <a:t>) </a:t>
            </a:r>
            <a:r>
              <a:rPr lang="en-US" sz="2000" b="1" dirty="0">
                <a:solidFill>
                  <a:srgbClr val="003300"/>
                </a:solidFill>
              </a:rPr>
              <a:t>Natural</a:t>
            </a:r>
            <a:r>
              <a:rPr lang="en-US" sz="2000" dirty="0">
                <a:solidFill>
                  <a:srgbClr val="003300"/>
                </a:solidFill>
              </a:rPr>
              <a:t>: Obtained in a rock </a:t>
            </a:r>
          </a:p>
          <a:p>
            <a:pPr lvl="2" algn="just">
              <a:spcAft>
                <a:spcPts val="600"/>
              </a:spcAft>
            </a:pPr>
            <a:r>
              <a:rPr lang="en-US" sz="2000" dirty="0">
                <a:solidFill>
                  <a:srgbClr val="003300"/>
                </a:solidFill>
              </a:rPr>
              <a:t>(</a:t>
            </a:r>
            <a:r>
              <a:rPr lang="en-US" sz="2000" b="1" i="1" dirty="0">
                <a:solidFill>
                  <a:srgbClr val="003300"/>
                </a:solidFill>
              </a:rPr>
              <a:t>ii</a:t>
            </a:r>
            <a:r>
              <a:rPr lang="en-US" sz="2000" dirty="0">
                <a:solidFill>
                  <a:srgbClr val="003300"/>
                </a:solidFill>
              </a:rPr>
              <a:t>) </a:t>
            </a:r>
            <a:r>
              <a:rPr lang="en-US" sz="2000" b="1" dirty="0">
                <a:solidFill>
                  <a:srgbClr val="003300"/>
                </a:solidFill>
              </a:rPr>
              <a:t>Artificial</a:t>
            </a:r>
            <a:r>
              <a:rPr lang="en-US" sz="2000" dirty="0">
                <a:solidFill>
                  <a:srgbClr val="003300"/>
                </a:solidFill>
              </a:rPr>
              <a:t>: Made of a material that remains magnetized for long periods of time without the need for an external source of energy.</a:t>
            </a:r>
          </a:p>
          <a:p>
            <a:pPr lvl="4" indent="-457200" algn="just">
              <a:spcAft>
                <a:spcPts val="600"/>
              </a:spcAft>
            </a:pPr>
            <a:r>
              <a:rPr lang="en-US" sz="2000" b="1" dirty="0">
                <a:solidFill>
                  <a:srgbClr val="003300"/>
                </a:solidFill>
              </a:rPr>
              <a:t>Diamagnetic</a:t>
            </a:r>
            <a:r>
              <a:rPr lang="en-US" sz="2000" dirty="0">
                <a:solidFill>
                  <a:srgbClr val="003300"/>
                </a:solidFill>
              </a:rPr>
              <a:t>: Materials that have permeabilities (</a:t>
            </a:r>
            <a:r>
              <a:rPr lang="en-US" sz="2000" i="1" dirty="0">
                <a:solidFill>
                  <a:srgbClr val="003300"/>
                </a:solidFill>
                <a:sym typeface="Symbol" panose="05050102010706020507" pitchFamily="18" charset="2"/>
              </a:rPr>
              <a:t></a:t>
            </a:r>
            <a:r>
              <a:rPr lang="en-US" sz="2000" dirty="0">
                <a:solidFill>
                  <a:srgbClr val="003300"/>
                </a:solidFill>
                <a:sym typeface="Symbol" panose="05050102010706020507" pitchFamily="18" charset="2"/>
              </a:rPr>
              <a:t> =</a:t>
            </a:r>
            <a:r>
              <a:rPr lang="en-US" sz="2000" i="1" dirty="0">
                <a:solidFill>
                  <a:srgbClr val="003300"/>
                </a:solidFill>
                <a:sym typeface="Symbol" panose="05050102010706020507" pitchFamily="18" charset="2"/>
              </a:rPr>
              <a:t> </a:t>
            </a:r>
            <a:r>
              <a:rPr lang="en-US" sz="2000" baseline="-25000" dirty="0">
                <a:solidFill>
                  <a:srgbClr val="003300"/>
                </a:solidFill>
                <a:sym typeface="Symbol" panose="05050102010706020507" pitchFamily="18" charset="2"/>
              </a:rPr>
              <a:t>0</a:t>
            </a:r>
            <a:r>
              <a:rPr lang="en-US" sz="2000" i="1" dirty="0">
                <a:solidFill>
                  <a:srgbClr val="003300"/>
                </a:solidFill>
                <a:sym typeface="Symbol" panose="05050102010706020507" pitchFamily="18" charset="2"/>
              </a:rPr>
              <a:t></a:t>
            </a:r>
            <a:r>
              <a:rPr lang="en-US" sz="2000" i="1" baseline="-25000" dirty="0">
                <a:solidFill>
                  <a:srgbClr val="003300"/>
                </a:solidFill>
                <a:sym typeface="Symbol" panose="05050102010706020507" pitchFamily="18" charset="2"/>
              </a:rPr>
              <a:t>r</a:t>
            </a:r>
            <a:r>
              <a:rPr lang="en-US" sz="2000" dirty="0">
                <a:solidFill>
                  <a:srgbClr val="003300"/>
                </a:solidFill>
              </a:rPr>
              <a:t> where </a:t>
            </a:r>
            <a:r>
              <a:rPr lang="en-US" sz="2000" i="1" dirty="0">
                <a:solidFill>
                  <a:srgbClr val="003300"/>
                </a:solidFill>
                <a:sym typeface="Symbol" panose="05050102010706020507" pitchFamily="18" charset="2"/>
              </a:rPr>
              <a:t></a:t>
            </a:r>
            <a:r>
              <a:rPr lang="en-US" sz="2000" baseline="-25000" dirty="0">
                <a:solidFill>
                  <a:srgbClr val="003300"/>
                </a:solidFill>
                <a:sym typeface="Symbol" panose="05050102010706020507" pitchFamily="18" charset="2"/>
              </a:rPr>
              <a:t>0 </a:t>
            </a:r>
            <a:r>
              <a:rPr lang="en-US" sz="2000" dirty="0">
                <a:solidFill>
                  <a:srgbClr val="003300"/>
                </a:solidFill>
              </a:rPr>
              <a:t>= 4</a:t>
            </a:r>
            <a:r>
              <a:rPr lang="en-US" sz="2000" dirty="0">
                <a:solidFill>
                  <a:srgbClr val="003300"/>
                </a:solidFill>
                <a:sym typeface="Symbol" panose="05050102010706020507" pitchFamily="18" charset="2"/>
              </a:rPr>
              <a:t>10</a:t>
            </a:r>
            <a:r>
              <a:rPr lang="en-US" sz="2000" baseline="30000" dirty="0">
                <a:solidFill>
                  <a:srgbClr val="003300"/>
                </a:solidFill>
                <a:sym typeface="Symbol" panose="05050102010706020507" pitchFamily="18" charset="2"/>
              </a:rPr>
              <a:t>7</a:t>
            </a:r>
            <a:r>
              <a:rPr lang="en-US" sz="2000" dirty="0">
                <a:solidFill>
                  <a:srgbClr val="003300"/>
                </a:solidFill>
                <a:sym typeface="Symbol" panose="05050102010706020507" pitchFamily="18" charset="2"/>
              </a:rPr>
              <a:t> Wb/A-m</a:t>
            </a:r>
            <a:r>
              <a:rPr lang="en-US" sz="2000" dirty="0">
                <a:solidFill>
                  <a:srgbClr val="003300"/>
                </a:solidFill>
              </a:rPr>
              <a:t>) slightly less than that of free space are said to be diamagnetic [</a:t>
            </a:r>
            <a:r>
              <a:rPr lang="en-US" sz="2000" i="1" dirty="0">
                <a:solidFill>
                  <a:srgbClr val="003300"/>
                </a:solidFill>
              </a:rPr>
              <a:t>Example</a:t>
            </a:r>
            <a:r>
              <a:rPr lang="en-US" sz="2000" dirty="0">
                <a:solidFill>
                  <a:srgbClr val="003300"/>
                </a:solidFill>
              </a:rPr>
              <a:t>: </a:t>
            </a:r>
            <a:r>
              <a:rPr lang="en-US" sz="2000" i="1" dirty="0">
                <a:solidFill>
                  <a:srgbClr val="003300"/>
                </a:solidFill>
              </a:rPr>
              <a:t>mercury, silver, carbon, copper etc.</a:t>
            </a:r>
            <a:r>
              <a:rPr lang="en-US" sz="2000" dirty="0">
                <a:solidFill>
                  <a:srgbClr val="003300"/>
                </a:solidFill>
              </a:rPr>
              <a:t>].</a:t>
            </a:r>
          </a:p>
          <a:p>
            <a:pPr lvl="4" indent="-457200" algn="just">
              <a:spcAft>
                <a:spcPts val="600"/>
              </a:spcAft>
            </a:pPr>
            <a:r>
              <a:rPr lang="en-US" sz="2000" b="1" dirty="0">
                <a:solidFill>
                  <a:srgbClr val="003300"/>
                </a:solidFill>
              </a:rPr>
              <a:t>Paramagnetic</a:t>
            </a:r>
            <a:r>
              <a:rPr lang="en-US" sz="2000" dirty="0">
                <a:solidFill>
                  <a:srgbClr val="003300"/>
                </a:solidFill>
              </a:rPr>
              <a:t>: Materials that have permeabilities slightly greater than that of free space are said to be paramagnetic [</a:t>
            </a:r>
            <a:r>
              <a:rPr lang="en-US" sz="2000" i="1" dirty="0">
                <a:solidFill>
                  <a:srgbClr val="003300"/>
                </a:solidFill>
              </a:rPr>
              <a:t>Example</a:t>
            </a:r>
            <a:r>
              <a:rPr lang="en-US" sz="2000" dirty="0">
                <a:solidFill>
                  <a:srgbClr val="003300"/>
                </a:solidFill>
              </a:rPr>
              <a:t>: </a:t>
            </a:r>
            <a:r>
              <a:rPr lang="en-US" sz="2000" i="1" dirty="0">
                <a:solidFill>
                  <a:srgbClr val="003300"/>
                </a:solidFill>
              </a:rPr>
              <a:t>uranium, platinum, tungsten, aluminum, lithium etc.</a:t>
            </a:r>
            <a:r>
              <a:rPr lang="en-US" sz="2000" dirty="0">
                <a:solidFill>
                  <a:srgbClr val="003300"/>
                </a:solidFill>
              </a:rPr>
              <a:t>].</a:t>
            </a:r>
          </a:p>
          <a:p>
            <a:pPr lvl="4" indent="-457200" algn="just">
              <a:spcAft>
                <a:spcPts val="600"/>
              </a:spcAft>
            </a:pPr>
            <a:r>
              <a:rPr lang="en-US" sz="2000" b="1" dirty="0">
                <a:solidFill>
                  <a:srgbClr val="003300"/>
                </a:solidFill>
              </a:rPr>
              <a:t>Ferromagnetic</a:t>
            </a:r>
            <a:r>
              <a:rPr lang="en-US" sz="2000" dirty="0">
                <a:solidFill>
                  <a:srgbClr val="003300"/>
                </a:solidFill>
              </a:rPr>
              <a:t>: Materials that have permeabilities is very high such as hundreds and even thousands of times that of free space are said to be ferromagnetic [</a:t>
            </a:r>
            <a:r>
              <a:rPr lang="en-US" sz="2000" i="1" dirty="0">
                <a:solidFill>
                  <a:srgbClr val="003300"/>
                </a:solidFill>
              </a:rPr>
              <a:t>Example</a:t>
            </a:r>
            <a:r>
              <a:rPr lang="en-US" sz="2000" dirty="0">
                <a:solidFill>
                  <a:srgbClr val="003300"/>
                </a:solidFill>
              </a:rPr>
              <a:t>: iron, nickel, steel, cobalt, and alloys of these metals].</a:t>
            </a:r>
          </a:p>
          <a:p>
            <a:pPr lvl="1" algn="just">
              <a:spcAft>
                <a:spcPts val="600"/>
              </a:spcAft>
            </a:pPr>
            <a:r>
              <a:rPr lang="en-US" sz="2000" dirty="0">
                <a:solidFill>
                  <a:srgbClr val="003300"/>
                </a:solidFill>
                <a:latin typeface="Times New Roman" pitchFamily="18" charset="0"/>
                <a:cs typeface="Times New Roman" pitchFamily="18" charset="0"/>
              </a:rPr>
              <a:t>(</a:t>
            </a:r>
            <a:r>
              <a:rPr lang="en-US" sz="2000" b="1" i="1" dirty="0">
                <a:solidFill>
                  <a:srgbClr val="003300"/>
                </a:solidFill>
                <a:latin typeface="Times New Roman" pitchFamily="18" charset="0"/>
                <a:cs typeface="Times New Roman" pitchFamily="18" charset="0"/>
              </a:rPr>
              <a:t>b</a:t>
            </a:r>
            <a:r>
              <a:rPr lang="en-US" sz="2000" dirty="0">
                <a:solidFill>
                  <a:srgbClr val="003300"/>
                </a:solidFill>
                <a:latin typeface="Times New Roman" pitchFamily="18" charset="0"/>
                <a:cs typeface="Times New Roman" pitchFamily="18" charset="0"/>
              </a:rPr>
              <a:t>) </a:t>
            </a:r>
            <a:r>
              <a:rPr lang="en-US" sz="2000" b="1" dirty="0">
                <a:solidFill>
                  <a:srgbClr val="003300"/>
                </a:solidFill>
                <a:latin typeface="Times New Roman" pitchFamily="18" charset="0"/>
                <a:cs typeface="Times New Roman" pitchFamily="18" charset="0"/>
              </a:rPr>
              <a:t>Electromagnet</a:t>
            </a:r>
            <a:r>
              <a:rPr lang="en-US" sz="2000" dirty="0">
                <a:solidFill>
                  <a:srgbClr val="003300"/>
                </a:solidFill>
                <a:latin typeface="Times New Roman" pitchFamily="18" charset="0"/>
                <a:cs typeface="Times New Roman" pitchFamily="18" charset="0"/>
              </a:rPr>
              <a:t>: Perform same as magnet due to the flow of charge, or current in a conductor or coil or winding.</a:t>
            </a:r>
            <a:endParaRPr lang="en-US" sz="2000" dirty="0">
              <a:solidFill>
                <a:srgbClr val="003300"/>
              </a:solidFill>
            </a:endParaRPr>
          </a:p>
        </p:txBody>
      </p:sp>
      <p:sp>
        <p:nvSpPr>
          <p:cNvPr id="6" name="Rectangle 5">
            <a:extLst>
              <a:ext uri="{FF2B5EF4-FFF2-40B4-BE49-F238E27FC236}">
                <a16:creationId xmlns:a16="http://schemas.microsoft.com/office/drawing/2014/main" id="{ED605599-E518-4D99-9D08-D080AC37AE5C}"/>
              </a:ext>
            </a:extLst>
          </p:cNvPr>
          <p:cNvSpPr/>
          <p:nvPr/>
        </p:nvSpPr>
        <p:spPr>
          <a:xfrm>
            <a:off x="3961490" y="200592"/>
            <a:ext cx="548731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Types or Classification of Magnets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563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40</a:t>
            </a:fld>
            <a:endParaRPr lang="en-US" sz="2000" b="1" dirty="0">
              <a:solidFill>
                <a:schemeClr val="bg1"/>
              </a:solidFill>
              <a:latin typeface="Times New Roman" pitchFamily="18" charset="0"/>
              <a:cs typeface="Times New Roman" pitchFamily="18" charset="0"/>
            </a:endParaRPr>
          </a:p>
        </p:txBody>
      </p:sp>
      <p:sp>
        <p:nvSpPr>
          <p:cNvPr id="15" name="Rectangle 14">
            <a:extLst>
              <a:ext uri="{FF2B5EF4-FFF2-40B4-BE49-F238E27FC236}">
                <a16:creationId xmlns:a16="http://schemas.microsoft.com/office/drawing/2014/main" id="{7B75EA97-8825-4BBD-A1E7-A30FEC5F8650}"/>
              </a:ext>
            </a:extLst>
          </p:cNvPr>
          <p:cNvSpPr/>
          <p:nvPr/>
        </p:nvSpPr>
        <p:spPr>
          <a:xfrm>
            <a:off x="2588091" y="292041"/>
            <a:ext cx="7579390"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Classification of Electrical Machines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1350AB-8A68-47C1-A548-C01EC287DD20}"/>
              </a:ext>
            </a:extLst>
          </p:cNvPr>
          <p:cNvSpPr txBox="1"/>
          <p:nvPr/>
        </p:nvSpPr>
        <p:spPr>
          <a:xfrm>
            <a:off x="486698" y="917938"/>
            <a:ext cx="5324167" cy="400110"/>
          </a:xfrm>
          <a:prstGeom prst="rect">
            <a:avLst/>
          </a:prstGeom>
          <a:noFill/>
        </p:spPr>
        <p:txBody>
          <a:bodyPr wrap="square">
            <a:spAutoFit/>
          </a:bodyPr>
          <a:lstStyle/>
          <a:p>
            <a:r>
              <a:rPr lang="en-US" sz="2000" dirty="0">
                <a:ln w="1905"/>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Electrical Machines Broadly Classy as Follows:</a:t>
            </a:r>
            <a:endParaRPr lang="en-US" sz="2000" dirty="0"/>
          </a:p>
        </p:txBody>
      </p:sp>
      <p:sp>
        <p:nvSpPr>
          <p:cNvPr id="8" name="TextBox 7">
            <a:extLst>
              <a:ext uri="{FF2B5EF4-FFF2-40B4-BE49-F238E27FC236}">
                <a16:creationId xmlns:a16="http://schemas.microsoft.com/office/drawing/2014/main" id="{946FE39A-A3D6-472A-A695-2030EC8ADE96}"/>
              </a:ext>
            </a:extLst>
          </p:cNvPr>
          <p:cNvSpPr txBox="1"/>
          <p:nvPr/>
        </p:nvSpPr>
        <p:spPr>
          <a:xfrm>
            <a:off x="785482" y="1320076"/>
            <a:ext cx="4073122" cy="400110"/>
          </a:xfrm>
          <a:prstGeom prst="rect">
            <a:avLst/>
          </a:prstGeom>
          <a:noFill/>
        </p:spPr>
        <p:txBody>
          <a:bodyPr wrap="square">
            <a:spAutoFit/>
          </a:bodyPr>
          <a:lstStyle/>
          <a:p>
            <a:r>
              <a:rPr lang="en-US" sz="2000" dirty="0"/>
              <a:t>(</a:t>
            </a:r>
            <a:r>
              <a:rPr lang="en-US" sz="2000" b="1" dirty="0"/>
              <a:t>A</a:t>
            </a:r>
            <a:r>
              <a:rPr lang="en-US" sz="2000" dirty="0"/>
              <a:t>) </a:t>
            </a:r>
            <a:r>
              <a:rPr lang="en-US" sz="2000" b="1" dirty="0">
                <a:solidFill>
                  <a:srgbClr val="0000CC"/>
                </a:solidFill>
              </a:rPr>
              <a:t>DC (</a:t>
            </a:r>
            <a:r>
              <a:rPr lang="en-US" sz="2000" b="1" dirty="0"/>
              <a:t>or</a:t>
            </a:r>
            <a:r>
              <a:rPr lang="en-US" sz="2000" b="1" dirty="0">
                <a:solidFill>
                  <a:srgbClr val="0000CC"/>
                </a:solidFill>
              </a:rPr>
              <a:t> </a:t>
            </a:r>
            <a:r>
              <a:rPr lang="en-US" sz="2000" b="1" dirty="0">
                <a:solidFill>
                  <a:srgbClr val="FF0000"/>
                </a:solidFill>
              </a:rPr>
              <a:t>Commutator</a:t>
            </a:r>
            <a:r>
              <a:rPr lang="en-US" sz="2000" b="1" dirty="0">
                <a:solidFill>
                  <a:srgbClr val="0000CC"/>
                </a:solidFill>
              </a:rPr>
              <a:t>) Machine</a:t>
            </a:r>
            <a:endParaRPr lang="en-US" sz="2000" dirty="0"/>
          </a:p>
        </p:txBody>
      </p:sp>
      <p:sp>
        <p:nvSpPr>
          <p:cNvPr id="9" name="TextBox 8">
            <a:extLst>
              <a:ext uri="{FF2B5EF4-FFF2-40B4-BE49-F238E27FC236}">
                <a16:creationId xmlns:a16="http://schemas.microsoft.com/office/drawing/2014/main" id="{0DDC86F2-A62D-4470-83D3-EC02C1CA9BFE}"/>
              </a:ext>
            </a:extLst>
          </p:cNvPr>
          <p:cNvSpPr txBox="1"/>
          <p:nvPr/>
        </p:nvSpPr>
        <p:spPr>
          <a:xfrm>
            <a:off x="785482" y="2356718"/>
            <a:ext cx="4346076" cy="400110"/>
          </a:xfrm>
          <a:prstGeom prst="rect">
            <a:avLst/>
          </a:prstGeom>
          <a:noFill/>
        </p:spPr>
        <p:txBody>
          <a:bodyPr wrap="square">
            <a:spAutoFit/>
          </a:bodyPr>
          <a:lstStyle/>
          <a:p>
            <a:r>
              <a:rPr lang="en-US" sz="2000" dirty="0"/>
              <a:t>(</a:t>
            </a:r>
            <a:r>
              <a:rPr lang="en-US" sz="2000" b="1" dirty="0"/>
              <a:t>B</a:t>
            </a:r>
            <a:r>
              <a:rPr lang="en-US" sz="2000" dirty="0"/>
              <a:t>) </a:t>
            </a:r>
            <a:r>
              <a:rPr lang="en-US" sz="2000" b="1" dirty="0">
                <a:solidFill>
                  <a:srgbClr val="0000CC"/>
                </a:solidFill>
              </a:rPr>
              <a:t>AC (</a:t>
            </a:r>
            <a:r>
              <a:rPr lang="en-US" sz="2000" b="1" dirty="0"/>
              <a:t>or</a:t>
            </a:r>
            <a:r>
              <a:rPr lang="en-US" sz="2000" b="1" dirty="0">
                <a:solidFill>
                  <a:srgbClr val="0000CC"/>
                </a:solidFill>
              </a:rPr>
              <a:t> </a:t>
            </a:r>
            <a:r>
              <a:rPr lang="en-US" sz="2000" b="1" dirty="0" err="1">
                <a:solidFill>
                  <a:srgbClr val="FF0000"/>
                </a:solidFill>
              </a:rPr>
              <a:t>Commutatorless</a:t>
            </a:r>
            <a:r>
              <a:rPr lang="en-US" sz="2000" b="1" dirty="0">
                <a:solidFill>
                  <a:srgbClr val="0000CC"/>
                </a:solidFill>
              </a:rPr>
              <a:t>) Machine</a:t>
            </a:r>
            <a:endParaRPr lang="en-US" sz="2000" dirty="0"/>
          </a:p>
        </p:txBody>
      </p:sp>
      <p:sp>
        <p:nvSpPr>
          <p:cNvPr id="10" name="TextBox 9">
            <a:extLst>
              <a:ext uri="{FF2B5EF4-FFF2-40B4-BE49-F238E27FC236}">
                <a16:creationId xmlns:a16="http://schemas.microsoft.com/office/drawing/2014/main" id="{ABE465FA-3317-4549-8D09-D3B9A7521219}"/>
              </a:ext>
            </a:extLst>
          </p:cNvPr>
          <p:cNvSpPr txBox="1"/>
          <p:nvPr/>
        </p:nvSpPr>
        <p:spPr>
          <a:xfrm>
            <a:off x="7510719" y="2851446"/>
            <a:ext cx="3175478" cy="400110"/>
          </a:xfrm>
          <a:prstGeom prst="rect">
            <a:avLst/>
          </a:prstGeom>
          <a:noFill/>
        </p:spPr>
        <p:txBody>
          <a:bodyPr wrap="square">
            <a:spAutoFit/>
          </a:bodyPr>
          <a:lstStyle/>
          <a:p>
            <a:r>
              <a:rPr lang="en-US" sz="2000" dirty="0"/>
              <a:t>(</a:t>
            </a:r>
            <a:r>
              <a:rPr lang="en-US" sz="2000" b="1" dirty="0"/>
              <a:t>C</a:t>
            </a:r>
            <a:r>
              <a:rPr lang="en-US" sz="2000" dirty="0"/>
              <a:t>) </a:t>
            </a:r>
            <a:r>
              <a:rPr lang="en-US" sz="2000" b="1" dirty="0">
                <a:solidFill>
                  <a:srgbClr val="0000CC"/>
                </a:solidFill>
              </a:rPr>
              <a:t>Special Type Machine</a:t>
            </a:r>
            <a:endParaRPr lang="en-US" sz="2000" dirty="0"/>
          </a:p>
        </p:txBody>
      </p:sp>
      <p:sp>
        <p:nvSpPr>
          <p:cNvPr id="11" name="TextBox 10">
            <a:extLst>
              <a:ext uri="{FF2B5EF4-FFF2-40B4-BE49-F238E27FC236}">
                <a16:creationId xmlns:a16="http://schemas.microsoft.com/office/drawing/2014/main" id="{3FB34809-264D-44A5-9442-EC4A3B4CEA34}"/>
              </a:ext>
            </a:extLst>
          </p:cNvPr>
          <p:cNvSpPr txBox="1"/>
          <p:nvPr/>
        </p:nvSpPr>
        <p:spPr>
          <a:xfrm>
            <a:off x="1215335" y="3182778"/>
            <a:ext cx="4346076" cy="1015663"/>
          </a:xfrm>
          <a:prstGeom prst="rect">
            <a:avLst/>
          </a:prstGeom>
          <a:noFill/>
        </p:spPr>
        <p:txBody>
          <a:bodyPr wrap="square">
            <a:spAutoFit/>
          </a:bodyPr>
          <a:lstStyle/>
          <a:p>
            <a:r>
              <a:rPr lang="en-US" sz="2000" dirty="0"/>
              <a:t>(</a:t>
            </a:r>
            <a:r>
              <a:rPr lang="en-US" sz="2000" b="1" dirty="0"/>
              <a:t>a</a:t>
            </a:r>
            <a:r>
              <a:rPr lang="en-US" sz="2000" dirty="0"/>
              <a:t>) Based on the number of phase:</a:t>
            </a:r>
          </a:p>
          <a:p>
            <a:r>
              <a:rPr lang="en-US" sz="2000" dirty="0"/>
              <a:t>	(</a:t>
            </a:r>
            <a:r>
              <a:rPr lang="en-US" sz="2000" b="1" i="1" dirty="0" err="1"/>
              <a:t>i</a:t>
            </a:r>
            <a:r>
              <a:rPr lang="en-US" sz="2000" dirty="0"/>
              <a:t>) Single-phase Machine		(</a:t>
            </a:r>
            <a:r>
              <a:rPr lang="en-US" sz="2000" b="1" i="1" dirty="0"/>
              <a:t>ii</a:t>
            </a:r>
            <a:r>
              <a:rPr lang="en-US" sz="2000" dirty="0"/>
              <a:t>) Three-phase Machine</a:t>
            </a:r>
          </a:p>
        </p:txBody>
      </p:sp>
      <p:sp>
        <p:nvSpPr>
          <p:cNvPr id="12" name="TextBox 11">
            <a:extLst>
              <a:ext uri="{FF2B5EF4-FFF2-40B4-BE49-F238E27FC236}">
                <a16:creationId xmlns:a16="http://schemas.microsoft.com/office/drawing/2014/main" id="{9E5EA755-F722-4417-A63F-44796E57F114}"/>
              </a:ext>
            </a:extLst>
          </p:cNvPr>
          <p:cNvSpPr txBox="1"/>
          <p:nvPr/>
        </p:nvSpPr>
        <p:spPr>
          <a:xfrm>
            <a:off x="1215335" y="4643125"/>
            <a:ext cx="5635841" cy="1631216"/>
          </a:xfrm>
          <a:prstGeom prst="rect">
            <a:avLst/>
          </a:prstGeom>
          <a:noFill/>
        </p:spPr>
        <p:txBody>
          <a:bodyPr wrap="square">
            <a:spAutoFit/>
          </a:bodyPr>
          <a:lstStyle/>
          <a:p>
            <a:r>
              <a:rPr lang="en-US" sz="2000" dirty="0"/>
              <a:t>(</a:t>
            </a:r>
            <a:r>
              <a:rPr lang="en-US" sz="2000" b="1" dirty="0"/>
              <a:t>b</a:t>
            </a:r>
            <a:r>
              <a:rPr lang="en-US" sz="2000" dirty="0"/>
              <a:t>) Based on the running speed:</a:t>
            </a:r>
          </a:p>
          <a:p>
            <a:r>
              <a:rPr lang="en-US" sz="2000" dirty="0"/>
              <a:t>	(</a:t>
            </a:r>
            <a:r>
              <a:rPr lang="en-US" sz="2000" b="1" i="1" dirty="0" err="1"/>
              <a:t>i</a:t>
            </a:r>
            <a:r>
              <a:rPr lang="en-US" sz="2000" dirty="0"/>
              <a:t>) Synchronous Machine</a:t>
            </a:r>
          </a:p>
          <a:p>
            <a:r>
              <a:rPr lang="en-US" sz="2000" dirty="0"/>
              <a:t>		</a:t>
            </a:r>
            <a:r>
              <a:rPr lang="en-US" sz="2000" b="1" i="1" dirty="0"/>
              <a:t>run at synchronous speed</a:t>
            </a:r>
          </a:p>
          <a:p>
            <a:r>
              <a:rPr lang="en-US" sz="2000" dirty="0"/>
              <a:t>              (</a:t>
            </a:r>
            <a:r>
              <a:rPr lang="en-US" sz="2000" b="1" i="1" dirty="0"/>
              <a:t>ii</a:t>
            </a:r>
            <a:r>
              <a:rPr lang="en-US" sz="2000" dirty="0"/>
              <a:t>) Induction (</a:t>
            </a:r>
            <a:r>
              <a:rPr lang="en-US" sz="2000" i="1" dirty="0"/>
              <a:t>Asynchronous</a:t>
            </a:r>
            <a:r>
              <a:rPr lang="en-US" sz="2000" dirty="0"/>
              <a:t>) Machine</a:t>
            </a:r>
          </a:p>
          <a:p>
            <a:r>
              <a:rPr lang="en-US" sz="2000" dirty="0"/>
              <a:t>		</a:t>
            </a:r>
            <a:r>
              <a:rPr lang="en-US" sz="2000" b="1" i="1" dirty="0"/>
              <a:t>run at below synchronous speed</a:t>
            </a:r>
          </a:p>
        </p:txBody>
      </p:sp>
      <p:sp>
        <p:nvSpPr>
          <p:cNvPr id="13" name="TextBox 12">
            <a:extLst>
              <a:ext uri="{FF2B5EF4-FFF2-40B4-BE49-F238E27FC236}">
                <a16:creationId xmlns:a16="http://schemas.microsoft.com/office/drawing/2014/main" id="{B1038FE2-7A07-4B41-9201-893ED7CD5230}"/>
              </a:ext>
            </a:extLst>
          </p:cNvPr>
          <p:cNvSpPr txBox="1"/>
          <p:nvPr/>
        </p:nvSpPr>
        <p:spPr>
          <a:xfrm>
            <a:off x="8012250" y="3277369"/>
            <a:ext cx="3574699" cy="2554545"/>
          </a:xfrm>
          <a:prstGeom prst="rect">
            <a:avLst/>
          </a:prstGeom>
          <a:noFill/>
        </p:spPr>
        <p:txBody>
          <a:bodyPr wrap="square">
            <a:spAutoFit/>
          </a:bodyPr>
          <a:lstStyle/>
          <a:p>
            <a:r>
              <a:rPr lang="en-US" sz="2000" dirty="0"/>
              <a:t>Universal Motor</a:t>
            </a:r>
          </a:p>
          <a:p>
            <a:r>
              <a:rPr lang="en-US" sz="2000" dirty="0"/>
              <a:t>Shaded-pole Motor</a:t>
            </a:r>
          </a:p>
          <a:p>
            <a:r>
              <a:rPr lang="en-US" sz="2000" dirty="0"/>
              <a:t>Synchronous Reluctance Motor</a:t>
            </a:r>
          </a:p>
          <a:p>
            <a:r>
              <a:rPr lang="en-US" sz="2000" dirty="0"/>
              <a:t>Hysteresis Motor</a:t>
            </a:r>
          </a:p>
          <a:p>
            <a:r>
              <a:rPr lang="en-US" sz="2000" dirty="0"/>
              <a:t>Stepper Motor</a:t>
            </a:r>
          </a:p>
          <a:p>
            <a:r>
              <a:rPr lang="en-US" sz="2000" dirty="0"/>
              <a:t>Servo Motor</a:t>
            </a:r>
          </a:p>
          <a:p>
            <a:r>
              <a:rPr lang="en-US" sz="2000" dirty="0"/>
              <a:t>Linear Motor</a:t>
            </a:r>
          </a:p>
          <a:p>
            <a:r>
              <a:rPr lang="en-US" sz="2000" dirty="0"/>
              <a:t>so on ……….</a:t>
            </a:r>
          </a:p>
        </p:txBody>
      </p:sp>
    </p:spTree>
    <p:extLst>
      <p:ext uri="{BB962C8B-B14F-4D97-AF65-F5344CB8AC3E}">
        <p14:creationId xmlns:p14="http://schemas.microsoft.com/office/powerpoint/2010/main" val="19909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41</a:t>
            </a:fld>
            <a:endParaRPr lang="en-US" sz="2000" b="1" dirty="0">
              <a:solidFill>
                <a:schemeClr val="bg1"/>
              </a:solidFill>
              <a:latin typeface="Times New Roman" pitchFamily="18" charset="0"/>
              <a:cs typeface="Times New Roman" pitchFamily="18" charset="0"/>
            </a:endParaRPr>
          </a:p>
        </p:txBody>
      </p:sp>
      <p:sp>
        <p:nvSpPr>
          <p:cNvPr id="27" name="TextBox 26">
            <a:extLst>
              <a:ext uri="{FF2B5EF4-FFF2-40B4-BE49-F238E27FC236}">
                <a16:creationId xmlns:a16="http://schemas.microsoft.com/office/drawing/2014/main" id="{D3B5CE0E-A98A-4EC4-A08A-37E5898C287E}"/>
              </a:ext>
            </a:extLst>
          </p:cNvPr>
          <p:cNvSpPr txBox="1"/>
          <p:nvPr/>
        </p:nvSpPr>
        <p:spPr>
          <a:xfrm>
            <a:off x="145143" y="664572"/>
            <a:ext cx="4155167" cy="2246769"/>
          </a:xfrm>
          <a:prstGeom prst="rect">
            <a:avLst/>
          </a:prstGeom>
          <a:noFill/>
        </p:spPr>
        <p:txBody>
          <a:bodyPr wrap="square" rtlCol="0">
            <a:spAutoFit/>
          </a:bodyPr>
          <a:lstStyle/>
          <a:p>
            <a:pPr algn="just"/>
            <a:r>
              <a:rPr lang="en-US" sz="2000" dirty="0">
                <a:solidFill>
                  <a:srgbClr val="000000"/>
                </a:solidFill>
              </a:rPr>
              <a:t>In an electrical machine must have the followings two basic essential parts:</a:t>
            </a:r>
          </a:p>
          <a:p>
            <a:pPr algn="just"/>
            <a:r>
              <a:rPr lang="en-US" sz="2000" dirty="0">
                <a:solidFill>
                  <a:srgbClr val="000000"/>
                </a:solidFill>
              </a:rPr>
              <a:t>(</a:t>
            </a:r>
            <a:r>
              <a:rPr lang="en-US" sz="2000" b="1" i="1" dirty="0">
                <a:solidFill>
                  <a:srgbClr val="000000"/>
                </a:solidFill>
              </a:rPr>
              <a:t>a</a:t>
            </a:r>
            <a:r>
              <a:rPr lang="en-US" sz="2000" dirty="0">
                <a:solidFill>
                  <a:srgbClr val="000000"/>
                </a:solidFill>
              </a:rPr>
              <a:t>) </a:t>
            </a:r>
            <a:r>
              <a:rPr lang="en-US" sz="2000" b="1" dirty="0">
                <a:solidFill>
                  <a:srgbClr val="FF0000"/>
                </a:solidFill>
              </a:rPr>
              <a:t>Armature</a:t>
            </a:r>
            <a:r>
              <a:rPr lang="en-US" sz="2000" dirty="0">
                <a:solidFill>
                  <a:srgbClr val="000000"/>
                </a:solidFill>
              </a:rPr>
              <a:t> or </a:t>
            </a:r>
            <a:r>
              <a:rPr lang="en-US" sz="2000" b="1" dirty="0">
                <a:solidFill>
                  <a:srgbClr val="FF0000"/>
                </a:solidFill>
              </a:rPr>
              <a:t>Conductor</a:t>
            </a:r>
            <a:r>
              <a:rPr lang="en-US" sz="2000" dirty="0">
                <a:solidFill>
                  <a:srgbClr val="000000"/>
                </a:solidFill>
              </a:rPr>
              <a:t> where emf is induced or voltage is supplied.</a:t>
            </a:r>
          </a:p>
          <a:p>
            <a:pPr algn="just"/>
            <a:r>
              <a:rPr lang="en-US" sz="2000" dirty="0">
                <a:solidFill>
                  <a:srgbClr val="000000"/>
                </a:solidFill>
              </a:rPr>
              <a:t>(</a:t>
            </a:r>
            <a:r>
              <a:rPr lang="en-US" sz="2000" b="1" i="1" dirty="0">
                <a:solidFill>
                  <a:srgbClr val="000000"/>
                </a:solidFill>
              </a:rPr>
              <a:t>b</a:t>
            </a:r>
            <a:r>
              <a:rPr lang="en-US" sz="2000" dirty="0">
                <a:solidFill>
                  <a:srgbClr val="000000"/>
                </a:solidFill>
              </a:rPr>
              <a:t>) </a:t>
            </a:r>
            <a:r>
              <a:rPr lang="en-US" sz="2000" b="1" dirty="0">
                <a:solidFill>
                  <a:srgbClr val="FF0000"/>
                </a:solidFill>
              </a:rPr>
              <a:t>Magnet</a:t>
            </a:r>
            <a:r>
              <a:rPr lang="en-US" sz="2000" dirty="0">
                <a:solidFill>
                  <a:srgbClr val="000000"/>
                </a:solidFill>
              </a:rPr>
              <a:t> either permanent magnet or electromagnet where force/rotation is established.</a:t>
            </a:r>
          </a:p>
        </p:txBody>
      </p:sp>
      <p:sp>
        <p:nvSpPr>
          <p:cNvPr id="28" name="Rectangle 27">
            <a:extLst>
              <a:ext uri="{FF2B5EF4-FFF2-40B4-BE49-F238E27FC236}">
                <a16:creationId xmlns:a16="http://schemas.microsoft.com/office/drawing/2014/main" id="{B4B1BBC4-DA01-4368-86A4-5AA61F4C2CA6}"/>
              </a:ext>
            </a:extLst>
          </p:cNvPr>
          <p:cNvSpPr/>
          <p:nvPr/>
        </p:nvSpPr>
        <p:spPr>
          <a:xfrm>
            <a:off x="1569493" y="79001"/>
            <a:ext cx="8184107"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Basic Elements and Parts of Electrical Machine</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AC3DA4DE-A584-46DA-B763-EBA40D4FAACB}"/>
              </a:ext>
            </a:extLst>
          </p:cNvPr>
          <p:cNvPicPr>
            <a:picLocks noChangeAspect="1"/>
          </p:cNvPicPr>
          <p:nvPr/>
        </p:nvPicPr>
        <p:blipFill>
          <a:blip r:embed="rId2"/>
          <a:stretch>
            <a:fillRect/>
          </a:stretch>
        </p:blipFill>
        <p:spPr>
          <a:xfrm>
            <a:off x="387805" y="3196028"/>
            <a:ext cx="3448050" cy="2581275"/>
          </a:xfrm>
          <a:prstGeom prst="rect">
            <a:avLst/>
          </a:prstGeom>
        </p:spPr>
      </p:pic>
      <p:cxnSp>
        <p:nvCxnSpPr>
          <p:cNvPr id="33" name="Straight Connector 32">
            <a:extLst>
              <a:ext uri="{FF2B5EF4-FFF2-40B4-BE49-F238E27FC236}">
                <a16:creationId xmlns:a16="http://schemas.microsoft.com/office/drawing/2014/main" id="{D46F8AF6-834A-4D17-8AB5-0895BB9F0BF6}"/>
              </a:ext>
            </a:extLst>
          </p:cNvPr>
          <p:cNvCxnSpPr/>
          <p:nvPr/>
        </p:nvCxnSpPr>
        <p:spPr>
          <a:xfrm>
            <a:off x="4353823" y="587799"/>
            <a:ext cx="0" cy="585216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503E1B9-0CAD-4486-A455-7FA1B4FC0E52}"/>
              </a:ext>
            </a:extLst>
          </p:cNvPr>
          <p:cNvSpPr txBox="1"/>
          <p:nvPr/>
        </p:nvSpPr>
        <p:spPr>
          <a:xfrm>
            <a:off x="4443431" y="852752"/>
            <a:ext cx="3614467" cy="2554545"/>
          </a:xfrm>
          <a:prstGeom prst="rect">
            <a:avLst/>
          </a:prstGeom>
          <a:noFill/>
        </p:spPr>
        <p:txBody>
          <a:bodyPr wrap="square" rtlCol="0">
            <a:spAutoFit/>
          </a:bodyPr>
          <a:lstStyle/>
          <a:p>
            <a:pPr algn="just"/>
            <a:r>
              <a:rPr lang="en-US" sz="2000" dirty="0">
                <a:solidFill>
                  <a:srgbClr val="000000"/>
                </a:solidFill>
              </a:rPr>
              <a:t>In broad sense, electrical machine has two major parts:</a:t>
            </a:r>
          </a:p>
          <a:p>
            <a:pPr algn="just"/>
            <a:r>
              <a:rPr lang="en-US" sz="2000" dirty="0">
                <a:solidFill>
                  <a:srgbClr val="000000"/>
                </a:solidFill>
              </a:rPr>
              <a:t>(</a:t>
            </a:r>
            <a:r>
              <a:rPr lang="en-US" sz="2000" b="1" i="1" dirty="0">
                <a:solidFill>
                  <a:srgbClr val="000000"/>
                </a:solidFill>
              </a:rPr>
              <a:t>a</a:t>
            </a:r>
            <a:r>
              <a:rPr lang="en-US" sz="2000" dirty="0">
                <a:solidFill>
                  <a:srgbClr val="000000"/>
                </a:solidFill>
              </a:rPr>
              <a:t>) </a:t>
            </a:r>
            <a:r>
              <a:rPr lang="en-US" sz="2000" b="1" dirty="0">
                <a:solidFill>
                  <a:srgbClr val="0000CC"/>
                </a:solidFill>
              </a:rPr>
              <a:t>Stator</a:t>
            </a:r>
            <a:r>
              <a:rPr lang="en-US" sz="2000" dirty="0">
                <a:solidFill>
                  <a:srgbClr val="000000"/>
                </a:solidFill>
              </a:rPr>
              <a:t>: The portion/part of electrical machine which is stationary is called stator.</a:t>
            </a:r>
          </a:p>
          <a:p>
            <a:pPr algn="just"/>
            <a:r>
              <a:rPr lang="en-US" sz="2000" dirty="0">
                <a:solidFill>
                  <a:srgbClr val="000000"/>
                </a:solidFill>
              </a:rPr>
              <a:t>(</a:t>
            </a:r>
            <a:r>
              <a:rPr lang="en-US" sz="2000" b="1" i="1" dirty="0">
                <a:solidFill>
                  <a:srgbClr val="000000"/>
                </a:solidFill>
              </a:rPr>
              <a:t>b</a:t>
            </a:r>
            <a:r>
              <a:rPr lang="en-US" sz="2000" dirty="0">
                <a:solidFill>
                  <a:srgbClr val="000000"/>
                </a:solidFill>
              </a:rPr>
              <a:t>) </a:t>
            </a:r>
            <a:r>
              <a:rPr lang="en-US" sz="2000" b="1" dirty="0">
                <a:solidFill>
                  <a:srgbClr val="0000CC"/>
                </a:solidFill>
              </a:rPr>
              <a:t>Rotor</a:t>
            </a:r>
            <a:r>
              <a:rPr lang="en-US" sz="2000" dirty="0">
                <a:solidFill>
                  <a:srgbClr val="000000"/>
                </a:solidFill>
              </a:rPr>
              <a:t>: The portion/part of electrical machine which is rotating is called rotor.</a:t>
            </a:r>
          </a:p>
        </p:txBody>
      </p:sp>
      <p:grpSp>
        <p:nvGrpSpPr>
          <p:cNvPr id="42" name="Group 41">
            <a:extLst>
              <a:ext uri="{FF2B5EF4-FFF2-40B4-BE49-F238E27FC236}">
                <a16:creationId xmlns:a16="http://schemas.microsoft.com/office/drawing/2014/main" id="{985C6881-34F4-4728-9E34-234C74C4AE75}"/>
              </a:ext>
            </a:extLst>
          </p:cNvPr>
          <p:cNvGrpSpPr/>
          <p:nvPr/>
        </p:nvGrpSpPr>
        <p:grpSpPr>
          <a:xfrm>
            <a:off x="8357826" y="715949"/>
            <a:ext cx="3614467" cy="2687599"/>
            <a:chOff x="4467998" y="3676857"/>
            <a:chExt cx="3614467" cy="2687599"/>
          </a:xfrm>
        </p:grpSpPr>
        <p:pic>
          <p:nvPicPr>
            <p:cNvPr id="38" name="Picture 37">
              <a:extLst>
                <a:ext uri="{FF2B5EF4-FFF2-40B4-BE49-F238E27FC236}">
                  <a16:creationId xmlns:a16="http://schemas.microsoft.com/office/drawing/2014/main" id="{93F61D17-0FCE-4CED-A60C-B82F8F66AA35}"/>
                </a:ext>
              </a:extLst>
            </p:cNvPr>
            <p:cNvPicPr>
              <a:picLocks noChangeAspect="1"/>
            </p:cNvPicPr>
            <p:nvPr/>
          </p:nvPicPr>
          <p:blipFill>
            <a:blip r:embed="rId3"/>
            <a:stretch>
              <a:fillRect/>
            </a:stretch>
          </p:blipFill>
          <p:spPr>
            <a:xfrm>
              <a:off x="4467998" y="3676857"/>
              <a:ext cx="3614467" cy="2286000"/>
            </a:xfrm>
            <a:prstGeom prst="rect">
              <a:avLst/>
            </a:prstGeom>
          </p:spPr>
        </p:pic>
        <p:sp>
          <p:nvSpPr>
            <p:cNvPr id="39" name="TextBox 38">
              <a:extLst>
                <a:ext uri="{FF2B5EF4-FFF2-40B4-BE49-F238E27FC236}">
                  <a16:creationId xmlns:a16="http://schemas.microsoft.com/office/drawing/2014/main" id="{51F1AE11-AF65-45A2-98B4-80B567F0EBF7}"/>
                </a:ext>
              </a:extLst>
            </p:cNvPr>
            <p:cNvSpPr txBox="1"/>
            <p:nvPr/>
          </p:nvSpPr>
          <p:spPr>
            <a:xfrm>
              <a:off x="5386232" y="5964346"/>
              <a:ext cx="1777998" cy="400110"/>
            </a:xfrm>
            <a:prstGeom prst="rect">
              <a:avLst/>
            </a:prstGeom>
            <a:noFill/>
          </p:spPr>
          <p:txBody>
            <a:bodyPr wrap="square" rtlCol="0">
              <a:spAutoFit/>
            </a:bodyPr>
            <a:lstStyle/>
            <a:p>
              <a:pPr algn="ctr"/>
              <a:r>
                <a:rPr lang="en-US" sz="2000" b="1" dirty="0">
                  <a:solidFill>
                    <a:srgbClr val="0000CC"/>
                  </a:solidFill>
                </a:rPr>
                <a:t>DC</a:t>
              </a:r>
              <a:r>
                <a:rPr lang="en-US" sz="2000" b="1" dirty="0">
                  <a:solidFill>
                    <a:srgbClr val="000000"/>
                  </a:solidFill>
                </a:rPr>
                <a:t> machine</a:t>
              </a:r>
            </a:p>
          </p:txBody>
        </p:sp>
      </p:grpSp>
      <p:grpSp>
        <p:nvGrpSpPr>
          <p:cNvPr id="41" name="Group 40">
            <a:extLst>
              <a:ext uri="{FF2B5EF4-FFF2-40B4-BE49-F238E27FC236}">
                <a16:creationId xmlns:a16="http://schemas.microsoft.com/office/drawing/2014/main" id="{662EB81C-7BD5-4396-B736-F22C68D6AAD8}"/>
              </a:ext>
            </a:extLst>
          </p:cNvPr>
          <p:cNvGrpSpPr/>
          <p:nvPr/>
        </p:nvGrpSpPr>
        <p:grpSpPr>
          <a:xfrm>
            <a:off x="8438034" y="3571938"/>
            <a:ext cx="3610769" cy="2669145"/>
            <a:chOff x="8438034" y="3688053"/>
            <a:chExt cx="3610769" cy="2669145"/>
          </a:xfrm>
        </p:grpSpPr>
        <p:pic>
          <p:nvPicPr>
            <p:cNvPr id="36" name="Picture 35">
              <a:extLst>
                <a:ext uri="{FF2B5EF4-FFF2-40B4-BE49-F238E27FC236}">
                  <a16:creationId xmlns:a16="http://schemas.microsoft.com/office/drawing/2014/main" id="{E49123FB-80F8-4590-8369-816A6F9802F1}"/>
                </a:ext>
              </a:extLst>
            </p:cNvPr>
            <p:cNvPicPr>
              <a:picLocks noChangeAspect="1"/>
            </p:cNvPicPr>
            <p:nvPr/>
          </p:nvPicPr>
          <p:blipFill>
            <a:blip r:embed="rId4"/>
            <a:stretch>
              <a:fillRect/>
            </a:stretch>
          </p:blipFill>
          <p:spPr>
            <a:xfrm>
              <a:off x="8438034" y="3688053"/>
              <a:ext cx="3610769" cy="2286000"/>
            </a:xfrm>
            <a:prstGeom prst="rect">
              <a:avLst/>
            </a:prstGeom>
          </p:spPr>
        </p:pic>
        <p:sp>
          <p:nvSpPr>
            <p:cNvPr id="40" name="TextBox 39">
              <a:extLst>
                <a:ext uri="{FF2B5EF4-FFF2-40B4-BE49-F238E27FC236}">
                  <a16:creationId xmlns:a16="http://schemas.microsoft.com/office/drawing/2014/main" id="{85A27030-3A11-4E67-8C0A-3EBE694281C4}"/>
                </a:ext>
              </a:extLst>
            </p:cNvPr>
            <p:cNvSpPr txBox="1"/>
            <p:nvPr/>
          </p:nvSpPr>
          <p:spPr>
            <a:xfrm>
              <a:off x="9326858" y="5957088"/>
              <a:ext cx="1777998" cy="400110"/>
            </a:xfrm>
            <a:prstGeom prst="rect">
              <a:avLst/>
            </a:prstGeom>
            <a:noFill/>
          </p:spPr>
          <p:txBody>
            <a:bodyPr wrap="square" rtlCol="0">
              <a:spAutoFit/>
            </a:bodyPr>
            <a:lstStyle/>
            <a:p>
              <a:pPr algn="ctr"/>
              <a:r>
                <a:rPr lang="en-US" sz="2000" b="1" dirty="0">
                  <a:solidFill>
                    <a:srgbClr val="0000CC"/>
                  </a:solidFill>
                </a:rPr>
                <a:t>AC</a:t>
              </a:r>
              <a:r>
                <a:rPr lang="en-US" sz="2000" b="1" dirty="0">
                  <a:solidFill>
                    <a:srgbClr val="000000"/>
                  </a:solidFill>
                </a:rPr>
                <a:t> machine</a:t>
              </a:r>
            </a:p>
          </p:txBody>
        </p:sp>
      </p:grpSp>
      <p:sp>
        <p:nvSpPr>
          <p:cNvPr id="43" name="TextBox 42">
            <a:extLst>
              <a:ext uri="{FF2B5EF4-FFF2-40B4-BE49-F238E27FC236}">
                <a16:creationId xmlns:a16="http://schemas.microsoft.com/office/drawing/2014/main" id="{A0B05BCD-9A70-4F56-8DAF-65CA2F86F720}"/>
              </a:ext>
            </a:extLst>
          </p:cNvPr>
          <p:cNvSpPr txBox="1"/>
          <p:nvPr/>
        </p:nvSpPr>
        <p:spPr>
          <a:xfrm>
            <a:off x="4428132" y="3725423"/>
            <a:ext cx="4053444" cy="2462213"/>
          </a:xfrm>
          <a:prstGeom prst="rect">
            <a:avLst/>
          </a:prstGeom>
          <a:noFill/>
        </p:spPr>
        <p:txBody>
          <a:bodyPr wrap="square" rtlCol="0">
            <a:spAutoFit/>
          </a:bodyPr>
          <a:lstStyle/>
          <a:p>
            <a:pPr algn="just">
              <a:spcAft>
                <a:spcPts val="1200"/>
              </a:spcAft>
            </a:pPr>
            <a:r>
              <a:rPr lang="en-US" sz="2400" b="1" dirty="0">
                <a:solidFill>
                  <a:srgbClr val="FF0066"/>
                </a:solidFill>
              </a:rPr>
              <a:t>In a DC machine</a:t>
            </a:r>
            <a:r>
              <a:rPr lang="en-US" sz="2400" dirty="0">
                <a:solidFill>
                  <a:srgbClr val="000000"/>
                </a:solidFill>
              </a:rPr>
              <a:t>, Magnet is in stator and armature is in rotor.</a:t>
            </a:r>
          </a:p>
          <a:p>
            <a:pPr algn="just">
              <a:spcAft>
                <a:spcPts val="1200"/>
              </a:spcAft>
            </a:pPr>
            <a:r>
              <a:rPr lang="en-US" sz="2400" b="1" dirty="0">
                <a:solidFill>
                  <a:srgbClr val="FF0066"/>
                </a:solidFill>
              </a:rPr>
              <a:t>In an AC machine</a:t>
            </a:r>
            <a:r>
              <a:rPr lang="en-US" sz="2400" dirty="0">
                <a:solidFill>
                  <a:srgbClr val="000000"/>
                </a:solidFill>
              </a:rPr>
              <a:t>, Armature is in stator and magnet is in rotor.</a:t>
            </a:r>
          </a:p>
        </p:txBody>
      </p:sp>
    </p:spTree>
    <p:extLst>
      <p:ext uri="{BB962C8B-B14F-4D97-AF65-F5344CB8AC3E}">
        <p14:creationId xmlns:p14="http://schemas.microsoft.com/office/powerpoint/2010/main" val="8023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42</a:t>
            </a:fld>
            <a:endParaRPr lang="en-US" sz="2000" b="1" dirty="0">
              <a:solidFill>
                <a:schemeClr val="bg1"/>
              </a:solidFill>
              <a:latin typeface="Times New Roman" pitchFamily="18" charset="0"/>
              <a:cs typeface="Times New Roman" pitchFamily="18" charset="0"/>
            </a:endParaRPr>
          </a:p>
        </p:txBody>
      </p:sp>
      <p:sp>
        <p:nvSpPr>
          <p:cNvPr id="23" name="Rectangle 22">
            <a:extLst>
              <a:ext uri="{FF2B5EF4-FFF2-40B4-BE49-F238E27FC236}">
                <a16:creationId xmlns:a16="http://schemas.microsoft.com/office/drawing/2014/main" id="{CE4340FF-5B6C-44F1-943F-638E2E208688}"/>
              </a:ext>
            </a:extLst>
          </p:cNvPr>
          <p:cNvSpPr/>
          <p:nvPr/>
        </p:nvSpPr>
        <p:spPr>
          <a:xfrm>
            <a:off x="3683523" y="105395"/>
            <a:ext cx="5075813"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AC Generation and DC Generation</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AC61AA-43F1-4A6A-9F4F-22667E74F8D0}"/>
              </a:ext>
            </a:extLst>
          </p:cNvPr>
          <p:cNvPicPr>
            <a:picLocks noChangeAspect="1"/>
          </p:cNvPicPr>
          <p:nvPr/>
        </p:nvPicPr>
        <p:blipFill>
          <a:blip r:embed="rId2"/>
          <a:stretch>
            <a:fillRect/>
          </a:stretch>
        </p:blipFill>
        <p:spPr>
          <a:xfrm>
            <a:off x="5305456" y="4258242"/>
            <a:ext cx="3237225" cy="2103120"/>
          </a:xfrm>
          <a:prstGeom prst="rect">
            <a:avLst/>
          </a:prstGeom>
        </p:spPr>
      </p:pic>
      <p:pic>
        <p:nvPicPr>
          <p:cNvPr id="6" name="Picture 5">
            <a:extLst>
              <a:ext uri="{FF2B5EF4-FFF2-40B4-BE49-F238E27FC236}">
                <a16:creationId xmlns:a16="http://schemas.microsoft.com/office/drawing/2014/main" id="{1986E0BF-231D-4A06-8AC7-3756D0D21FE2}"/>
              </a:ext>
            </a:extLst>
          </p:cNvPr>
          <p:cNvPicPr>
            <a:picLocks noChangeAspect="1"/>
          </p:cNvPicPr>
          <p:nvPr/>
        </p:nvPicPr>
        <p:blipFill>
          <a:blip r:embed="rId3"/>
          <a:stretch>
            <a:fillRect/>
          </a:stretch>
        </p:blipFill>
        <p:spPr>
          <a:xfrm>
            <a:off x="275778" y="4207871"/>
            <a:ext cx="2779345" cy="2103120"/>
          </a:xfrm>
          <a:prstGeom prst="rect">
            <a:avLst/>
          </a:prstGeom>
        </p:spPr>
      </p:pic>
      <p:cxnSp>
        <p:nvCxnSpPr>
          <p:cNvPr id="9" name="Straight Connector 8">
            <a:extLst>
              <a:ext uri="{FF2B5EF4-FFF2-40B4-BE49-F238E27FC236}">
                <a16:creationId xmlns:a16="http://schemas.microsoft.com/office/drawing/2014/main" id="{486F09C3-FF23-4FA1-9492-C9C56368B6BA}"/>
              </a:ext>
            </a:extLst>
          </p:cNvPr>
          <p:cNvCxnSpPr/>
          <p:nvPr/>
        </p:nvCxnSpPr>
        <p:spPr>
          <a:xfrm>
            <a:off x="5239655" y="1167015"/>
            <a:ext cx="0" cy="521208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4DF111-8D05-4FEB-8AB6-A31E8A95F2AB}"/>
              </a:ext>
            </a:extLst>
          </p:cNvPr>
          <p:cNvSpPr txBox="1"/>
          <p:nvPr/>
        </p:nvSpPr>
        <p:spPr>
          <a:xfrm>
            <a:off x="145143" y="562974"/>
            <a:ext cx="11901714" cy="1938992"/>
          </a:xfrm>
          <a:prstGeom prst="rect">
            <a:avLst/>
          </a:prstGeom>
          <a:solidFill>
            <a:schemeClr val="bg1"/>
          </a:solidFill>
        </p:spPr>
        <p:txBody>
          <a:bodyPr wrap="square" rtlCol="0">
            <a:spAutoFit/>
          </a:bodyPr>
          <a:lstStyle/>
          <a:p>
            <a:pPr algn="just"/>
            <a:r>
              <a:rPr lang="en-US" sz="2000" dirty="0">
                <a:solidFill>
                  <a:srgbClr val="000000"/>
                </a:solidFill>
              </a:rPr>
              <a:t>In a generator, an </a:t>
            </a:r>
            <a:r>
              <a:rPr lang="en-US" sz="2000" b="1" dirty="0">
                <a:solidFill>
                  <a:srgbClr val="000000"/>
                </a:solidFill>
              </a:rPr>
              <a:t>emf</a:t>
            </a:r>
            <a:r>
              <a:rPr lang="en-US" sz="2000" dirty="0">
                <a:solidFill>
                  <a:srgbClr val="000000"/>
                </a:solidFill>
              </a:rPr>
              <a:t> is induced in a conductor according to </a:t>
            </a:r>
            <a:r>
              <a:rPr lang="en-US" sz="2000" b="1" dirty="0" err="1">
                <a:solidFill>
                  <a:srgbClr val="000000"/>
                </a:solidFill>
              </a:rPr>
              <a:t>Farady’s</a:t>
            </a:r>
            <a:r>
              <a:rPr lang="en-US" sz="2000" b="1" dirty="0">
                <a:solidFill>
                  <a:srgbClr val="000000"/>
                </a:solidFill>
              </a:rPr>
              <a:t> law</a:t>
            </a:r>
            <a:r>
              <a:rPr lang="en-US" sz="2000" dirty="0">
                <a:solidFill>
                  <a:srgbClr val="000000"/>
                </a:solidFill>
              </a:rPr>
              <a:t>.</a:t>
            </a:r>
          </a:p>
          <a:p>
            <a:pPr algn="just"/>
            <a:r>
              <a:rPr lang="en-US" sz="2000" dirty="0">
                <a:solidFill>
                  <a:srgbClr val="000000"/>
                </a:solidFill>
              </a:rPr>
              <a:t>The </a:t>
            </a:r>
            <a:r>
              <a:rPr lang="en-US" sz="2000" b="1" dirty="0">
                <a:solidFill>
                  <a:srgbClr val="000000"/>
                </a:solidFill>
              </a:rPr>
              <a:t>polarity of induced emf</a:t>
            </a:r>
            <a:r>
              <a:rPr lang="en-US" sz="2000" dirty="0">
                <a:solidFill>
                  <a:srgbClr val="000000"/>
                </a:solidFill>
              </a:rPr>
              <a:t> can be determined by </a:t>
            </a:r>
            <a:r>
              <a:rPr lang="en-US" sz="2000" b="1" dirty="0">
                <a:solidFill>
                  <a:srgbClr val="000000"/>
                </a:solidFill>
              </a:rPr>
              <a:t>Flaming’s Right Hand Rule</a:t>
            </a:r>
            <a:r>
              <a:rPr lang="en-US" sz="2000" dirty="0">
                <a:solidFill>
                  <a:srgbClr val="000000"/>
                </a:solidFill>
              </a:rPr>
              <a:t>.</a:t>
            </a:r>
          </a:p>
          <a:p>
            <a:pPr algn="just"/>
            <a:r>
              <a:rPr lang="en-US" sz="2000" dirty="0">
                <a:solidFill>
                  <a:srgbClr val="000000"/>
                </a:solidFill>
              </a:rPr>
              <a:t>The induced emf in a rotating machine is changed sinusoidally because the direction of force of conductor is changed alternately from </a:t>
            </a:r>
            <a:r>
              <a:rPr lang="en-US" sz="2000" dirty="0" err="1">
                <a:solidFill>
                  <a:srgbClr val="000000"/>
                </a:solidFill>
              </a:rPr>
              <a:t>up</a:t>
            </a:r>
            <a:r>
              <a:rPr lang="en-US" sz="2000" dirty="0" err="1">
                <a:solidFill>
                  <a:srgbClr val="000000"/>
                </a:solidFill>
                <a:sym typeface="Symbol" panose="05050102010706020507" pitchFamily="18" charset="2"/>
              </a:rPr>
              <a:t></a:t>
            </a:r>
            <a:r>
              <a:rPr lang="en-US" sz="2000" dirty="0" err="1">
                <a:solidFill>
                  <a:srgbClr val="000000"/>
                </a:solidFill>
              </a:rPr>
              <a:t>ward</a:t>
            </a:r>
            <a:r>
              <a:rPr lang="en-US" sz="2000" dirty="0">
                <a:solidFill>
                  <a:srgbClr val="000000"/>
                </a:solidFill>
              </a:rPr>
              <a:t> to down</a:t>
            </a:r>
            <a:r>
              <a:rPr lang="en-US" sz="2000" dirty="0">
                <a:solidFill>
                  <a:srgbClr val="000000"/>
                </a:solidFill>
                <a:sym typeface="Symbol" panose="05050102010706020507" pitchFamily="18" charset="2"/>
              </a:rPr>
              <a:t> </a:t>
            </a:r>
            <a:r>
              <a:rPr lang="en-US" sz="2000" dirty="0">
                <a:solidFill>
                  <a:srgbClr val="000000"/>
                </a:solidFill>
              </a:rPr>
              <a:t>ward or down</a:t>
            </a:r>
            <a:r>
              <a:rPr lang="en-US" sz="2000" dirty="0">
                <a:solidFill>
                  <a:srgbClr val="000000"/>
                </a:solidFill>
                <a:sym typeface="Symbol" panose="05050102010706020507" pitchFamily="18" charset="2"/>
              </a:rPr>
              <a:t> </a:t>
            </a:r>
            <a:r>
              <a:rPr lang="en-US" sz="2000" dirty="0">
                <a:solidFill>
                  <a:srgbClr val="000000"/>
                </a:solidFill>
              </a:rPr>
              <a:t>ward to up</a:t>
            </a:r>
            <a:r>
              <a:rPr lang="en-US" sz="2000" dirty="0">
                <a:solidFill>
                  <a:srgbClr val="000000"/>
                </a:solidFill>
                <a:sym typeface="Symbol" panose="05050102010706020507" pitchFamily="18" charset="2"/>
              </a:rPr>
              <a:t> </a:t>
            </a:r>
            <a:r>
              <a:rPr lang="en-US" sz="2000" dirty="0">
                <a:solidFill>
                  <a:srgbClr val="000000"/>
                </a:solidFill>
              </a:rPr>
              <a:t>ward.</a:t>
            </a:r>
          </a:p>
          <a:p>
            <a:pPr algn="just">
              <a:spcAft>
                <a:spcPts val="600"/>
              </a:spcAft>
            </a:pPr>
            <a:r>
              <a:rPr lang="en-US" sz="2000" dirty="0">
                <a:solidFill>
                  <a:srgbClr val="000000"/>
                </a:solidFill>
              </a:rPr>
              <a:t>The load cannot be connected directly to load. Loads are connected through brushes. Brushes are in contact continuously with </a:t>
            </a:r>
            <a:r>
              <a:rPr lang="en-US" sz="2000" b="1" dirty="0">
                <a:solidFill>
                  <a:srgbClr val="000000"/>
                </a:solidFill>
              </a:rPr>
              <a:t>slip-rings</a:t>
            </a:r>
            <a:r>
              <a:rPr lang="en-US" sz="2000" dirty="0">
                <a:solidFill>
                  <a:srgbClr val="000000"/>
                </a:solidFill>
              </a:rPr>
              <a:t> (to get </a:t>
            </a:r>
            <a:r>
              <a:rPr lang="en-US" sz="2000" b="1" dirty="0">
                <a:solidFill>
                  <a:srgbClr val="000000"/>
                </a:solidFill>
              </a:rPr>
              <a:t>ac</a:t>
            </a:r>
            <a:r>
              <a:rPr lang="en-US" sz="2000" dirty="0">
                <a:solidFill>
                  <a:srgbClr val="000000"/>
                </a:solidFill>
              </a:rPr>
              <a:t> output) or </a:t>
            </a:r>
            <a:r>
              <a:rPr lang="en-US" sz="2000" b="1" dirty="0">
                <a:solidFill>
                  <a:srgbClr val="000000"/>
                </a:solidFill>
              </a:rPr>
              <a:t>commutator segments</a:t>
            </a:r>
            <a:r>
              <a:rPr lang="en-US" sz="2000" dirty="0">
                <a:solidFill>
                  <a:srgbClr val="000000"/>
                </a:solidFill>
              </a:rPr>
              <a:t> (to get </a:t>
            </a:r>
            <a:r>
              <a:rPr lang="en-US" sz="2000" b="1" dirty="0">
                <a:solidFill>
                  <a:srgbClr val="000000"/>
                </a:solidFill>
              </a:rPr>
              <a:t>dc</a:t>
            </a:r>
            <a:r>
              <a:rPr lang="en-US" sz="2000" dirty="0">
                <a:solidFill>
                  <a:srgbClr val="000000"/>
                </a:solidFill>
              </a:rPr>
              <a:t> output).</a:t>
            </a:r>
          </a:p>
        </p:txBody>
      </p:sp>
      <p:cxnSp>
        <p:nvCxnSpPr>
          <p:cNvPr id="3" name="Straight Connector 2">
            <a:extLst>
              <a:ext uri="{FF2B5EF4-FFF2-40B4-BE49-F238E27FC236}">
                <a16:creationId xmlns:a16="http://schemas.microsoft.com/office/drawing/2014/main" id="{7D502EC5-E1CF-4BD2-896E-6AD2A0949B66}"/>
              </a:ext>
            </a:extLst>
          </p:cNvPr>
          <p:cNvCxnSpPr/>
          <p:nvPr/>
        </p:nvCxnSpPr>
        <p:spPr>
          <a:xfrm>
            <a:off x="-14514" y="251648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6A2261-B949-47B3-91DE-CBACFFD6A813}"/>
              </a:ext>
            </a:extLst>
          </p:cNvPr>
          <p:cNvSpPr txBox="1"/>
          <p:nvPr/>
        </p:nvSpPr>
        <p:spPr>
          <a:xfrm>
            <a:off x="145143" y="2624204"/>
            <a:ext cx="4963882" cy="1323439"/>
          </a:xfrm>
          <a:prstGeom prst="rect">
            <a:avLst/>
          </a:prstGeom>
          <a:noFill/>
        </p:spPr>
        <p:txBody>
          <a:bodyPr wrap="square" rtlCol="0">
            <a:spAutoFit/>
          </a:bodyPr>
          <a:lstStyle/>
          <a:p>
            <a:pPr algn="just"/>
            <a:r>
              <a:rPr lang="en-US" sz="2000" dirty="0">
                <a:solidFill>
                  <a:srgbClr val="000000"/>
                </a:solidFill>
              </a:rPr>
              <a:t>Slip-rings are used to supply current to load for ac voltage. Here, both slip-rings and brushes are fixed. A conductor is always in touch with slip ring.</a:t>
            </a:r>
          </a:p>
        </p:txBody>
      </p:sp>
      <p:sp>
        <p:nvSpPr>
          <p:cNvPr id="13" name="TextBox 12">
            <a:extLst>
              <a:ext uri="{FF2B5EF4-FFF2-40B4-BE49-F238E27FC236}">
                <a16:creationId xmlns:a16="http://schemas.microsoft.com/office/drawing/2014/main" id="{E06498FF-274E-47A2-B89D-556C4D825D2E}"/>
              </a:ext>
            </a:extLst>
          </p:cNvPr>
          <p:cNvSpPr txBox="1"/>
          <p:nvPr/>
        </p:nvSpPr>
        <p:spPr>
          <a:xfrm>
            <a:off x="3083818" y="4240556"/>
            <a:ext cx="2025209" cy="1938992"/>
          </a:xfrm>
          <a:prstGeom prst="rect">
            <a:avLst/>
          </a:prstGeom>
          <a:solidFill>
            <a:schemeClr val="bg1"/>
          </a:solidFill>
        </p:spPr>
        <p:txBody>
          <a:bodyPr wrap="square" rtlCol="0">
            <a:spAutoFit/>
          </a:bodyPr>
          <a:lstStyle/>
          <a:p>
            <a:pPr algn="just"/>
            <a:r>
              <a:rPr lang="en-US" sz="2000" dirty="0">
                <a:solidFill>
                  <a:srgbClr val="000000"/>
                </a:solidFill>
              </a:rPr>
              <a:t>So, the output voltage across a load is ac since the induced emf in the conductor is sinusoidal.</a:t>
            </a:r>
          </a:p>
        </p:txBody>
      </p:sp>
      <p:sp>
        <p:nvSpPr>
          <p:cNvPr id="14" name="TextBox 13">
            <a:extLst>
              <a:ext uri="{FF2B5EF4-FFF2-40B4-BE49-F238E27FC236}">
                <a16:creationId xmlns:a16="http://schemas.microsoft.com/office/drawing/2014/main" id="{5BAA6B4E-959C-4617-A4A4-E51BCBE7A913}"/>
              </a:ext>
            </a:extLst>
          </p:cNvPr>
          <p:cNvSpPr txBox="1"/>
          <p:nvPr/>
        </p:nvSpPr>
        <p:spPr>
          <a:xfrm>
            <a:off x="5305456" y="2609691"/>
            <a:ext cx="6712372" cy="1631216"/>
          </a:xfrm>
          <a:prstGeom prst="rect">
            <a:avLst/>
          </a:prstGeom>
          <a:noFill/>
        </p:spPr>
        <p:txBody>
          <a:bodyPr wrap="square" rtlCol="0">
            <a:spAutoFit/>
          </a:bodyPr>
          <a:lstStyle/>
          <a:p>
            <a:pPr algn="just"/>
            <a:r>
              <a:rPr lang="en-US" sz="2000" dirty="0">
                <a:solidFill>
                  <a:srgbClr val="000000"/>
                </a:solidFill>
              </a:rPr>
              <a:t>Commutator-segments are used to supply current to load for dc voltage. Here, commutator is rotating with conductor and brushes are fixed. One brush is collected current from the positive induced voltage. On other hand, another brush is collected current from the negative induced voltage.</a:t>
            </a:r>
          </a:p>
        </p:txBody>
      </p:sp>
      <p:sp>
        <p:nvSpPr>
          <p:cNvPr id="15" name="TextBox 14">
            <a:extLst>
              <a:ext uri="{FF2B5EF4-FFF2-40B4-BE49-F238E27FC236}">
                <a16:creationId xmlns:a16="http://schemas.microsoft.com/office/drawing/2014/main" id="{BDD83421-0A1F-4BE9-95B5-B5BEF60DCA9D}"/>
              </a:ext>
            </a:extLst>
          </p:cNvPr>
          <p:cNvSpPr txBox="1"/>
          <p:nvPr/>
        </p:nvSpPr>
        <p:spPr>
          <a:xfrm>
            <a:off x="8704922" y="4443823"/>
            <a:ext cx="3258492" cy="1631216"/>
          </a:xfrm>
          <a:prstGeom prst="rect">
            <a:avLst/>
          </a:prstGeom>
          <a:noFill/>
        </p:spPr>
        <p:txBody>
          <a:bodyPr wrap="square" rtlCol="0">
            <a:spAutoFit/>
          </a:bodyPr>
          <a:lstStyle/>
          <a:p>
            <a:pPr algn="just"/>
            <a:r>
              <a:rPr lang="en-US" sz="2000" dirty="0">
                <a:solidFill>
                  <a:srgbClr val="000000"/>
                </a:solidFill>
              </a:rPr>
              <a:t>Commutator helps to convert ac induced emf to dc emf. </a:t>
            </a:r>
          </a:p>
          <a:p>
            <a:pPr algn="just"/>
            <a:r>
              <a:rPr lang="en-US" sz="2000" dirty="0">
                <a:solidFill>
                  <a:srgbClr val="000000"/>
                </a:solidFill>
              </a:rPr>
              <a:t>By increasing the number of conductors, the pulsation of dc voltage can be reduced</a:t>
            </a:r>
          </a:p>
        </p:txBody>
      </p:sp>
    </p:spTree>
    <p:extLst>
      <p:ext uri="{BB962C8B-B14F-4D97-AF65-F5344CB8AC3E}">
        <p14:creationId xmlns:p14="http://schemas.microsoft.com/office/powerpoint/2010/main" val="92054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P spid="13" grpId="0" animBg="1"/>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3277663" y="1886010"/>
            <a:ext cx="5636672"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DC Machines</a:t>
            </a:r>
          </a:p>
          <a:p>
            <a:pPr algn="ctr"/>
            <a:r>
              <a:rPr lang="en-US" sz="4800" b="1" dirty="0">
                <a:solidFill>
                  <a:srgbClr val="0000CC"/>
                </a:solidFill>
                <a:latin typeface="Times New Roman" panose="02020603050405020304" pitchFamily="18" charset="0"/>
                <a:cs typeface="Times New Roman" panose="02020603050405020304" pitchFamily="18" charset="0"/>
              </a:rPr>
              <a:t>Chapters 26 and 29</a:t>
            </a: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1832163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44</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FF1A7A4B-D6B8-43B7-86D2-F7BC10826E52}"/>
              </a:ext>
            </a:extLst>
          </p:cNvPr>
          <p:cNvSpPr/>
          <p:nvPr/>
        </p:nvSpPr>
        <p:spPr>
          <a:xfrm>
            <a:off x="2535681" y="79001"/>
            <a:ext cx="7217919"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Construction of DC Machines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015489B-062B-46F1-A9E7-B96BD754EB57}"/>
              </a:ext>
            </a:extLst>
          </p:cNvPr>
          <p:cNvSpPr txBox="1"/>
          <p:nvPr/>
        </p:nvSpPr>
        <p:spPr>
          <a:xfrm>
            <a:off x="5816989" y="828003"/>
            <a:ext cx="3612746" cy="2246769"/>
          </a:xfrm>
          <a:prstGeom prst="rect">
            <a:avLst/>
          </a:prstGeom>
          <a:noFill/>
        </p:spPr>
        <p:txBody>
          <a:bodyPr wrap="square" rtlCol="0">
            <a:spAutoFit/>
          </a:bodyPr>
          <a:lstStyle/>
          <a:p>
            <a:pPr algn="just"/>
            <a:r>
              <a:rPr lang="en-US" sz="2000" b="1" dirty="0">
                <a:solidFill>
                  <a:srgbClr val="000000"/>
                </a:solidFill>
              </a:rPr>
              <a:t>Stator [Magnet]</a:t>
            </a:r>
          </a:p>
          <a:p>
            <a:pPr algn="just"/>
            <a:r>
              <a:rPr lang="en-US" sz="2000" dirty="0">
                <a:solidFill>
                  <a:srgbClr val="000000"/>
                </a:solidFill>
              </a:rPr>
              <a:t>Magnetic pole core and pole shoe</a:t>
            </a:r>
          </a:p>
          <a:p>
            <a:pPr algn="just"/>
            <a:r>
              <a:rPr lang="en-US" sz="2000" dirty="0">
                <a:solidFill>
                  <a:srgbClr val="000000"/>
                </a:solidFill>
              </a:rPr>
              <a:t>Frame or Yoke</a:t>
            </a:r>
          </a:p>
          <a:p>
            <a:pPr algn="just"/>
            <a:r>
              <a:rPr lang="en-US" sz="2000" dirty="0">
                <a:solidFill>
                  <a:srgbClr val="000000"/>
                </a:solidFill>
              </a:rPr>
              <a:t>Field (Shunt and series) winding</a:t>
            </a:r>
          </a:p>
          <a:p>
            <a:pPr algn="just"/>
            <a:r>
              <a:rPr lang="en-US" sz="2000" dirty="0">
                <a:solidFill>
                  <a:srgbClr val="000000"/>
                </a:solidFill>
              </a:rPr>
              <a:t>Interpole or Commutating pole</a:t>
            </a:r>
          </a:p>
          <a:p>
            <a:pPr algn="just"/>
            <a:r>
              <a:rPr lang="en-US" sz="2000" dirty="0">
                <a:solidFill>
                  <a:srgbClr val="000000"/>
                </a:solidFill>
              </a:rPr>
              <a:t>Compensating</a:t>
            </a:r>
          </a:p>
          <a:p>
            <a:pPr algn="just"/>
            <a:r>
              <a:rPr lang="en-US" sz="2000" dirty="0">
                <a:solidFill>
                  <a:srgbClr val="000000"/>
                </a:solidFill>
              </a:rPr>
              <a:t>Terminal box	</a:t>
            </a:r>
          </a:p>
        </p:txBody>
      </p:sp>
      <p:sp>
        <p:nvSpPr>
          <p:cNvPr id="20" name="TextBox 19">
            <a:extLst>
              <a:ext uri="{FF2B5EF4-FFF2-40B4-BE49-F238E27FC236}">
                <a16:creationId xmlns:a16="http://schemas.microsoft.com/office/drawing/2014/main" id="{33E24244-961F-4377-905C-F68D78D5BB0A}"/>
              </a:ext>
            </a:extLst>
          </p:cNvPr>
          <p:cNvSpPr txBox="1"/>
          <p:nvPr/>
        </p:nvSpPr>
        <p:spPr>
          <a:xfrm>
            <a:off x="5816989" y="3478953"/>
            <a:ext cx="3781800" cy="1938992"/>
          </a:xfrm>
          <a:prstGeom prst="rect">
            <a:avLst/>
          </a:prstGeom>
          <a:noFill/>
        </p:spPr>
        <p:txBody>
          <a:bodyPr wrap="square" rtlCol="0">
            <a:spAutoFit/>
          </a:bodyPr>
          <a:lstStyle/>
          <a:p>
            <a:pPr algn="just"/>
            <a:r>
              <a:rPr lang="en-US" sz="2000" b="1" dirty="0">
                <a:solidFill>
                  <a:srgbClr val="000000"/>
                </a:solidFill>
              </a:rPr>
              <a:t>Rotor [Conductors or Armature]</a:t>
            </a:r>
          </a:p>
          <a:p>
            <a:pPr algn="just"/>
            <a:r>
              <a:rPr lang="en-US" sz="2000" dirty="0">
                <a:solidFill>
                  <a:srgbClr val="000000"/>
                </a:solidFill>
              </a:rPr>
              <a:t>Armature Core</a:t>
            </a:r>
          </a:p>
          <a:p>
            <a:pPr algn="just"/>
            <a:r>
              <a:rPr lang="en-US" sz="2000" dirty="0">
                <a:solidFill>
                  <a:srgbClr val="000000"/>
                </a:solidFill>
              </a:rPr>
              <a:t>Armature Slots</a:t>
            </a:r>
          </a:p>
          <a:p>
            <a:pPr algn="just"/>
            <a:r>
              <a:rPr lang="en-US" sz="2000" dirty="0">
                <a:solidFill>
                  <a:srgbClr val="000000"/>
                </a:solidFill>
              </a:rPr>
              <a:t>Armature winding</a:t>
            </a:r>
          </a:p>
          <a:p>
            <a:pPr algn="just"/>
            <a:r>
              <a:rPr lang="en-US" sz="2000" dirty="0">
                <a:solidFill>
                  <a:srgbClr val="000000"/>
                </a:solidFill>
              </a:rPr>
              <a:t>Bearing and Shaft</a:t>
            </a:r>
          </a:p>
          <a:p>
            <a:pPr algn="just"/>
            <a:r>
              <a:rPr lang="en-US" sz="2000" dirty="0">
                <a:solidFill>
                  <a:srgbClr val="000000"/>
                </a:solidFill>
              </a:rPr>
              <a:t>Commutator and Brushes</a:t>
            </a:r>
          </a:p>
        </p:txBody>
      </p:sp>
      <p:pic>
        <p:nvPicPr>
          <p:cNvPr id="6" name="Picture 5">
            <a:extLst>
              <a:ext uri="{FF2B5EF4-FFF2-40B4-BE49-F238E27FC236}">
                <a16:creationId xmlns:a16="http://schemas.microsoft.com/office/drawing/2014/main" id="{C74E173B-DF3F-4417-822E-F18A0E5F8980}"/>
              </a:ext>
            </a:extLst>
          </p:cNvPr>
          <p:cNvPicPr>
            <a:picLocks noChangeAspect="1"/>
          </p:cNvPicPr>
          <p:nvPr/>
        </p:nvPicPr>
        <p:blipFill>
          <a:blip r:embed="rId2"/>
          <a:stretch>
            <a:fillRect/>
          </a:stretch>
        </p:blipFill>
        <p:spPr>
          <a:xfrm>
            <a:off x="258100" y="923539"/>
            <a:ext cx="5410200" cy="4848225"/>
          </a:xfrm>
          <a:prstGeom prst="rect">
            <a:avLst/>
          </a:prstGeom>
        </p:spPr>
      </p:pic>
      <p:pic>
        <p:nvPicPr>
          <p:cNvPr id="22" name="Picture 21">
            <a:extLst>
              <a:ext uri="{FF2B5EF4-FFF2-40B4-BE49-F238E27FC236}">
                <a16:creationId xmlns:a16="http://schemas.microsoft.com/office/drawing/2014/main" id="{352C02F3-87D1-487B-B1C3-54011B6ACA20}"/>
              </a:ext>
            </a:extLst>
          </p:cNvPr>
          <p:cNvPicPr>
            <a:picLocks noChangeAspect="1"/>
          </p:cNvPicPr>
          <p:nvPr/>
        </p:nvPicPr>
        <p:blipFill>
          <a:blip r:embed="rId3"/>
          <a:stretch>
            <a:fillRect/>
          </a:stretch>
        </p:blipFill>
        <p:spPr>
          <a:xfrm>
            <a:off x="8710790" y="4415361"/>
            <a:ext cx="3362325" cy="1866900"/>
          </a:xfrm>
          <a:prstGeom prst="rect">
            <a:avLst/>
          </a:prstGeom>
        </p:spPr>
      </p:pic>
      <p:pic>
        <p:nvPicPr>
          <p:cNvPr id="25" name="Picture 24">
            <a:extLst>
              <a:ext uri="{FF2B5EF4-FFF2-40B4-BE49-F238E27FC236}">
                <a16:creationId xmlns:a16="http://schemas.microsoft.com/office/drawing/2014/main" id="{A76C1656-133B-4135-9649-A968F156CDC7}"/>
              </a:ext>
            </a:extLst>
          </p:cNvPr>
          <p:cNvPicPr>
            <a:picLocks noChangeAspect="1"/>
          </p:cNvPicPr>
          <p:nvPr/>
        </p:nvPicPr>
        <p:blipFill>
          <a:blip r:embed="rId4"/>
          <a:stretch>
            <a:fillRect/>
          </a:stretch>
        </p:blipFill>
        <p:spPr>
          <a:xfrm>
            <a:off x="9392288" y="640332"/>
            <a:ext cx="2695575" cy="1885950"/>
          </a:xfrm>
          <a:prstGeom prst="rect">
            <a:avLst/>
          </a:prstGeom>
        </p:spPr>
      </p:pic>
    </p:spTree>
    <p:extLst>
      <p:ext uri="{BB962C8B-B14F-4D97-AF65-F5344CB8AC3E}">
        <p14:creationId xmlns:p14="http://schemas.microsoft.com/office/powerpoint/2010/main" val="20637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45</a:t>
            </a:fld>
            <a:endParaRPr lang="en-US" sz="2000" b="1" dirty="0">
              <a:solidFill>
                <a:schemeClr val="bg1"/>
              </a:solidFill>
              <a:latin typeface="Times New Roman" pitchFamily="18" charset="0"/>
              <a:cs typeface="Times New Roman" pitchFamily="18" charset="0"/>
            </a:endParaRPr>
          </a:p>
        </p:txBody>
      </p:sp>
      <p:sp>
        <p:nvSpPr>
          <p:cNvPr id="15" name="Rectangle 14">
            <a:extLst>
              <a:ext uri="{FF2B5EF4-FFF2-40B4-BE49-F238E27FC236}">
                <a16:creationId xmlns:a16="http://schemas.microsoft.com/office/drawing/2014/main" id="{7B75EA97-8825-4BBD-A1E7-A30FEC5F8650}"/>
              </a:ext>
            </a:extLst>
          </p:cNvPr>
          <p:cNvSpPr/>
          <p:nvPr/>
        </p:nvSpPr>
        <p:spPr>
          <a:xfrm>
            <a:off x="3225198" y="121644"/>
            <a:ext cx="6161699"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Classification of DC Machines</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3894FFB-5812-46C3-8F25-5D054D736C43}"/>
              </a:ext>
            </a:extLst>
          </p:cNvPr>
          <p:cNvSpPr txBox="1"/>
          <p:nvPr/>
        </p:nvSpPr>
        <p:spPr>
          <a:xfrm>
            <a:off x="220755" y="673206"/>
            <a:ext cx="11710687" cy="1477328"/>
          </a:xfrm>
          <a:prstGeom prst="rect">
            <a:avLst/>
          </a:prstGeom>
          <a:noFill/>
        </p:spPr>
        <p:txBody>
          <a:bodyPr wrap="square" rtlCol="0">
            <a:spAutoFit/>
          </a:bodyPr>
          <a:lstStyle/>
          <a:p>
            <a:pPr algn="just">
              <a:spcAft>
                <a:spcPts val="600"/>
              </a:spcAft>
            </a:pPr>
            <a:r>
              <a:rPr lang="en-US" sz="2000" dirty="0"/>
              <a:t>DC Machines are Classified as follows:</a:t>
            </a:r>
          </a:p>
          <a:p>
            <a:pPr algn="just">
              <a:spcAft>
                <a:spcPts val="600"/>
              </a:spcAft>
            </a:pPr>
            <a:r>
              <a:rPr lang="en-US" sz="2000" dirty="0"/>
              <a:t>(</a:t>
            </a:r>
            <a:r>
              <a:rPr lang="en-US" sz="2000" b="1" dirty="0"/>
              <a:t>1</a:t>
            </a:r>
            <a:r>
              <a:rPr lang="en-US" sz="2000" dirty="0"/>
              <a:t>) </a:t>
            </a:r>
            <a:r>
              <a:rPr lang="en-US" sz="2000" b="1" dirty="0">
                <a:solidFill>
                  <a:srgbClr val="0000CC"/>
                </a:solidFill>
              </a:rPr>
              <a:t>Permanent Magnet DC Machine</a:t>
            </a:r>
            <a:r>
              <a:rPr lang="en-US" sz="2000" dirty="0"/>
              <a:t>: Where permanent magnet is used for magnetic flux.</a:t>
            </a:r>
          </a:p>
          <a:p>
            <a:pPr algn="just">
              <a:spcAft>
                <a:spcPts val="600"/>
              </a:spcAft>
            </a:pPr>
            <a:r>
              <a:rPr lang="en-US" sz="2000" dirty="0"/>
              <a:t>(</a:t>
            </a:r>
            <a:r>
              <a:rPr lang="en-US" sz="2000" b="1" dirty="0"/>
              <a:t>2</a:t>
            </a:r>
            <a:r>
              <a:rPr lang="en-US" sz="2000" dirty="0"/>
              <a:t>) </a:t>
            </a:r>
            <a:r>
              <a:rPr lang="en-US" sz="2000" b="1" dirty="0">
                <a:solidFill>
                  <a:srgbClr val="0000CC"/>
                </a:solidFill>
              </a:rPr>
              <a:t>Electromagnetic based DC Machine</a:t>
            </a:r>
            <a:r>
              <a:rPr lang="en-US" sz="2000" dirty="0"/>
              <a:t>: Where electromagnet is used to produce magnetic flux. Mainly this type of DC machine has two field windings, the are called </a:t>
            </a:r>
            <a:r>
              <a:rPr lang="en-US" sz="2000" b="1" dirty="0"/>
              <a:t>shunt winding</a:t>
            </a:r>
            <a:r>
              <a:rPr lang="en-US" sz="2000" dirty="0"/>
              <a:t> and </a:t>
            </a:r>
            <a:r>
              <a:rPr lang="en-US" sz="2000" b="1" dirty="0"/>
              <a:t>series winding</a:t>
            </a:r>
            <a:r>
              <a:rPr lang="en-US" sz="2000" dirty="0"/>
              <a:t>.</a:t>
            </a:r>
          </a:p>
        </p:txBody>
      </p:sp>
      <p:sp>
        <p:nvSpPr>
          <p:cNvPr id="10" name="TextBox 9">
            <a:extLst>
              <a:ext uri="{FF2B5EF4-FFF2-40B4-BE49-F238E27FC236}">
                <a16:creationId xmlns:a16="http://schemas.microsoft.com/office/drawing/2014/main" id="{6E6D3B20-0D59-4F8B-AA28-DCFF55D0F95D}"/>
              </a:ext>
            </a:extLst>
          </p:cNvPr>
          <p:cNvSpPr txBox="1"/>
          <p:nvPr/>
        </p:nvSpPr>
        <p:spPr>
          <a:xfrm>
            <a:off x="1248695" y="2151306"/>
            <a:ext cx="10284542" cy="1400383"/>
          </a:xfrm>
          <a:prstGeom prst="rect">
            <a:avLst/>
          </a:prstGeom>
          <a:noFill/>
        </p:spPr>
        <p:txBody>
          <a:bodyPr wrap="square" rtlCol="0">
            <a:spAutoFit/>
          </a:bodyPr>
          <a:lstStyle/>
          <a:p>
            <a:pPr algn="just">
              <a:spcAft>
                <a:spcPts val="600"/>
              </a:spcAft>
            </a:pPr>
            <a:r>
              <a:rPr lang="en-US" sz="2000" dirty="0"/>
              <a:t>(</a:t>
            </a:r>
            <a:r>
              <a:rPr lang="en-US" sz="2000" b="1" i="1" dirty="0"/>
              <a:t>a</a:t>
            </a:r>
            <a:r>
              <a:rPr lang="en-US" sz="2000" dirty="0"/>
              <a:t>) </a:t>
            </a:r>
            <a:r>
              <a:rPr lang="en-US" sz="2000" b="1" dirty="0">
                <a:solidFill>
                  <a:srgbClr val="0000CC"/>
                </a:solidFill>
              </a:rPr>
              <a:t>Separately Exited DC Machine</a:t>
            </a:r>
            <a:r>
              <a:rPr lang="en-US" sz="2000" dirty="0"/>
              <a:t>: where the field winding is connected to a source of supply other than the armature of its own machine</a:t>
            </a:r>
          </a:p>
          <a:p>
            <a:pPr algn="just">
              <a:spcAft>
                <a:spcPts val="600"/>
              </a:spcAft>
            </a:pPr>
            <a:r>
              <a:rPr lang="en-US" sz="2000" dirty="0"/>
              <a:t>(</a:t>
            </a:r>
            <a:r>
              <a:rPr lang="en-US" sz="2000" b="1" i="1" dirty="0"/>
              <a:t>b</a:t>
            </a:r>
            <a:r>
              <a:rPr lang="en-US" sz="2000" dirty="0"/>
              <a:t>) </a:t>
            </a:r>
            <a:r>
              <a:rPr lang="en-US" sz="2000" b="1" dirty="0">
                <a:solidFill>
                  <a:srgbClr val="0000CC"/>
                </a:solidFill>
              </a:rPr>
              <a:t>Self-exited DC Machine</a:t>
            </a:r>
            <a:r>
              <a:rPr lang="en-US" sz="2000" dirty="0"/>
              <a:t>: where the field winding receives its supply from the armature of its own machine.</a:t>
            </a:r>
          </a:p>
        </p:txBody>
      </p:sp>
      <p:grpSp>
        <p:nvGrpSpPr>
          <p:cNvPr id="2" name="Group 1">
            <a:extLst>
              <a:ext uri="{FF2B5EF4-FFF2-40B4-BE49-F238E27FC236}">
                <a16:creationId xmlns:a16="http://schemas.microsoft.com/office/drawing/2014/main" id="{24391A6B-1777-4E0D-A06F-BE60639726D3}"/>
              </a:ext>
            </a:extLst>
          </p:cNvPr>
          <p:cNvGrpSpPr/>
          <p:nvPr/>
        </p:nvGrpSpPr>
        <p:grpSpPr>
          <a:xfrm>
            <a:off x="441182" y="3783376"/>
            <a:ext cx="3127927" cy="2339862"/>
            <a:chOff x="441182" y="3783376"/>
            <a:chExt cx="3127927" cy="2339862"/>
          </a:xfrm>
        </p:grpSpPr>
        <p:pic>
          <p:nvPicPr>
            <p:cNvPr id="11" name="Picture 10">
              <a:extLst>
                <a:ext uri="{FF2B5EF4-FFF2-40B4-BE49-F238E27FC236}">
                  <a16:creationId xmlns:a16="http://schemas.microsoft.com/office/drawing/2014/main" id="{8D4EFFA8-FFE3-4FAC-8F22-51BEEDDE03CB}"/>
                </a:ext>
              </a:extLst>
            </p:cNvPr>
            <p:cNvPicPr>
              <a:picLocks noChangeAspect="1"/>
            </p:cNvPicPr>
            <p:nvPr/>
          </p:nvPicPr>
          <p:blipFill>
            <a:blip r:embed="rId2"/>
            <a:stretch>
              <a:fillRect/>
            </a:stretch>
          </p:blipFill>
          <p:spPr>
            <a:xfrm>
              <a:off x="824637" y="3783376"/>
              <a:ext cx="2511137" cy="2011680"/>
            </a:xfrm>
            <a:prstGeom prst="rect">
              <a:avLst/>
            </a:prstGeom>
          </p:spPr>
        </p:pic>
        <p:sp>
          <p:nvSpPr>
            <p:cNvPr id="12" name="TextBox 11">
              <a:extLst>
                <a:ext uri="{FF2B5EF4-FFF2-40B4-BE49-F238E27FC236}">
                  <a16:creationId xmlns:a16="http://schemas.microsoft.com/office/drawing/2014/main" id="{BCE32D61-7020-4C1D-AA43-3374AD68AD0D}"/>
                </a:ext>
              </a:extLst>
            </p:cNvPr>
            <p:cNvSpPr txBox="1"/>
            <p:nvPr/>
          </p:nvSpPr>
          <p:spPr>
            <a:xfrm>
              <a:off x="441182" y="5784684"/>
              <a:ext cx="3127927" cy="338554"/>
            </a:xfrm>
            <a:prstGeom prst="rect">
              <a:avLst/>
            </a:prstGeom>
            <a:noFill/>
          </p:spPr>
          <p:txBody>
            <a:bodyPr wrap="square" rtlCol="0">
              <a:spAutoFit/>
            </a:bodyPr>
            <a:lstStyle/>
            <a:p>
              <a:pPr algn="just"/>
              <a:r>
                <a:rPr lang="en-US" sz="1600" b="1" dirty="0">
                  <a:solidFill>
                    <a:srgbClr val="0000CC"/>
                  </a:solidFill>
                </a:rPr>
                <a:t>Permanent Magnet DC Machine</a:t>
              </a:r>
              <a:endParaRPr lang="en-US" sz="1600" dirty="0"/>
            </a:p>
          </p:txBody>
        </p:sp>
      </p:grpSp>
      <p:grpSp>
        <p:nvGrpSpPr>
          <p:cNvPr id="24" name="Group 23">
            <a:extLst>
              <a:ext uri="{FF2B5EF4-FFF2-40B4-BE49-F238E27FC236}">
                <a16:creationId xmlns:a16="http://schemas.microsoft.com/office/drawing/2014/main" id="{5F92B9B8-2F63-42B7-96C7-E46962B0DDAB}"/>
              </a:ext>
            </a:extLst>
          </p:cNvPr>
          <p:cNvGrpSpPr/>
          <p:nvPr/>
        </p:nvGrpSpPr>
        <p:grpSpPr>
          <a:xfrm>
            <a:off x="4485249" y="3412741"/>
            <a:ext cx="3306341" cy="2875289"/>
            <a:chOff x="4485249" y="3412741"/>
            <a:chExt cx="3306341" cy="2875289"/>
          </a:xfrm>
        </p:grpSpPr>
        <p:sp>
          <p:nvSpPr>
            <p:cNvPr id="18" name="TextBox 17">
              <a:extLst>
                <a:ext uri="{FF2B5EF4-FFF2-40B4-BE49-F238E27FC236}">
                  <a16:creationId xmlns:a16="http://schemas.microsoft.com/office/drawing/2014/main" id="{C28E7F47-1A4F-4B31-805F-612BC6E132CC}"/>
                </a:ext>
              </a:extLst>
            </p:cNvPr>
            <p:cNvSpPr txBox="1"/>
            <p:nvPr/>
          </p:nvSpPr>
          <p:spPr>
            <a:xfrm>
              <a:off x="4648217" y="5949476"/>
              <a:ext cx="3127927" cy="338554"/>
            </a:xfrm>
            <a:prstGeom prst="rect">
              <a:avLst/>
            </a:prstGeom>
            <a:noFill/>
          </p:spPr>
          <p:txBody>
            <a:bodyPr wrap="square" rtlCol="0">
              <a:spAutoFit/>
            </a:bodyPr>
            <a:lstStyle/>
            <a:p>
              <a:pPr algn="just"/>
              <a:r>
                <a:rPr lang="en-US" sz="1600" b="1" dirty="0">
                  <a:solidFill>
                    <a:srgbClr val="0000CC"/>
                  </a:solidFill>
                </a:rPr>
                <a:t>Separately excited  DC Machine</a:t>
              </a:r>
              <a:endParaRPr lang="en-US" sz="1600" dirty="0"/>
            </a:p>
          </p:txBody>
        </p:sp>
        <p:pic>
          <p:nvPicPr>
            <p:cNvPr id="23" name="Picture 22">
              <a:extLst>
                <a:ext uri="{FF2B5EF4-FFF2-40B4-BE49-F238E27FC236}">
                  <a16:creationId xmlns:a16="http://schemas.microsoft.com/office/drawing/2014/main" id="{1F457067-8645-4F2E-A516-BD25A1B9EA4B}"/>
                </a:ext>
              </a:extLst>
            </p:cNvPr>
            <p:cNvPicPr>
              <a:picLocks noChangeAspect="1"/>
            </p:cNvPicPr>
            <p:nvPr/>
          </p:nvPicPr>
          <p:blipFill>
            <a:blip r:embed="rId3"/>
            <a:stretch>
              <a:fillRect/>
            </a:stretch>
          </p:blipFill>
          <p:spPr>
            <a:xfrm>
              <a:off x="4485249" y="3412741"/>
              <a:ext cx="3306341" cy="2468880"/>
            </a:xfrm>
            <a:prstGeom prst="rect">
              <a:avLst/>
            </a:prstGeom>
          </p:spPr>
        </p:pic>
      </p:grpSp>
      <p:grpSp>
        <p:nvGrpSpPr>
          <p:cNvPr id="27" name="Group 26">
            <a:extLst>
              <a:ext uri="{FF2B5EF4-FFF2-40B4-BE49-F238E27FC236}">
                <a16:creationId xmlns:a16="http://schemas.microsoft.com/office/drawing/2014/main" id="{C1FB0E8F-2EFC-4260-8B96-4359499EB6A4}"/>
              </a:ext>
            </a:extLst>
          </p:cNvPr>
          <p:cNvGrpSpPr/>
          <p:nvPr/>
        </p:nvGrpSpPr>
        <p:grpSpPr>
          <a:xfrm>
            <a:off x="8664281" y="3273160"/>
            <a:ext cx="3063418" cy="3091271"/>
            <a:chOff x="8664281" y="3273160"/>
            <a:chExt cx="3063418" cy="3091271"/>
          </a:xfrm>
        </p:grpSpPr>
        <p:sp>
          <p:nvSpPr>
            <p:cNvPr id="19" name="TextBox 18">
              <a:extLst>
                <a:ext uri="{FF2B5EF4-FFF2-40B4-BE49-F238E27FC236}">
                  <a16:creationId xmlns:a16="http://schemas.microsoft.com/office/drawing/2014/main" id="{807BE6FC-DB4F-464C-BDCD-A1FC4CAB1EE2}"/>
                </a:ext>
              </a:extLst>
            </p:cNvPr>
            <p:cNvSpPr txBox="1"/>
            <p:nvPr/>
          </p:nvSpPr>
          <p:spPr>
            <a:xfrm>
              <a:off x="9091229" y="6025877"/>
              <a:ext cx="2585836" cy="338554"/>
            </a:xfrm>
            <a:prstGeom prst="rect">
              <a:avLst/>
            </a:prstGeom>
            <a:noFill/>
          </p:spPr>
          <p:txBody>
            <a:bodyPr wrap="square" rtlCol="0">
              <a:spAutoFit/>
            </a:bodyPr>
            <a:lstStyle/>
            <a:p>
              <a:pPr algn="ctr"/>
              <a:r>
                <a:rPr lang="en-US" sz="1600" b="1" dirty="0">
                  <a:solidFill>
                    <a:srgbClr val="0000CC"/>
                  </a:solidFill>
                </a:rPr>
                <a:t>Self-excited  DC Machine</a:t>
              </a:r>
              <a:endParaRPr lang="en-US" sz="1600" dirty="0"/>
            </a:p>
          </p:txBody>
        </p:sp>
        <p:pic>
          <p:nvPicPr>
            <p:cNvPr id="26" name="Picture 25">
              <a:extLst>
                <a:ext uri="{FF2B5EF4-FFF2-40B4-BE49-F238E27FC236}">
                  <a16:creationId xmlns:a16="http://schemas.microsoft.com/office/drawing/2014/main" id="{4F795BCE-F23F-4475-B31D-21AD3BA2EFF7}"/>
                </a:ext>
              </a:extLst>
            </p:cNvPr>
            <p:cNvPicPr>
              <a:picLocks noChangeAspect="1"/>
            </p:cNvPicPr>
            <p:nvPr/>
          </p:nvPicPr>
          <p:blipFill>
            <a:blip r:embed="rId4"/>
            <a:stretch>
              <a:fillRect/>
            </a:stretch>
          </p:blipFill>
          <p:spPr>
            <a:xfrm>
              <a:off x="8664281" y="3273160"/>
              <a:ext cx="3063418" cy="2743200"/>
            </a:xfrm>
            <a:prstGeom prst="rect">
              <a:avLst/>
            </a:prstGeom>
          </p:spPr>
        </p:pic>
      </p:grpSp>
      <p:cxnSp>
        <p:nvCxnSpPr>
          <p:cNvPr id="6" name="Straight Arrow Connector 5">
            <a:extLst>
              <a:ext uri="{FF2B5EF4-FFF2-40B4-BE49-F238E27FC236}">
                <a16:creationId xmlns:a16="http://schemas.microsoft.com/office/drawing/2014/main" id="{BE6A8198-6DFE-4923-A747-DA802211EC63}"/>
              </a:ext>
            </a:extLst>
          </p:cNvPr>
          <p:cNvCxnSpPr/>
          <p:nvPr/>
        </p:nvCxnSpPr>
        <p:spPr>
          <a:xfrm>
            <a:off x="9091229" y="4391025"/>
            <a:ext cx="386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4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46</a:t>
            </a:fld>
            <a:endParaRPr lang="en-US" sz="2000" b="1" dirty="0">
              <a:solidFill>
                <a:schemeClr val="bg1"/>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6E6D3B20-0D59-4F8B-AA28-DCFF55D0F95D}"/>
              </a:ext>
            </a:extLst>
          </p:cNvPr>
          <p:cNvSpPr txBox="1"/>
          <p:nvPr/>
        </p:nvSpPr>
        <p:spPr>
          <a:xfrm>
            <a:off x="294442" y="95971"/>
            <a:ext cx="11603115" cy="461665"/>
          </a:xfrm>
          <a:prstGeom prst="rect">
            <a:avLst/>
          </a:prstGeom>
          <a:noFill/>
        </p:spPr>
        <p:txBody>
          <a:bodyPr wrap="square" rtlCol="0">
            <a:spAutoFit/>
          </a:bodyPr>
          <a:lstStyle/>
          <a:p>
            <a:pPr algn="just"/>
            <a:r>
              <a:rPr lang="en-US" sz="2400" b="1" dirty="0">
                <a:solidFill>
                  <a:srgbClr val="FF0066"/>
                </a:solidFill>
              </a:rPr>
              <a:t>Self-Exited DC Machine</a:t>
            </a:r>
            <a:r>
              <a:rPr lang="en-US" sz="2400" dirty="0"/>
              <a:t> are three types based on field winding connection with armature:</a:t>
            </a:r>
          </a:p>
        </p:txBody>
      </p:sp>
      <p:sp>
        <p:nvSpPr>
          <p:cNvPr id="7" name="TextBox 6">
            <a:extLst>
              <a:ext uri="{FF2B5EF4-FFF2-40B4-BE49-F238E27FC236}">
                <a16:creationId xmlns:a16="http://schemas.microsoft.com/office/drawing/2014/main" id="{4F92F20D-E19C-4B27-8263-F26CFCC8405E}"/>
              </a:ext>
            </a:extLst>
          </p:cNvPr>
          <p:cNvSpPr txBox="1"/>
          <p:nvPr/>
        </p:nvSpPr>
        <p:spPr>
          <a:xfrm>
            <a:off x="264945" y="557636"/>
            <a:ext cx="5929377" cy="1015663"/>
          </a:xfrm>
          <a:prstGeom prst="rect">
            <a:avLst/>
          </a:prstGeom>
          <a:noFill/>
        </p:spPr>
        <p:txBody>
          <a:bodyPr wrap="square" rtlCol="0">
            <a:spAutoFit/>
          </a:bodyPr>
          <a:lstStyle/>
          <a:p>
            <a:pPr algn="just"/>
            <a:r>
              <a:rPr lang="en-US" sz="2000" dirty="0"/>
              <a:t>(</a:t>
            </a:r>
            <a:r>
              <a:rPr lang="en-US" sz="2000" b="1" i="1" dirty="0" err="1"/>
              <a:t>i</a:t>
            </a:r>
            <a:r>
              <a:rPr lang="en-US" sz="2000" dirty="0"/>
              <a:t>) </a:t>
            </a:r>
            <a:r>
              <a:rPr lang="en-US" sz="2000" b="1" dirty="0">
                <a:solidFill>
                  <a:srgbClr val="0000CC"/>
                </a:solidFill>
              </a:rPr>
              <a:t>Shunt Wound DC Machine</a:t>
            </a:r>
            <a:r>
              <a:rPr lang="en-US" sz="2000" dirty="0"/>
              <a:t>: where the only shunt (parallel) field winding is connected in parallel with armature winding.</a:t>
            </a:r>
          </a:p>
        </p:txBody>
      </p:sp>
      <p:sp>
        <p:nvSpPr>
          <p:cNvPr id="9" name="TextBox 8">
            <a:extLst>
              <a:ext uri="{FF2B5EF4-FFF2-40B4-BE49-F238E27FC236}">
                <a16:creationId xmlns:a16="http://schemas.microsoft.com/office/drawing/2014/main" id="{EF2AA6DD-8CAE-406E-8C6F-7B83FD460967}"/>
              </a:ext>
            </a:extLst>
          </p:cNvPr>
          <p:cNvSpPr txBox="1"/>
          <p:nvPr/>
        </p:nvSpPr>
        <p:spPr>
          <a:xfrm>
            <a:off x="294442" y="1555107"/>
            <a:ext cx="5795218" cy="1015663"/>
          </a:xfrm>
          <a:prstGeom prst="rect">
            <a:avLst/>
          </a:prstGeom>
          <a:noFill/>
        </p:spPr>
        <p:txBody>
          <a:bodyPr wrap="square" rtlCol="0">
            <a:spAutoFit/>
          </a:bodyPr>
          <a:lstStyle/>
          <a:p>
            <a:pPr algn="just"/>
            <a:r>
              <a:rPr lang="en-US" sz="2000" dirty="0"/>
              <a:t>(</a:t>
            </a:r>
            <a:r>
              <a:rPr lang="en-US" sz="2000" b="1" i="1" dirty="0"/>
              <a:t>ii</a:t>
            </a:r>
            <a:r>
              <a:rPr lang="en-US" sz="2000" dirty="0"/>
              <a:t>) </a:t>
            </a:r>
            <a:r>
              <a:rPr lang="en-US" sz="2000" b="1" dirty="0">
                <a:solidFill>
                  <a:srgbClr val="0000CC"/>
                </a:solidFill>
              </a:rPr>
              <a:t>Series Wound DC Machine</a:t>
            </a:r>
            <a:r>
              <a:rPr lang="en-US" sz="2000" dirty="0"/>
              <a:t>: where the only series field winding is connected in series with armature winding.</a:t>
            </a:r>
          </a:p>
        </p:txBody>
      </p:sp>
      <p:sp>
        <p:nvSpPr>
          <p:cNvPr id="11" name="TextBox 10">
            <a:extLst>
              <a:ext uri="{FF2B5EF4-FFF2-40B4-BE49-F238E27FC236}">
                <a16:creationId xmlns:a16="http://schemas.microsoft.com/office/drawing/2014/main" id="{1DFBD37D-59BF-4F1E-815D-29E6F8D56E12}"/>
              </a:ext>
            </a:extLst>
          </p:cNvPr>
          <p:cNvSpPr txBox="1"/>
          <p:nvPr/>
        </p:nvSpPr>
        <p:spPr>
          <a:xfrm>
            <a:off x="294441" y="2597808"/>
            <a:ext cx="4887159" cy="3785652"/>
          </a:xfrm>
          <a:prstGeom prst="rect">
            <a:avLst/>
          </a:prstGeom>
          <a:noFill/>
        </p:spPr>
        <p:txBody>
          <a:bodyPr wrap="square" rtlCol="0">
            <a:spAutoFit/>
          </a:bodyPr>
          <a:lstStyle/>
          <a:p>
            <a:pPr algn="just"/>
            <a:r>
              <a:rPr lang="en-US" sz="2000" dirty="0"/>
              <a:t>(</a:t>
            </a:r>
            <a:r>
              <a:rPr lang="en-US" sz="2000" b="1" i="1" dirty="0"/>
              <a:t>iii</a:t>
            </a:r>
            <a:r>
              <a:rPr lang="en-US" sz="2000" dirty="0"/>
              <a:t>) </a:t>
            </a:r>
            <a:r>
              <a:rPr lang="en-US" sz="2000" b="1" dirty="0">
                <a:solidFill>
                  <a:srgbClr val="0000CC"/>
                </a:solidFill>
              </a:rPr>
              <a:t>Compound Wound DC Machine</a:t>
            </a:r>
            <a:r>
              <a:rPr lang="en-US" sz="2000" dirty="0"/>
              <a:t>: where the both shunt (parallel) and series field windings are connected.</a:t>
            </a:r>
          </a:p>
          <a:p>
            <a:pPr algn="just"/>
            <a:r>
              <a:rPr lang="en-US" sz="2000" dirty="0"/>
              <a:t>     (</a:t>
            </a:r>
            <a:r>
              <a:rPr lang="en-US" sz="2000" b="1" i="1" dirty="0"/>
              <a:t>I</a:t>
            </a:r>
            <a:r>
              <a:rPr lang="en-US" sz="2000" dirty="0"/>
              <a:t>) </a:t>
            </a:r>
            <a:r>
              <a:rPr lang="en-US" sz="2000" b="1" dirty="0">
                <a:solidFill>
                  <a:srgbClr val="FF0066"/>
                </a:solidFill>
              </a:rPr>
              <a:t>Long Shunt Wound DC Machine</a:t>
            </a:r>
            <a:r>
              <a:rPr lang="en-US" sz="2000" dirty="0"/>
              <a:t>: where shunt field winding is connected parallel with in combination of series connection of armature and series field winding.</a:t>
            </a:r>
          </a:p>
          <a:p>
            <a:pPr algn="just"/>
            <a:r>
              <a:rPr lang="en-US" sz="2000" dirty="0"/>
              <a:t>     (</a:t>
            </a:r>
            <a:r>
              <a:rPr lang="en-US" sz="2000" b="1" i="1" dirty="0"/>
              <a:t>II</a:t>
            </a:r>
            <a:r>
              <a:rPr lang="en-US" sz="2000" dirty="0"/>
              <a:t>) </a:t>
            </a:r>
            <a:r>
              <a:rPr lang="en-US" sz="2000" b="1" dirty="0">
                <a:solidFill>
                  <a:srgbClr val="FF0066"/>
                </a:solidFill>
              </a:rPr>
              <a:t>Short Shunt Wound DC Machine</a:t>
            </a:r>
            <a:r>
              <a:rPr lang="en-US" sz="2000" dirty="0"/>
              <a:t>: where series field winding is connected series with in combination of parallel connection of armature and shunt field winding.</a:t>
            </a:r>
          </a:p>
        </p:txBody>
      </p:sp>
      <p:grpSp>
        <p:nvGrpSpPr>
          <p:cNvPr id="26" name="Group 25">
            <a:extLst>
              <a:ext uri="{FF2B5EF4-FFF2-40B4-BE49-F238E27FC236}">
                <a16:creationId xmlns:a16="http://schemas.microsoft.com/office/drawing/2014/main" id="{D277BC11-AE93-4125-AD93-2CCD1E9B0A12}"/>
              </a:ext>
            </a:extLst>
          </p:cNvPr>
          <p:cNvGrpSpPr/>
          <p:nvPr/>
        </p:nvGrpSpPr>
        <p:grpSpPr>
          <a:xfrm>
            <a:off x="6362350" y="477512"/>
            <a:ext cx="2654962" cy="2676497"/>
            <a:chOff x="6362350" y="477512"/>
            <a:chExt cx="2654962" cy="2676497"/>
          </a:xfrm>
        </p:grpSpPr>
        <p:sp>
          <p:nvSpPr>
            <p:cNvPr id="15" name="TextBox 14">
              <a:extLst>
                <a:ext uri="{FF2B5EF4-FFF2-40B4-BE49-F238E27FC236}">
                  <a16:creationId xmlns:a16="http://schemas.microsoft.com/office/drawing/2014/main" id="{F3FDEA85-510A-49E8-938F-8F2C35490253}"/>
                </a:ext>
              </a:extLst>
            </p:cNvPr>
            <p:cNvSpPr txBox="1"/>
            <p:nvPr/>
          </p:nvSpPr>
          <p:spPr>
            <a:xfrm>
              <a:off x="6974694" y="2815455"/>
              <a:ext cx="1471398" cy="338554"/>
            </a:xfrm>
            <a:prstGeom prst="rect">
              <a:avLst/>
            </a:prstGeom>
            <a:noFill/>
          </p:spPr>
          <p:txBody>
            <a:bodyPr wrap="square" rtlCol="0">
              <a:spAutoFit/>
            </a:bodyPr>
            <a:lstStyle/>
            <a:p>
              <a:pPr algn="ctr"/>
              <a:r>
                <a:rPr lang="en-US" sz="1600" b="1" dirty="0"/>
                <a:t>Shunt Wound</a:t>
              </a:r>
            </a:p>
          </p:txBody>
        </p:sp>
        <p:pic>
          <p:nvPicPr>
            <p:cNvPr id="25" name="Picture 24">
              <a:extLst>
                <a:ext uri="{FF2B5EF4-FFF2-40B4-BE49-F238E27FC236}">
                  <a16:creationId xmlns:a16="http://schemas.microsoft.com/office/drawing/2014/main" id="{AF0EA3DD-91CE-436B-9E5F-E41B7DDC4B98}"/>
                </a:ext>
              </a:extLst>
            </p:cNvPr>
            <p:cNvPicPr>
              <a:picLocks noChangeAspect="1"/>
            </p:cNvPicPr>
            <p:nvPr/>
          </p:nvPicPr>
          <p:blipFill>
            <a:blip r:embed="rId2"/>
            <a:stretch>
              <a:fillRect/>
            </a:stretch>
          </p:blipFill>
          <p:spPr>
            <a:xfrm>
              <a:off x="6362350" y="477512"/>
              <a:ext cx="2654962" cy="2377440"/>
            </a:xfrm>
            <a:prstGeom prst="rect">
              <a:avLst/>
            </a:prstGeom>
          </p:spPr>
        </p:pic>
      </p:grpSp>
      <p:grpSp>
        <p:nvGrpSpPr>
          <p:cNvPr id="29" name="Group 28">
            <a:extLst>
              <a:ext uri="{FF2B5EF4-FFF2-40B4-BE49-F238E27FC236}">
                <a16:creationId xmlns:a16="http://schemas.microsoft.com/office/drawing/2014/main" id="{FD7C58D9-021B-4F3F-9F43-0348FD6667DC}"/>
              </a:ext>
            </a:extLst>
          </p:cNvPr>
          <p:cNvGrpSpPr/>
          <p:nvPr/>
        </p:nvGrpSpPr>
        <p:grpSpPr>
          <a:xfrm>
            <a:off x="9383880" y="579740"/>
            <a:ext cx="2543175" cy="2574269"/>
            <a:chOff x="9383880" y="579740"/>
            <a:chExt cx="2543175" cy="2574269"/>
          </a:xfrm>
        </p:grpSpPr>
        <p:sp>
          <p:nvSpPr>
            <p:cNvPr id="16" name="TextBox 15">
              <a:extLst>
                <a:ext uri="{FF2B5EF4-FFF2-40B4-BE49-F238E27FC236}">
                  <a16:creationId xmlns:a16="http://schemas.microsoft.com/office/drawing/2014/main" id="{D5723D68-A5C5-424F-B350-C63E40332A04}"/>
                </a:ext>
              </a:extLst>
            </p:cNvPr>
            <p:cNvSpPr txBox="1"/>
            <p:nvPr/>
          </p:nvSpPr>
          <p:spPr>
            <a:xfrm>
              <a:off x="9890706" y="2815455"/>
              <a:ext cx="1471398" cy="338554"/>
            </a:xfrm>
            <a:prstGeom prst="rect">
              <a:avLst/>
            </a:prstGeom>
            <a:noFill/>
          </p:spPr>
          <p:txBody>
            <a:bodyPr wrap="square" rtlCol="0">
              <a:spAutoFit/>
            </a:bodyPr>
            <a:lstStyle/>
            <a:p>
              <a:pPr algn="ctr"/>
              <a:r>
                <a:rPr lang="en-US" sz="1600" b="1" dirty="0"/>
                <a:t>Series Wound</a:t>
              </a:r>
            </a:p>
          </p:txBody>
        </p:sp>
        <p:pic>
          <p:nvPicPr>
            <p:cNvPr id="28" name="Picture 27">
              <a:extLst>
                <a:ext uri="{FF2B5EF4-FFF2-40B4-BE49-F238E27FC236}">
                  <a16:creationId xmlns:a16="http://schemas.microsoft.com/office/drawing/2014/main" id="{1CCB3770-3AF2-4932-BD62-F53A1EFBC765}"/>
                </a:ext>
              </a:extLst>
            </p:cNvPr>
            <p:cNvPicPr>
              <a:picLocks noChangeAspect="1"/>
            </p:cNvPicPr>
            <p:nvPr/>
          </p:nvPicPr>
          <p:blipFill>
            <a:blip r:embed="rId3"/>
            <a:stretch>
              <a:fillRect/>
            </a:stretch>
          </p:blipFill>
          <p:spPr>
            <a:xfrm>
              <a:off x="9383880" y="579740"/>
              <a:ext cx="2543175" cy="2143125"/>
            </a:xfrm>
            <a:prstGeom prst="rect">
              <a:avLst/>
            </a:prstGeom>
          </p:spPr>
        </p:pic>
      </p:grpSp>
      <p:grpSp>
        <p:nvGrpSpPr>
          <p:cNvPr id="43" name="Group 42">
            <a:extLst>
              <a:ext uri="{FF2B5EF4-FFF2-40B4-BE49-F238E27FC236}">
                <a16:creationId xmlns:a16="http://schemas.microsoft.com/office/drawing/2014/main" id="{91B2FDB7-B705-466E-B56E-444E7AC8099A}"/>
              </a:ext>
            </a:extLst>
          </p:cNvPr>
          <p:cNvGrpSpPr/>
          <p:nvPr/>
        </p:nvGrpSpPr>
        <p:grpSpPr>
          <a:xfrm>
            <a:off x="5435778" y="3575895"/>
            <a:ext cx="6134065" cy="2625814"/>
            <a:chOff x="5435778" y="3575895"/>
            <a:chExt cx="6134065" cy="2625814"/>
          </a:xfrm>
        </p:grpSpPr>
        <p:grpSp>
          <p:nvGrpSpPr>
            <p:cNvPr id="38" name="Group 37">
              <a:extLst>
                <a:ext uri="{FF2B5EF4-FFF2-40B4-BE49-F238E27FC236}">
                  <a16:creationId xmlns:a16="http://schemas.microsoft.com/office/drawing/2014/main" id="{33AC3C61-5489-48E5-860B-023A6A17D2A0}"/>
                </a:ext>
              </a:extLst>
            </p:cNvPr>
            <p:cNvGrpSpPr/>
            <p:nvPr/>
          </p:nvGrpSpPr>
          <p:grpSpPr>
            <a:xfrm>
              <a:off x="5959017" y="5547949"/>
              <a:ext cx="5217989" cy="653760"/>
              <a:chOff x="5959017" y="5547949"/>
              <a:chExt cx="5217989" cy="653760"/>
            </a:xfrm>
          </p:grpSpPr>
          <p:sp>
            <p:nvSpPr>
              <p:cNvPr id="35" name="TextBox 34">
                <a:extLst>
                  <a:ext uri="{FF2B5EF4-FFF2-40B4-BE49-F238E27FC236}">
                    <a16:creationId xmlns:a16="http://schemas.microsoft.com/office/drawing/2014/main" id="{3E7B3EF4-CA7A-47BC-A010-833EA8C7D5A5}"/>
                  </a:ext>
                </a:extLst>
              </p:cNvPr>
              <p:cNvSpPr txBox="1"/>
              <p:nvPr/>
            </p:nvSpPr>
            <p:spPr>
              <a:xfrm>
                <a:off x="7540495" y="5863155"/>
                <a:ext cx="1867584" cy="338554"/>
              </a:xfrm>
              <a:prstGeom prst="rect">
                <a:avLst/>
              </a:prstGeom>
              <a:noFill/>
            </p:spPr>
            <p:txBody>
              <a:bodyPr wrap="square" rtlCol="0">
                <a:spAutoFit/>
              </a:bodyPr>
              <a:lstStyle/>
              <a:p>
                <a:pPr algn="ctr"/>
                <a:r>
                  <a:rPr lang="en-US" sz="1600" b="1" dirty="0"/>
                  <a:t>Compound Wound</a:t>
                </a:r>
              </a:p>
            </p:txBody>
          </p:sp>
          <p:sp>
            <p:nvSpPr>
              <p:cNvPr id="36" name="TextBox 35">
                <a:extLst>
                  <a:ext uri="{FF2B5EF4-FFF2-40B4-BE49-F238E27FC236}">
                    <a16:creationId xmlns:a16="http://schemas.microsoft.com/office/drawing/2014/main" id="{E60814D5-FB6B-476A-90AB-26CB51E99FC2}"/>
                  </a:ext>
                </a:extLst>
              </p:cNvPr>
              <p:cNvSpPr txBox="1"/>
              <p:nvPr/>
            </p:nvSpPr>
            <p:spPr>
              <a:xfrm>
                <a:off x="5959017" y="5575892"/>
                <a:ext cx="1867584" cy="338554"/>
              </a:xfrm>
              <a:prstGeom prst="rect">
                <a:avLst/>
              </a:prstGeom>
              <a:noFill/>
            </p:spPr>
            <p:txBody>
              <a:bodyPr wrap="square" rtlCol="0">
                <a:spAutoFit/>
              </a:bodyPr>
              <a:lstStyle/>
              <a:p>
                <a:pPr algn="ctr"/>
                <a:r>
                  <a:rPr lang="en-US" sz="1600" b="1" dirty="0"/>
                  <a:t>Short Shunt</a:t>
                </a:r>
              </a:p>
            </p:txBody>
          </p:sp>
          <p:sp>
            <p:nvSpPr>
              <p:cNvPr id="37" name="TextBox 36">
                <a:extLst>
                  <a:ext uri="{FF2B5EF4-FFF2-40B4-BE49-F238E27FC236}">
                    <a16:creationId xmlns:a16="http://schemas.microsoft.com/office/drawing/2014/main" id="{D177C62D-9593-49CE-AB17-EBB225847057}"/>
                  </a:ext>
                </a:extLst>
              </p:cNvPr>
              <p:cNvSpPr txBox="1"/>
              <p:nvPr/>
            </p:nvSpPr>
            <p:spPr>
              <a:xfrm>
                <a:off x="9309422" y="5547949"/>
                <a:ext cx="1867584" cy="338554"/>
              </a:xfrm>
              <a:prstGeom prst="rect">
                <a:avLst/>
              </a:prstGeom>
              <a:noFill/>
            </p:spPr>
            <p:txBody>
              <a:bodyPr wrap="square" rtlCol="0">
                <a:spAutoFit/>
              </a:bodyPr>
              <a:lstStyle/>
              <a:p>
                <a:pPr algn="ctr"/>
                <a:r>
                  <a:rPr lang="en-US" sz="1600" b="1" dirty="0"/>
                  <a:t>Long Shunt</a:t>
                </a:r>
              </a:p>
            </p:txBody>
          </p:sp>
        </p:grpSp>
        <p:pic>
          <p:nvPicPr>
            <p:cNvPr id="40" name="Picture 39">
              <a:extLst>
                <a:ext uri="{FF2B5EF4-FFF2-40B4-BE49-F238E27FC236}">
                  <a16:creationId xmlns:a16="http://schemas.microsoft.com/office/drawing/2014/main" id="{0F1B9D71-01D8-432A-BF9C-3250CEC6250A}"/>
                </a:ext>
              </a:extLst>
            </p:cNvPr>
            <p:cNvPicPr>
              <a:picLocks noChangeAspect="1"/>
            </p:cNvPicPr>
            <p:nvPr/>
          </p:nvPicPr>
          <p:blipFill>
            <a:blip r:embed="rId4"/>
            <a:stretch>
              <a:fillRect/>
            </a:stretch>
          </p:blipFill>
          <p:spPr>
            <a:xfrm>
              <a:off x="5435778" y="3598138"/>
              <a:ext cx="3121262" cy="2011680"/>
            </a:xfrm>
            <a:prstGeom prst="rect">
              <a:avLst/>
            </a:prstGeom>
          </p:spPr>
        </p:pic>
        <p:pic>
          <p:nvPicPr>
            <p:cNvPr id="42" name="Picture 41">
              <a:extLst>
                <a:ext uri="{FF2B5EF4-FFF2-40B4-BE49-F238E27FC236}">
                  <a16:creationId xmlns:a16="http://schemas.microsoft.com/office/drawing/2014/main" id="{60745E16-845F-48FF-830B-F6217E71512E}"/>
                </a:ext>
              </a:extLst>
            </p:cNvPr>
            <p:cNvPicPr>
              <a:picLocks noChangeAspect="1"/>
            </p:cNvPicPr>
            <p:nvPr/>
          </p:nvPicPr>
          <p:blipFill>
            <a:blip r:embed="rId5"/>
            <a:stretch>
              <a:fillRect/>
            </a:stretch>
          </p:blipFill>
          <p:spPr>
            <a:xfrm>
              <a:off x="8734425" y="3575895"/>
              <a:ext cx="2835418" cy="1920240"/>
            </a:xfrm>
            <a:prstGeom prst="rect">
              <a:avLst/>
            </a:prstGeom>
          </p:spPr>
        </p:pic>
      </p:grpSp>
    </p:spTree>
    <p:extLst>
      <p:ext uri="{BB962C8B-B14F-4D97-AF65-F5344CB8AC3E}">
        <p14:creationId xmlns:p14="http://schemas.microsoft.com/office/powerpoint/2010/main" val="1498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47</a:t>
            </a:fld>
            <a:endParaRPr lang="en-US" sz="2000" b="1" dirty="0">
              <a:solidFill>
                <a:schemeClr val="bg1"/>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4F92F20D-E19C-4B27-8263-F26CFCC8405E}"/>
              </a:ext>
            </a:extLst>
          </p:cNvPr>
          <p:cNvSpPr txBox="1"/>
          <p:nvPr/>
        </p:nvSpPr>
        <p:spPr>
          <a:xfrm>
            <a:off x="263470" y="926347"/>
            <a:ext cx="5558207" cy="707886"/>
          </a:xfrm>
          <a:prstGeom prst="rect">
            <a:avLst/>
          </a:prstGeom>
          <a:noFill/>
        </p:spPr>
        <p:txBody>
          <a:bodyPr wrap="square" rtlCol="0">
            <a:spAutoFit/>
          </a:bodyPr>
          <a:lstStyle/>
          <a:p>
            <a:pPr algn="just"/>
            <a:r>
              <a:rPr lang="en-US" sz="2000" dirty="0"/>
              <a:t>(</a:t>
            </a:r>
            <a:r>
              <a:rPr lang="en-US" sz="2000" b="1" i="1" dirty="0"/>
              <a:t>a</a:t>
            </a:r>
            <a:r>
              <a:rPr lang="en-US" sz="2000" dirty="0"/>
              <a:t>) </a:t>
            </a:r>
            <a:r>
              <a:rPr lang="en-US" sz="2000" b="1" dirty="0">
                <a:solidFill>
                  <a:srgbClr val="0000CC"/>
                </a:solidFill>
              </a:rPr>
              <a:t>Cumulative Compound DC Machine</a:t>
            </a:r>
            <a:r>
              <a:rPr lang="en-US" sz="2000" dirty="0"/>
              <a:t>: where series field flux </a:t>
            </a:r>
            <a:r>
              <a:rPr lang="en-US" sz="2000" b="1" i="1" dirty="0">
                <a:solidFill>
                  <a:srgbClr val="FF0066"/>
                </a:solidFill>
              </a:rPr>
              <a:t>aids</a:t>
            </a:r>
            <a:r>
              <a:rPr lang="en-US" sz="2000" dirty="0"/>
              <a:t> with shunt field flux.</a:t>
            </a:r>
          </a:p>
        </p:txBody>
      </p:sp>
      <p:sp>
        <p:nvSpPr>
          <p:cNvPr id="6" name="TextBox 5">
            <a:extLst>
              <a:ext uri="{FF2B5EF4-FFF2-40B4-BE49-F238E27FC236}">
                <a16:creationId xmlns:a16="http://schemas.microsoft.com/office/drawing/2014/main" id="{5ED58AB2-9CF5-4527-8C34-48433D56B7E2}"/>
              </a:ext>
            </a:extLst>
          </p:cNvPr>
          <p:cNvSpPr txBox="1"/>
          <p:nvPr/>
        </p:nvSpPr>
        <p:spPr>
          <a:xfrm>
            <a:off x="6095999" y="926347"/>
            <a:ext cx="5908329" cy="707886"/>
          </a:xfrm>
          <a:prstGeom prst="rect">
            <a:avLst/>
          </a:prstGeom>
          <a:noFill/>
        </p:spPr>
        <p:txBody>
          <a:bodyPr wrap="square" rtlCol="0">
            <a:spAutoFit/>
          </a:bodyPr>
          <a:lstStyle/>
          <a:p>
            <a:pPr algn="just"/>
            <a:r>
              <a:rPr lang="en-US" sz="2000" dirty="0"/>
              <a:t>(</a:t>
            </a:r>
            <a:r>
              <a:rPr lang="en-US" sz="2000" b="1" i="1" dirty="0"/>
              <a:t>b</a:t>
            </a:r>
            <a:r>
              <a:rPr lang="en-US" sz="2000" dirty="0"/>
              <a:t>) </a:t>
            </a:r>
            <a:r>
              <a:rPr lang="en-US" sz="2000" b="1" dirty="0">
                <a:solidFill>
                  <a:srgbClr val="0000CC"/>
                </a:solidFill>
              </a:rPr>
              <a:t>Differential Compound DC Machine</a:t>
            </a:r>
            <a:r>
              <a:rPr lang="en-US" sz="2000" dirty="0"/>
              <a:t>: where series field flux </a:t>
            </a:r>
            <a:r>
              <a:rPr lang="en-US" sz="2000" b="1" i="1" dirty="0">
                <a:solidFill>
                  <a:srgbClr val="FF0066"/>
                </a:solidFill>
              </a:rPr>
              <a:t>opposes</a:t>
            </a:r>
            <a:r>
              <a:rPr lang="en-US" sz="2000" dirty="0"/>
              <a:t> with shunt field flux.</a:t>
            </a:r>
          </a:p>
        </p:txBody>
      </p:sp>
      <p:cxnSp>
        <p:nvCxnSpPr>
          <p:cNvPr id="8" name="Straight Connector 7">
            <a:extLst>
              <a:ext uri="{FF2B5EF4-FFF2-40B4-BE49-F238E27FC236}">
                <a16:creationId xmlns:a16="http://schemas.microsoft.com/office/drawing/2014/main" id="{8C7768D2-B996-4703-8DCE-738D6C8A1DCD}"/>
              </a:ext>
            </a:extLst>
          </p:cNvPr>
          <p:cNvCxnSpPr/>
          <p:nvPr/>
        </p:nvCxnSpPr>
        <p:spPr>
          <a:xfrm>
            <a:off x="6077855" y="191655"/>
            <a:ext cx="0" cy="621792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B89362-AF84-4C87-B34B-AA8E679E80D8}"/>
              </a:ext>
            </a:extLst>
          </p:cNvPr>
          <p:cNvSpPr txBox="1"/>
          <p:nvPr/>
        </p:nvSpPr>
        <p:spPr>
          <a:xfrm>
            <a:off x="294442" y="95971"/>
            <a:ext cx="11603115" cy="830997"/>
          </a:xfrm>
          <a:prstGeom prst="rect">
            <a:avLst/>
          </a:prstGeom>
          <a:solidFill>
            <a:schemeClr val="bg1"/>
          </a:solidFill>
        </p:spPr>
        <p:txBody>
          <a:bodyPr wrap="square" rtlCol="0">
            <a:spAutoFit/>
          </a:bodyPr>
          <a:lstStyle/>
          <a:p>
            <a:pPr algn="just"/>
            <a:r>
              <a:rPr lang="en-US" sz="2400" b="1" dirty="0">
                <a:solidFill>
                  <a:srgbClr val="FF0066"/>
                </a:solidFill>
              </a:rPr>
              <a:t>Compound Wound DC Machine</a:t>
            </a:r>
            <a:r>
              <a:rPr lang="en-US" sz="2400" dirty="0"/>
              <a:t> is two types based on the relative shunt flux and series flux:</a:t>
            </a:r>
          </a:p>
        </p:txBody>
      </p:sp>
      <p:grpSp>
        <p:nvGrpSpPr>
          <p:cNvPr id="39" name="Group 38">
            <a:extLst>
              <a:ext uri="{FF2B5EF4-FFF2-40B4-BE49-F238E27FC236}">
                <a16:creationId xmlns:a16="http://schemas.microsoft.com/office/drawing/2014/main" id="{26D67AFD-A525-4247-BBFB-F38A6074099A}"/>
              </a:ext>
            </a:extLst>
          </p:cNvPr>
          <p:cNvGrpSpPr/>
          <p:nvPr/>
        </p:nvGrpSpPr>
        <p:grpSpPr>
          <a:xfrm>
            <a:off x="796867" y="1624280"/>
            <a:ext cx="4651431" cy="4758450"/>
            <a:chOff x="796867" y="1624280"/>
            <a:chExt cx="4651431" cy="4758450"/>
          </a:xfrm>
        </p:grpSpPr>
        <p:sp>
          <p:nvSpPr>
            <p:cNvPr id="26" name="TextBox 25">
              <a:extLst>
                <a:ext uri="{FF2B5EF4-FFF2-40B4-BE49-F238E27FC236}">
                  <a16:creationId xmlns:a16="http://schemas.microsoft.com/office/drawing/2014/main" id="{B399F662-F852-445A-ABE5-D05D15981B39}"/>
                </a:ext>
              </a:extLst>
            </p:cNvPr>
            <p:cNvSpPr txBox="1"/>
            <p:nvPr/>
          </p:nvSpPr>
          <p:spPr>
            <a:xfrm>
              <a:off x="796867" y="3687726"/>
              <a:ext cx="4567610" cy="338554"/>
            </a:xfrm>
            <a:prstGeom prst="rect">
              <a:avLst/>
            </a:prstGeom>
            <a:noFill/>
          </p:spPr>
          <p:txBody>
            <a:bodyPr wrap="square" rtlCol="0">
              <a:spAutoFit/>
            </a:bodyPr>
            <a:lstStyle/>
            <a:p>
              <a:pPr algn="just"/>
              <a:r>
                <a:rPr lang="en-US" sz="1600" b="1" dirty="0"/>
                <a:t>Short Shunt Cumulative Compound DC Machine</a:t>
              </a:r>
            </a:p>
          </p:txBody>
        </p:sp>
        <p:sp>
          <p:nvSpPr>
            <p:cNvPr id="27" name="TextBox 26">
              <a:extLst>
                <a:ext uri="{FF2B5EF4-FFF2-40B4-BE49-F238E27FC236}">
                  <a16:creationId xmlns:a16="http://schemas.microsoft.com/office/drawing/2014/main" id="{43125EDE-F403-41AD-897F-DE07753D2488}"/>
                </a:ext>
              </a:extLst>
            </p:cNvPr>
            <p:cNvSpPr txBox="1"/>
            <p:nvPr/>
          </p:nvSpPr>
          <p:spPr>
            <a:xfrm>
              <a:off x="880688" y="6044176"/>
              <a:ext cx="4567610" cy="338554"/>
            </a:xfrm>
            <a:prstGeom prst="rect">
              <a:avLst/>
            </a:prstGeom>
            <a:noFill/>
          </p:spPr>
          <p:txBody>
            <a:bodyPr wrap="square" rtlCol="0">
              <a:spAutoFit/>
            </a:bodyPr>
            <a:lstStyle/>
            <a:p>
              <a:pPr algn="just"/>
              <a:r>
                <a:rPr lang="en-US" sz="1600" b="1" dirty="0"/>
                <a:t>Long Shunt Cumulative Compound DC Machine</a:t>
              </a:r>
            </a:p>
          </p:txBody>
        </p:sp>
        <p:pic>
          <p:nvPicPr>
            <p:cNvPr id="36" name="Picture 35">
              <a:extLst>
                <a:ext uri="{FF2B5EF4-FFF2-40B4-BE49-F238E27FC236}">
                  <a16:creationId xmlns:a16="http://schemas.microsoft.com/office/drawing/2014/main" id="{C3C902ED-394D-49E7-9FD3-BBB56B746AEB}"/>
                </a:ext>
              </a:extLst>
            </p:cNvPr>
            <p:cNvPicPr>
              <a:picLocks noChangeAspect="1"/>
            </p:cNvPicPr>
            <p:nvPr/>
          </p:nvPicPr>
          <p:blipFill>
            <a:blip r:embed="rId2"/>
            <a:stretch>
              <a:fillRect/>
            </a:stretch>
          </p:blipFill>
          <p:spPr>
            <a:xfrm>
              <a:off x="1333789" y="1624280"/>
              <a:ext cx="3263137" cy="2103120"/>
            </a:xfrm>
            <a:prstGeom prst="rect">
              <a:avLst/>
            </a:prstGeom>
          </p:spPr>
        </p:pic>
        <p:pic>
          <p:nvPicPr>
            <p:cNvPr id="38" name="Picture 37">
              <a:extLst>
                <a:ext uri="{FF2B5EF4-FFF2-40B4-BE49-F238E27FC236}">
                  <a16:creationId xmlns:a16="http://schemas.microsoft.com/office/drawing/2014/main" id="{1FBD44CF-4B3D-477E-9285-9B4AB309EE3B}"/>
                </a:ext>
              </a:extLst>
            </p:cNvPr>
            <p:cNvPicPr>
              <a:picLocks noChangeAspect="1"/>
            </p:cNvPicPr>
            <p:nvPr/>
          </p:nvPicPr>
          <p:blipFill>
            <a:blip r:embed="rId3"/>
            <a:stretch>
              <a:fillRect/>
            </a:stretch>
          </p:blipFill>
          <p:spPr>
            <a:xfrm>
              <a:off x="1367124" y="4004988"/>
              <a:ext cx="3105458" cy="2103120"/>
            </a:xfrm>
            <a:prstGeom prst="rect">
              <a:avLst/>
            </a:prstGeom>
          </p:spPr>
        </p:pic>
      </p:grpSp>
      <p:grpSp>
        <p:nvGrpSpPr>
          <p:cNvPr id="44" name="Group 43">
            <a:extLst>
              <a:ext uri="{FF2B5EF4-FFF2-40B4-BE49-F238E27FC236}">
                <a16:creationId xmlns:a16="http://schemas.microsoft.com/office/drawing/2014/main" id="{55323288-26BC-4090-8A79-B5F1A975EE70}"/>
              </a:ext>
            </a:extLst>
          </p:cNvPr>
          <p:cNvGrpSpPr/>
          <p:nvPr/>
        </p:nvGrpSpPr>
        <p:grpSpPr>
          <a:xfrm>
            <a:off x="6969067" y="1633416"/>
            <a:ext cx="4582850" cy="4722616"/>
            <a:chOff x="6969067" y="1633416"/>
            <a:chExt cx="4582850" cy="4722616"/>
          </a:xfrm>
        </p:grpSpPr>
        <p:grpSp>
          <p:nvGrpSpPr>
            <p:cNvPr id="34" name="Group 33">
              <a:extLst>
                <a:ext uri="{FF2B5EF4-FFF2-40B4-BE49-F238E27FC236}">
                  <a16:creationId xmlns:a16="http://schemas.microsoft.com/office/drawing/2014/main" id="{B6F25D86-AA49-40E2-9CF5-45A92C005B7B}"/>
                </a:ext>
              </a:extLst>
            </p:cNvPr>
            <p:cNvGrpSpPr/>
            <p:nvPr/>
          </p:nvGrpSpPr>
          <p:grpSpPr>
            <a:xfrm>
              <a:off x="6969067" y="3731478"/>
              <a:ext cx="4582850" cy="2624554"/>
              <a:chOff x="6969067" y="3731478"/>
              <a:chExt cx="4582850" cy="2624554"/>
            </a:xfrm>
          </p:grpSpPr>
          <p:sp>
            <p:nvSpPr>
              <p:cNvPr id="20" name="TextBox 19">
                <a:extLst>
                  <a:ext uri="{FF2B5EF4-FFF2-40B4-BE49-F238E27FC236}">
                    <a16:creationId xmlns:a16="http://schemas.microsoft.com/office/drawing/2014/main" id="{CDE87786-864D-4265-9206-FD243FC7213D}"/>
                  </a:ext>
                </a:extLst>
              </p:cNvPr>
              <p:cNvSpPr txBox="1"/>
              <p:nvPr/>
            </p:nvSpPr>
            <p:spPr>
              <a:xfrm>
                <a:off x="6969067" y="3731478"/>
                <a:ext cx="4567610" cy="338554"/>
              </a:xfrm>
              <a:prstGeom prst="rect">
                <a:avLst/>
              </a:prstGeom>
              <a:noFill/>
            </p:spPr>
            <p:txBody>
              <a:bodyPr wrap="square" rtlCol="0">
                <a:spAutoFit/>
              </a:bodyPr>
              <a:lstStyle/>
              <a:p>
                <a:pPr algn="just"/>
                <a:r>
                  <a:rPr lang="en-US" sz="1600" b="1" dirty="0"/>
                  <a:t>Short Shunt Differential Compound DC Machine</a:t>
                </a:r>
              </a:p>
            </p:txBody>
          </p:sp>
          <p:sp>
            <p:nvSpPr>
              <p:cNvPr id="33" name="TextBox 32">
                <a:extLst>
                  <a:ext uri="{FF2B5EF4-FFF2-40B4-BE49-F238E27FC236}">
                    <a16:creationId xmlns:a16="http://schemas.microsoft.com/office/drawing/2014/main" id="{7F13B2EC-EE8D-4650-BE05-A95D78CB2DEB}"/>
                  </a:ext>
                </a:extLst>
              </p:cNvPr>
              <p:cNvSpPr txBox="1"/>
              <p:nvPr/>
            </p:nvSpPr>
            <p:spPr>
              <a:xfrm>
                <a:off x="6984307" y="6017478"/>
                <a:ext cx="4567610" cy="338554"/>
              </a:xfrm>
              <a:prstGeom prst="rect">
                <a:avLst/>
              </a:prstGeom>
              <a:noFill/>
            </p:spPr>
            <p:txBody>
              <a:bodyPr wrap="square" rtlCol="0">
                <a:spAutoFit/>
              </a:bodyPr>
              <a:lstStyle/>
              <a:p>
                <a:pPr algn="just"/>
                <a:r>
                  <a:rPr lang="en-US" sz="1600" b="1" dirty="0"/>
                  <a:t>Long Shunt Differential Compound DC Machine</a:t>
                </a:r>
              </a:p>
            </p:txBody>
          </p:sp>
        </p:grpSp>
        <p:pic>
          <p:nvPicPr>
            <p:cNvPr id="41" name="Picture 40">
              <a:extLst>
                <a:ext uri="{FF2B5EF4-FFF2-40B4-BE49-F238E27FC236}">
                  <a16:creationId xmlns:a16="http://schemas.microsoft.com/office/drawing/2014/main" id="{6787E25A-9413-45BF-9DB6-BB07825C5DF6}"/>
                </a:ext>
              </a:extLst>
            </p:cNvPr>
            <p:cNvPicPr>
              <a:picLocks noChangeAspect="1"/>
            </p:cNvPicPr>
            <p:nvPr/>
          </p:nvPicPr>
          <p:blipFill>
            <a:blip r:embed="rId4"/>
            <a:stretch>
              <a:fillRect/>
            </a:stretch>
          </p:blipFill>
          <p:spPr>
            <a:xfrm>
              <a:off x="7443038" y="1633416"/>
              <a:ext cx="3400425" cy="2143125"/>
            </a:xfrm>
            <a:prstGeom prst="rect">
              <a:avLst/>
            </a:prstGeom>
          </p:spPr>
        </p:pic>
        <p:pic>
          <p:nvPicPr>
            <p:cNvPr id="43" name="Picture 42">
              <a:extLst>
                <a:ext uri="{FF2B5EF4-FFF2-40B4-BE49-F238E27FC236}">
                  <a16:creationId xmlns:a16="http://schemas.microsoft.com/office/drawing/2014/main" id="{76256AAA-1B3F-498A-A2F9-B25808A01918}"/>
                </a:ext>
              </a:extLst>
            </p:cNvPr>
            <p:cNvPicPr>
              <a:picLocks noChangeAspect="1"/>
            </p:cNvPicPr>
            <p:nvPr/>
          </p:nvPicPr>
          <p:blipFill>
            <a:blip r:embed="rId5"/>
            <a:stretch>
              <a:fillRect/>
            </a:stretch>
          </p:blipFill>
          <p:spPr>
            <a:xfrm>
              <a:off x="7662859" y="3973574"/>
              <a:ext cx="3082778" cy="2103120"/>
            </a:xfrm>
            <a:prstGeom prst="rect">
              <a:avLst/>
            </a:prstGeom>
          </p:spPr>
        </p:pic>
      </p:grpSp>
    </p:spTree>
    <p:extLst>
      <p:ext uri="{BB962C8B-B14F-4D97-AF65-F5344CB8AC3E}">
        <p14:creationId xmlns:p14="http://schemas.microsoft.com/office/powerpoint/2010/main" val="28613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
        <p:nvSpPr>
          <p:cNvPr id="4" name="Rectangle 3">
            <a:extLst>
              <a:ext uri="{FF2B5EF4-FFF2-40B4-BE49-F238E27FC236}">
                <a16:creationId xmlns:a16="http://schemas.microsoft.com/office/drawing/2014/main" id="{1CAD30FE-6A04-4EB2-94D2-69238B447999}"/>
              </a:ext>
            </a:extLst>
          </p:cNvPr>
          <p:cNvSpPr/>
          <p:nvPr/>
        </p:nvSpPr>
        <p:spPr>
          <a:xfrm>
            <a:off x="3138618" y="2205475"/>
            <a:ext cx="5636672"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DC Generator</a:t>
            </a:r>
          </a:p>
          <a:p>
            <a:pPr algn="ctr"/>
            <a:r>
              <a:rPr lang="en-US" sz="4800" b="1" dirty="0">
                <a:solidFill>
                  <a:srgbClr val="0000CC"/>
                </a:solidFill>
                <a:latin typeface="Times New Roman" panose="02020603050405020304" pitchFamily="18" charset="0"/>
                <a:cs typeface="Times New Roman" panose="02020603050405020304" pitchFamily="18" charset="0"/>
              </a:rPr>
              <a:t>Chapters 29</a:t>
            </a:r>
          </a:p>
        </p:txBody>
      </p:sp>
    </p:spTree>
    <p:extLst>
      <p:ext uri="{BB962C8B-B14F-4D97-AF65-F5344CB8AC3E}">
        <p14:creationId xmlns:p14="http://schemas.microsoft.com/office/powerpoint/2010/main" val="2407196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49</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FF1A7A4B-D6B8-43B7-86D2-F7BC10826E52}"/>
              </a:ext>
            </a:extLst>
          </p:cNvPr>
          <p:cNvSpPr/>
          <p:nvPr/>
        </p:nvSpPr>
        <p:spPr>
          <a:xfrm>
            <a:off x="1149339" y="152741"/>
            <a:ext cx="604788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Working Principle of a DC Generator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BF37A4E-D504-4440-BDF2-4AB4D49C98A7}"/>
              </a:ext>
            </a:extLst>
          </p:cNvPr>
          <p:cNvSpPr txBox="1"/>
          <p:nvPr/>
        </p:nvSpPr>
        <p:spPr>
          <a:xfrm>
            <a:off x="164214" y="648126"/>
            <a:ext cx="3825308" cy="5632311"/>
          </a:xfrm>
          <a:prstGeom prst="rect">
            <a:avLst/>
          </a:prstGeom>
          <a:noFill/>
        </p:spPr>
        <p:txBody>
          <a:bodyPr wrap="square" rtlCol="0">
            <a:spAutoFit/>
          </a:bodyPr>
          <a:lstStyle/>
          <a:p>
            <a:pPr marL="342900" indent="-342900" algn="just">
              <a:buClr>
                <a:srgbClr val="FF0066"/>
              </a:buClr>
              <a:buFont typeface="Wingdings" panose="05000000000000000000" pitchFamily="2" charset="2"/>
              <a:buChar char="v"/>
            </a:pPr>
            <a:r>
              <a:rPr lang="en-US" sz="2000" dirty="0">
                <a:solidFill>
                  <a:srgbClr val="000000"/>
                </a:solidFill>
              </a:rPr>
              <a:t>Let, a coil is rotating clock-wise direction having two sides </a:t>
            </a:r>
            <a:r>
              <a:rPr lang="en-US" sz="2000" i="1" dirty="0">
                <a:solidFill>
                  <a:srgbClr val="000000"/>
                </a:solidFill>
              </a:rPr>
              <a:t>AB</a:t>
            </a:r>
            <a:r>
              <a:rPr lang="en-US" sz="2000" dirty="0">
                <a:solidFill>
                  <a:srgbClr val="000000"/>
                </a:solidFill>
              </a:rPr>
              <a:t> and </a:t>
            </a:r>
            <a:r>
              <a:rPr lang="en-US" sz="2000" i="1" dirty="0">
                <a:solidFill>
                  <a:srgbClr val="000000"/>
                </a:solidFill>
              </a:rPr>
              <a:t>CD</a:t>
            </a:r>
            <a:r>
              <a:rPr lang="en-US" sz="2000" dirty="0">
                <a:solidFill>
                  <a:srgbClr val="000000"/>
                </a:solidFill>
              </a:rPr>
              <a:t> (</a:t>
            </a:r>
            <a:r>
              <a:rPr lang="en-US" sz="2000" b="1" dirty="0">
                <a:solidFill>
                  <a:srgbClr val="000000"/>
                </a:solidFill>
              </a:rPr>
              <a:t>Fig. 26.2</a:t>
            </a:r>
            <a:r>
              <a:rPr lang="en-US" sz="2000" dirty="0">
                <a:solidFill>
                  <a:srgbClr val="000000"/>
                </a:solidFill>
              </a:rPr>
              <a:t>). As the coil cuts the magnetic field, according to Faraday’s law of electromagnetic induction an emf is induced in it which is proportional to the rate of change of flux (</a:t>
            </a:r>
            <a:r>
              <a:rPr lang="en-US" sz="2000" i="1" dirty="0">
                <a:solidFill>
                  <a:srgbClr val="000000"/>
                </a:solidFill>
              </a:rPr>
              <a:t>e</a:t>
            </a:r>
            <a:r>
              <a:rPr lang="en-US" sz="2000" dirty="0">
                <a:solidFill>
                  <a:srgbClr val="000000"/>
                </a:solidFill>
              </a:rPr>
              <a:t>=</a:t>
            </a:r>
            <a:r>
              <a:rPr lang="en-US" sz="2000" i="1" dirty="0">
                <a:solidFill>
                  <a:srgbClr val="000000"/>
                </a:solidFill>
              </a:rPr>
              <a:t>Nd</a:t>
            </a:r>
            <a:r>
              <a:rPr lang="en-US" sz="2000" i="1" dirty="0">
                <a:solidFill>
                  <a:srgbClr val="000000"/>
                </a:solidFill>
                <a:sym typeface="Symbol" panose="05050102010706020507" pitchFamily="18" charset="2"/>
              </a:rPr>
              <a:t></a:t>
            </a:r>
            <a:r>
              <a:rPr lang="en-US" sz="2000" dirty="0">
                <a:solidFill>
                  <a:srgbClr val="000000"/>
                </a:solidFill>
              </a:rPr>
              <a:t>/</a:t>
            </a:r>
            <a:r>
              <a:rPr lang="en-US" sz="2000" i="1" dirty="0">
                <a:solidFill>
                  <a:srgbClr val="000000"/>
                </a:solidFill>
              </a:rPr>
              <a:t>dt</a:t>
            </a:r>
            <a:r>
              <a:rPr lang="en-US" sz="2000" dirty="0">
                <a:solidFill>
                  <a:srgbClr val="000000"/>
                </a:solidFill>
              </a:rPr>
              <a:t>).</a:t>
            </a:r>
          </a:p>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When the coil side </a:t>
            </a:r>
            <a:r>
              <a:rPr lang="en-US" sz="2000" b="1" i="1" dirty="0">
                <a:latin typeface="Times New Roman" panose="02020603050405020304" pitchFamily="18" charset="0"/>
                <a:cs typeface="Times New Roman" panose="02020603050405020304" pitchFamily="18" charset="0"/>
              </a:rPr>
              <a:t>AB</a:t>
            </a:r>
            <a:r>
              <a:rPr lang="en-US" sz="2000" dirty="0">
                <a:latin typeface="Times New Roman" panose="02020603050405020304" pitchFamily="18" charset="0"/>
                <a:cs typeface="Times New Roman" panose="02020603050405020304" pitchFamily="18" charset="0"/>
              </a:rPr>
              <a:t> is at position 1, it produces zero </a:t>
            </a:r>
            <a:r>
              <a:rPr lang="en-US" sz="2000" b="1" dirty="0">
                <a:latin typeface="Times New Roman" panose="02020603050405020304" pitchFamily="18" charset="0"/>
                <a:cs typeface="Times New Roman" panose="02020603050405020304" pitchFamily="18" charset="0"/>
              </a:rPr>
              <a:t>EMF</a:t>
            </a:r>
            <a:r>
              <a:rPr lang="en-US" sz="2000" dirty="0">
                <a:latin typeface="Times New Roman" panose="02020603050405020304" pitchFamily="18" charset="0"/>
                <a:cs typeface="Times New Roman" panose="02020603050405020304" pitchFamily="18" charset="0"/>
              </a:rPr>
              <a:t> because </a:t>
            </a:r>
            <a:r>
              <a:rPr lang="en-US" sz="2000" b="1" i="1" dirty="0">
                <a:solidFill>
                  <a:srgbClr val="FF0066"/>
                </a:solidFill>
                <a:latin typeface="Times New Roman" panose="02020603050405020304" pitchFamily="18" charset="0"/>
                <a:cs typeface="Times New Roman" panose="02020603050405020304" pitchFamily="18" charset="0"/>
              </a:rPr>
              <a:t>the flux linked with the coil is maximum</a:t>
            </a:r>
            <a:r>
              <a:rPr lang="en-US" sz="2000" dirty="0">
                <a:latin typeface="Times New Roman" panose="02020603050405020304" pitchFamily="18" charset="0"/>
                <a:cs typeface="Times New Roman" panose="02020603050405020304" pitchFamily="18" charset="0"/>
              </a:rPr>
              <a:t> but </a:t>
            </a:r>
            <a:r>
              <a:rPr lang="en-US" sz="2000" b="1" i="1" dirty="0">
                <a:solidFill>
                  <a:srgbClr val="0000CC"/>
                </a:solidFill>
                <a:latin typeface="Times New Roman" panose="02020603050405020304" pitchFamily="18" charset="0"/>
                <a:cs typeface="Times New Roman" panose="02020603050405020304" pitchFamily="18" charset="0"/>
              </a:rPr>
              <a:t>rate of change of flux is zero</a:t>
            </a:r>
            <a:r>
              <a:rPr lang="en-US" sz="2000" dirty="0">
                <a:latin typeface="Times New Roman" panose="02020603050405020304" pitchFamily="18" charset="0"/>
                <a:cs typeface="Times New Roman" panose="02020603050405020304" pitchFamily="18" charset="0"/>
              </a:rPr>
              <a:t>.</a:t>
            </a:r>
          </a:p>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As it moves in the clockwise direction, the rate of change of flux increases so does the  </a:t>
            </a:r>
            <a:r>
              <a:rPr lang="en-US" sz="2000" b="1" dirty="0">
                <a:latin typeface="Times New Roman" panose="02020603050405020304" pitchFamily="18" charset="0"/>
                <a:cs typeface="Times New Roman" panose="02020603050405020304" pitchFamily="18" charset="0"/>
              </a:rPr>
              <a:t>EMF</a:t>
            </a:r>
            <a:r>
              <a:rPr lang="en-US" sz="2000" dirty="0">
                <a:latin typeface="Times New Roman" panose="02020603050405020304" pitchFamily="18" charset="0"/>
                <a:cs typeface="Times New Roman" panose="02020603050405020304" pitchFamily="18" charset="0"/>
              </a:rPr>
              <a:t>.</a:t>
            </a:r>
          </a:p>
        </p:txBody>
      </p:sp>
      <p:pic>
        <p:nvPicPr>
          <p:cNvPr id="16" name="Picture 15">
            <a:extLst>
              <a:ext uri="{FF2B5EF4-FFF2-40B4-BE49-F238E27FC236}">
                <a16:creationId xmlns:a16="http://schemas.microsoft.com/office/drawing/2014/main" id="{0138E75F-10B2-4304-A380-CB578974A07B}"/>
              </a:ext>
            </a:extLst>
          </p:cNvPr>
          <p:cNvPicPr>
            <a:picLocks noChangeAspect="1"/>
          </p:cNvPicPr>
          <p:nvPr/>
        </p:nvPicPr>
        <p:blipFill>
          <a:blip r:embed="rId2"/>
          <a:stretch>
            <a:fillRect/>
          </a:stretch>
        </p:blipFill>
        <p:spPr>
          <a:xfrm>
            <a:off x="8104345" y="4683075"/>
            <a:ext cx="3348255" cy="1628775"/>
          </a:xfrm>
          <a:prstGeom prst="rect">
            <a:avLst/>
          </a:prstGeom>
        </p:spPr>
      </p:pic>
      <p:sp>
        <p:nvSpPr>
          <p:cNvPr id="17" name="TextBox 16">
            <a:extLst>
              <a:ext uri="{FF2B5EF4-FFF2-40B4-BE49-F238E27FC236}">
                <a16:creationId xmlns:a16="http://schemas.microsoft.com/office/drawing/2014/main" id="{F3F9EB54-830A-4C47-8238-44733F94454D}"/>
              </a:ext>
            </a:extLst>
          </p:cNvPr>
          <p:cNvSpPr txBox="1"/>
          <p:nvPr/>
        </p:nvSpPr>
        <p:spPr>
          <a:xfrm>
            <a:off x="4144298" y="707118"/>
            <a:ext cx="4822721" cy="3785652"/>
          </a:xfrm>
          <a:prstGeom prst="rect">
            <a:avLst/>
          </a:prstGeom>
          <a:noFill/>
        </p:spPr>
        <p:txBody>
          <a:bodyPr wrap="square" rtlCol="0">
            <a:spAutoFit/>
          </a:bodyPr>
          <a:lstStyle/>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When the conductor portion is at position 2, it produces maximum </a:t>
            </a:r>
            <a:r>
              <a:rPr lang="en-US" sz="2000" b="1" dirty="0">
                <a:latin typeface="Times New Roman" panose="02020603050405020304" pitchFamily="18" charset="0"/>
                <a:cs typeface="Times New Roman" panose="02020603050405020304" pitchFamily="18" charset="0"/>
              </a:rPr>
              <a:t>EMF</a:t>
            </a:r>
            <a:r>
              <a:rPr lang="en-US" sz="2000" dirty="0">
                <a:latin typeface="Times New Roman" panose="02020603050405020304" pitchFamily="18" charset="0"/>
                <a:cs typeface="Times New Roman" panose="02020603050405020304" pitchFamily="18" charset="0"/>
              </a:rPr>
              <a:t> because </a:t>
            </a:r>
            <a:r>
              <a:rPr lang="en-US" sz="2000" b="1" i="1" dirty="0">
                <a:solidFill>
                  <a:srgbClr val="FF0066"/>
                </a:solidFill>
                <a:latin typeface="Times New Roman" panose="02020603050405020304" pitchFamily="18" charset="0"/>
                <a:cs typeface="Times New Roman" panose="02020603050405020304" pitchFamily="18" charset="0"/>
              </a:rPr>
              <a:t>the flux linked with the coil is minimum</a:t>
            </a:r>
            <a:r>
              <a:rPr lang="en-US" sz="2000" dirty="0">
                <a:latin typeface="Times New Roman" panose="02020603050405020304" pitchFamily="18" charset="0"/>
                <a:cs typeface="Times New Roman" panose="02020603050405020304" pitchFamily="18" charset="0"/>
              </a:rPr>
              <a:t> but </a:t>
            </a:r>
            <a:r>
              <a:rPr lang="en-US" sz="2000" b="1" i="1" dirty="0">
                <a:solidFill>
                  <a:srgbClr val="0000CC"/>
                </a:solidFill>
                <a:latin typeface="Times New Roman" panose="02020603050405020304" pitchFamily="18" charset="0"/>
                <a:cs typeface="Times New Roman" panose="02020603050405020304" pitchFamily="18" charset="0"/>
              </a:rPr>
              <a:t>rate of change of flux is maximum</a:t>
            </a:r>
            <a:r>
              <a:rPr lang="en-US" sz="2000" dirty="0">
                <a:latin typeface="Times New Roman" panose="02020603050405020304" pitchFamily="18" charset="0"/>
                <a:cs typeface="Times New Roman" panose="02020603050405020304" pitchFamily="18" charset="0"/>
              </a:rPr>
              <a:t>. </a:t>
            </a:r>
          </a:p>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At position 3, the </a:t>
            </a:r>
            <a:r>
              <a:rPr lang="en-US" sz="2000" b="1" dirty="0">
                <a:latin typeface="Times New Roman" panose="02020603050405020304" pitchFamily="18" charset="0"/>
                <a:cs typeface="Times New Roman" panose="02020603050405020304" pitchFamily="18" charset="0"/>
              </a:rPr>
              <a:t>EMF</a:t>
            </a:r>
            <a:r>
              <a:rPr lang="en-US" sz="2000" dirty="0">
                <a:latin typeface="Times New Roman" panose="02020603050405020304" pitchFamily="18" charset="0"/>
                <a:cs typeface="Times New Roman" panose="02020603050405020304" pitchFamily="18" charset="0"/>
              </a:rPr>
              <a:t> is zero, at position 4 negative maximum and at position 5 zero again. </a:t>
            </a:r>
          </a:p>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wave shape of the generated </a:t>
            </a:r>
            <a:r>
              <a:rPr lang="en-US" sz="2000" b="1" dirty="0">
                <a:latin typeface="Times New Roman" panose="02020603050405020304" pitchFamily="18" charset="0"/>
                <a:cs typeface="Times New Roman" panose="02020603050405020304" pitchFamily="18" charset="0"/>
              </a:rPr>
              <a:t>EMF</a:t>
            </a:r>
            <a:r>
              <a:rPr lang="en-US" sz="2000" dirty="0">
                <a:latin typeface="Times New Roman" panose="02020603050405020304" pitchFamily="18" charset="0"/>
                <a:cs typeface="Times New Roman" panose="02020603050405020304" pitchFamily="18" charset="0"/>
              </a:rPr>
              <a:t> which is shape is sinusoidal is given in </a:t>
            </a:r>
            <a:r>
              <a:rPr lang="en-US" sz="2000" b="1" dirty="0">
                <a:latin typeface="Times New Roman" panose="02020603050405020304" pitchFamily="18" charset="0"/>
                <a:cs typeface="Times New Roman" panose="02020603050405020304" pitchFamily="18" charset="0"/>
              </a:rPr>
              <a:t>Fig. 26.3</a:t>
            </a:r>
            <a:r>
              <a:rPr lang="en-US" sz="2000" dirty="0">
                <a:latin typeface="Times New Roman" panose="02020603050405020304" pitchFamily="18" charset="0"/>
                <a:cs typeface="Times New Roman" panose="02020603050405020304" pitchFamily="18" charset="0"/>
              </a:rPr>
              <a:t>.</a:t>
            </a:r>
          </a:p>
          <a:p>
            <a:pPr marL="342900" indent="-342900" algn="just">
              <a:buClr>
                <a:srgbClr val="FF0066"/>
              </a:buCl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sinusoidal voltage is converted to dc voltage by using commutator segment.</a:t>
            </a:r>
          </a:p>
        </p:txBody>
      </p:sp>
      <p:pic>
        <p:nvPicPr>
          <p:cNvPr id="19" name="Picture 18">
            <a:extLst>
              <a:ext uri="{FF2B5EF4-FFF2-40B4-BE49-F238E27FC236}">
                <a16:creationId xmlns:a16="http://schemas.microsoft.com/office/drawing/2014/main" id="{B29A7F73-64A4-4F78-829F-D91C522E5838}"/>
              </a:ext>
            </a:extLst>
          </p:cNvPr>
          <p:cNvPicPr>
            <a:picLocks noChangeAspect="1"/>
          </p:cNvPicPr>
          <p:nvPr/>
        </p:nvPicPr>
        <p:blipFill>
          <a:blip r:embed="rId3"/>
          <a:stretch>
            <a:fillRect/>
          </a:stretch>
        </p:blipFill>
        <p:spPr>
          <a:xfrm>
            <a:off x="5507817" y="4488018"/>
            <a:ext cx="1910494" cy="1828800"/>
          </a:xfrm>
          <a:prstGeom prst="rect">
            <a:avLst/>
          </a:prstGeom>
        </p:spPr>
      </p:pic>
      <p:cxnSp>
        <p:nvCxnSpPr>
          <p:cNvPr id="20" name="Straight Connector 19">
            <a:extLst>
              <a:ext uri="{FF2B5EF4-FFF2-40B4-BE49-F238E27FC236}">
                <a16:creationId xmlns:a16="http://schemas.microsoft.com/office/drawing/2014/main" id="{C1D5CE2E-6B0F-4939-8F06-B947E4C855EE}"/>
              </a:ext>
            </a:extLst>
          </p:cNvPr>
          <p:cNvCxnSpPr/>
          <p:nvPr/>
        </p:nvCxnSpPr>
        <p:spPr>
          <a:xfrm>
            <a:off x="4144298" y="648126"/>
            <a:ext cx="0" cy="576072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BBF7637-004E-47BF-A23D-C143776103FD}"/>
              </a:ext>
            </a:extLst>
          </p:cNvPr>
          <p:cNvPicPr>
            <a:picLocks noChangeAspect="1"/>
          </p:cNvPicPr>
          <p:nvPr/>
        </p:nvPicPr>
        <p:blipFill>
          <a:blip r:embed="rId4"/>
          <a:stretch>
            <a:fillRect/>
          </a:stretch>
        </p:blipFill>
        <p:spPr>
          <a:xfrm>
            <a:off x="9026629" y="228219"/>
            <a:ext cx="2933700" cy="2371725"/>
          </a:xfrm>
          <a:prstGeom prst="rect">
            <a:avLst/>
          </a:prstGeom>
        </p:spPr>
      </p:pic>
      <p:pic>
        <p:nvPicPr>
          <p:cNvPr id="9" name="Picture 8">
            <a:extLst>
              <a:ext uri="{FF2B5EF4-FFF2-40B4-BE49-F238E27FC236}">
                <a16:creationId xmlns:a16="http://schemas.microsoft.com/office/drawing/2014/main" id="{59EBD2B6-4B5F-4569-8F6B-32BA36BDB508}"/>
              </a:ext>
            </a:extLst>
          </p:cNvPr>
          <p:cNvPicPr>
            <a:picLocks noChangeAspect="1"/>
          </p:cNvPicPr>
          <p:nvPr/>
        </p:nvPicPr>
        <p:blipFill>
          <a:blip r:embed="rId5"/>
          <a:stretch>
            <a:fillRect/>
          </a:stretch>
        </p:blipFill>
        <p:spPr>
          <a:xfrm>
            <a:off x="8968027" y="2484217"/>
            <a:ext cx="2981325" cy="2085975"/>
          </a:xfrm>
          <a:prstGeom prst="rect">
            <a:avLst/>
          </a:prstGeom>
        </p:spPr>
      </p:pic>
    </p:spTree>
    <p:extLst>
      <p:ext uri="{BB962C8B-B14F-4D97-AF65-F5344CB8AC3E}">
        <p14:creationId xmlns:p14="http://schemas.microsoft.com/office/powerpoint/2010/main" val="141598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left)">
                                      <p:cBhvr>
                                        <p:cTn id="15" dur="500"/>
                                        <p:tgtEl>
                                          <p:spTgt spid="10">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wipe(left)">
                                      <p:cBhvr>
                                        <p:cTn id="19" dur="500"/>
                                        <p:tgtEl>
                                          <p:spTgt spid="10">
                                            <p:txEl>
                                              <p:pRg st="1" end="1"/>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wipe(left)">
                                      <p:cBhvr>
                                        <p:cTn id="23" dur="500"/>
                                        <p:tgtEl>
                                          <p:spTgt spid="10">
                                            <p:txEl>
                                              <p:pRg st="2" end="2"/>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500"/>
                                        <p:tgtEl>
                                          <p:spTgt spid="17">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wipe(left)">
                                      <p:cBhvr>
                                        <p:cTn id="35" dur="500"/>
                                        <p:tgtEl>
                                          <p:spTgt spid="17">
                                            <p:txEl>
                                              <p:pRg st="1" end="1"/>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animEffect transition="in" filter="wipe(left)">
                                      <p:cBhvr>
                                        <p:cTn id="39" dur="500"/>
                                        <p:tgtEl>
                                          <p:spTgt spid="17">
                                            <p:txEl>
                                              <p:pRg st="2" end="2"/>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7">
                                            <p:txEl>
                                              <p:pRg st="3" end="3"/>
                                            </p:txEl>
                                          </p:spTgt>
                                        </p:tgtEl>
                                        <p:attrNameLst>
                                          <p:attrName>style.visibility</p:attrName>
                                        </p:attrNameLst>
                                      </p:cBhvr>
                                      <p:to>
                                        <p:strVal val="visible"/>
                                      </p:to>
                                    </p:set>
                                    <p:animEffect transition="in" filter="wipe(left)">
                                      <p:cBhvr>
                                        <p:cTn id="43" dur="500"/>
                                        <p:tgtEl>
                                          <p:spTgt spid="17">
                                            <p:txEl>
                                              <p:pRg st="3" end="3"/>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a:t>
            </a:fld>
            <a:endParaRPr lang="en-US" sz="2000" b="1" dirty="0">
              <a:solidFill>
                <a:schemeClr val="bg1"/>
              </a:solidFill>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88F0450E-FB2A-400C-89B3-173B65F69BD2}"/>
              </a:ext>
            </a:extLst>
          </p:cNvPr>
          <p:cNvSpPr/>
          <p:nvPr/>
        </p:nvSpPr>
        <p:spPr>
          <a:xfrm>
            <a:off x="3961490" y="200592"/>
            <a:ext cx="548731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Electromagnetic Induction</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54442AF-24DD-4EDB-A2E8-E3C88D4509FC}"/>
              </a:ext>
            </a:extLst>
          </p:cNvPr>
          <p:cNvSpPr txBox="1"/>
          <p:nvPr/>
        </p:nvSpPr>
        <p:spPr>
          <a:xfrm>
            <a:off x="323337" y="700729"/>
            <a:ext cx="11550611" cy="1323439"/>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Electromagnet due to </a:t>
            </a:r>
            <a:r>
              <a:rPr lang="en-US" sz="2000" b="1" dirty="0">
                <a:solidFill>
                  <a:srgbClr val="0000CC"/>
                </a:solidFill>
                <a:latin typeface="Times New Roman" pitchFamily="18" charset="0"/>
                <a:cs typeface="Times New Roman" pitchFamily="18" charset="0"/>
              </a:rPr>
              <a:t>Straight Current Carrying Conductor</a:t>
            </a:r>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When a straight conductor carries a current, a magnetic flux is produced around the conductor all along its length. The magnetic flux lines will be in the form of concentric circles around the conductor. The direction of the magnetic flux lines is conveniently obtained by the </a:t>
            </a:r>
            <a:r>
              <a:rPr lang="en-US" sz="2000" b="1" i="1" dirty="0" err="1">
                <a:solidFill>
                  <a:srgbClr val="FF0000"/>
                </a:solidFill>
                <a:latin typeface="Times New Roman" pitchFamily="18" charset="0"/>
                <a:cs typeface="Times New Roman" pitchFamily="18" charset="0"/>
              </a:rPr>
              <a:t>Right</a:t>
            </a:r>
            <a:r>
              <a:rPr lang="en-US" sz="2000" b="1" i="1" dirty="0" err="1">
                <a:solidFill>
                  <a:srgbClr val="FF0000"/>
                </a:solidFill>
                <a:latin typeface="Times New Roman" pitchFamily="18" charset="0"/>
                <a:cs typeface="Times New Roman" pitchFamily="18" charset="0"/>
                <a:sym typeface="Symbol" panose="05050102010706020507" pitchFamily="18" charset="2"/>
              </a:rPr>
              <a:t></a:t>
            </a:r>
            <a:r>
              <a:rPr lang="en-US" sz="2000" b="1" i="1" dirty="0" err="1">
                <a:solidFill>
                  <a:srgbClr val="FF0000"/>
                </a:solidFill>
                <a:latin typeface="Times New Roman" pitchFamily="18" charset="0"/>
                <a:cs typeface="Times New Roman" pitchFamily="18" charset="0"/>
              </a:rPr>
              <a:t>Hand</a:t>
            </a:r>
            <a:r>
              <a:rPr lang="en-US" sz="2000" b="1" i="1" dirty="0">
                <a:solidFill>
                  <a:srgbClr val="FF0000"/>
                </a:solidFill>
                <a:latin typeface="Times New Roman" pitchFamily="18" charset="0"/>
                <a:cs typeface="Times New Roman" pitchFamily="18" charset="0"/>
              </a:rPr>
              <a:t> Thumb/Grip Rule</a:t>
            </a:r>
            <a:r>
              <a:rPr lang="en-US" sz="2000" dirty="0">
                <a:latin typeface="Times New Roman" pitchFamily="18" charset="0"/>
                <a:cs typeface="Times New Roman" pitchFamily="18" charset="0"/>
              </a:rPr>
              <a:t>.</a:t>
            </a:r>
          </a:p>
        </p:txBody>
      </p:sp>
      <p:sp>
        <p:nvSpPr>
          <p:cNvPr id="25" name="TextBox 24">
            <a:extLst>
              <a:ext uri="{FF2B5EF4-FFF2-40B4-BE49-F238E27FC236}">
                <a16:creationId xmlns:a16="http://schemas.microsoft.com/office/drawing/2014/main" id="{679A74B8-079A-48E6-A461-36A067492CB8}"/>
              </a:ext>
            </a:extLst>
          </p:cNvPr>
          <p:cNvSpPr txBox="1"/>
          <p:nvPr/>
        </p:nvSpPr>
        <p:spPr>
          <a:xfrm>
            <a:off x="331305" y="5350463"/>
            <a:ext cx="11555896" cy="1015663"/>
          </a:xfrm>
          <a:prstGeom prst="rect">
            <a:avLst/>
          </a:prstGeom>
          <a:noFill/>
        </p:spPr>
        <p:txBody>
          <a:bodyPr wrap="square" rtlCol="0">
            <a:spAutoFit/>
          </a:bodyPr>
          <a:lstStyle/>
          <a:p>
            <a:pPr algn="just"/>
            <a:r>
              <a:rPr lang="en-US" sz="2000" b="1" dirty="0" err="1">
                <a:solidFill>
                  <a:srgbClr val="FF0000"/>
                </a:solidFill>
                <a:latin typeface="Times New Roman" pitchFamily="18" charset="0"/>
                <a:cs typeface="Times New Roman" pitchFamily="18" charset="0"/>
              </a:rPr>
              <a:t>Right</a:t>
            </a:r>
            <a:r>
              <a:rPr lang="en-US" sz="2000" b="1" dirty="0" err="1">
                <a:solidFill>
                  <a:srgbClr val="FF0000"/>
                </a:solidFill>
                <a:latin typeface="Times New Roman" pitchFamily="18" charset="0"/>
                <a:cs typeface="Times New Roman" pitchFamily="18" charset="0"/>
                <a:sym typeface="Symbol" panose="05050102010706020507" pitchFamily="18" charset="2"/>
              </a:rPr>
              <a:t></a:t>
            </a:r>
            <a:r>
              <a:rPr lang="en-US" sz="2000" b="1" dirty="0" err="1">
                <a:solidFill>
                  <a:srgbClr val="FF0000"/>
                </a:solidFill>
                <a:latin typeface="Times New Roman" pitchFamily="18" charset="0"/>
                <a:cs typeface="Times New Roman" pitchFamily="18" charset="0"/>
              </a:rPr>
              <a:t>Hand</a:t>
            </a:r>
            <a:r>
              <a:rPr lang="en-US" sz="2000" b="1" dirty="0">
                <a:solidFill>
                  <a:srgbClr val="FF0000"/>
                </a:solidFill>
                <a:latin typeface="Times New Roman" pitchFamily="18" charset="0"/>
                <a:cs typeface="Times New Roman" pitchFamily="18" charset="0"/>
              </a:rPr>
              <a:t> Thumb/Grip Rule</a:t>
            </a:r>
            <a:r>
              <a:rPr lang="en-US" sz="2000" dirty="0">
                <a:latin typeface="Times New Roman" pitchFamily="18" charset="0"/>
                <a:cs typeface="Times New Roman" pitchFamily="18" charset="0"/>
              </a:rPr>
              <a:t>: Suppose that a current carrying conductor is held in the right hand and the fingers are wrapped or curled around the conductor and the </a:t>
            </a:r>
            <a:r>
              <a:rPr lang="en-US" sz="2000" b="1" dirty="0">
                <a:solidFill>
                  <a:srgbClr val="CC0099"/>
                </a:solidFill>
                <a:latin typeface="Times New Roman" pitchFamily="18" charset="0"/>
                <a:cs typeface="Times New Roman" pitchFamily="18" charset="0"/>
              </a:rPr>
              <a:t>thumb finger</a:t>
            </a:r>
            <a:r>
              <a:rPr lang="en-US" sz="2000" dirty="0">
                <a:latin typeface="Times New Roman" pitchFamily="18" charset="0"/>
                <a:cs typeface="Times New Roman" pitchFamily="18" charset="0"/>
              </a:rPr>
              <a:t> is stretched in the </a:t>
            </a:r>
            <a:r>
              <a:rPr lang="en-US" sz="2000" b="1" dirty="0">
                <a:solidFill>
                  <a:srgbClr val="CC0099"/>
                </a:solidFill>
                <a:latin typeface="Times New Roman" pitchFamily="18" charset="0"/>
                <a:cs typeface="Times New Roman" pitchFamily="18" charset="0"/>
              </a:rPr>
              <a:t>direction of current</a:t>
            </a:r>
            <a:r>
              <a:rPr lang="en-US" sz="2000" dirty="0">
                <a:latin typeface="Times New Roman" pitchFamily="18" charset="0"/>
                <a:cs typeface="Times New Roman" pitchFamily="18" charset="0"/>
              </a:rPr>
              <a:t> flow. Then </a:t>
            </a:r>
            <a:r>
              <a:rPr lang="en-US" sz="2000" b="1" dirty="0">
                <a:solidFill>
                  <a:srgbClr val="008080"/>
                </a:solidFill>
                <a:latin typeface="Times New Roman" pitchFamily="18" charset="0"/>
                <a:cs typeface="Times New Roman" pitchFamily="18" charset="0"/>
              </a:rPr>
              <a:t>wrapped or curled fingers</a:t>
            </a:r>
            <a:r>
              <a:rPr lang="en-US" sz="2000" dirty="0">
                <a:latin typeface="Times New Roman" pitchFamily="18" charset="0"/>
                <a:cs typeface="Times New Roman" pitchFamily="18" charset="0"/>
              </a:rPr>
              <a:t> will give the </a:t>
            </a:r>
            <a:r>
              <a:rPr lang="en-US" sz="2000" b="1" dirty="0">
                <a:solidFill>
                  <a:srgbClr val="008080"/>
                </a:solidFill>
                <a:latin typeface="Times New Roman" pitchFamily="18" charset="0"/>
                <a:cs typeface="Times New Roman" pitchFamily="18" charset="0"/>
              </a:rPr>
              <a:t>direction of circular magnetic flux line</a:t>
            </a:r>
            <a:r>
              <a:rPr lang="en-US" sz="2000" dirty="0">
                <a:latin typeface="Times New Roman" pitchFamily="18" charset="0"/>
                <a:cs typeface="Times New Roman" pitchFamily="18" charset="0"/>
              </a:rPr>
              <a:t>.</a:t>
            </a:r>
          </a:p>
        </p:txBody>
      </p:sp>
      <p:pic>
        <p:nvPicPr>
          <p:cNvPr id="29" name="Picture 28">
            <a:extLst>
              <a:ext uri="{FF2B5EF4-FFF2-40B4-BE49-F238E27FC236}">
                <a16:creationId xmlns:a16="http://schemas.microsoft.com/office/drawing/2014/main" id="{9E7EFB8C-4819-4A9A-8456-B95C3A38AE2C}"/>
              </a:ext>
            </a:extLst>
          </p:cNvPr>
          <p:cNvPicPr>
            <a:picLocks noChangeAspect="1"/>
          </p:cNvPicPr>
          <p:nvPr/>
        </p:nvPicPr>
        <p:blipFill>
          <a:blip r:embed="rId2"/>
          <a:stretch>
            <a:fillRect/>
          </a:stretch>
        </p:blipFill>
        <p:spPr>
          <a:xfrm>
            <a:off x="281224" y="2316361"/>
            <a:ext cx="1484508" cy="2286000"/>
          </a:xfrm>
          <a:prstGeom prst="rect">
            <a:avLst/>
          </a:prstGeom>
        </p:spPr>
      </p:pic>
      <p:pic>
        <p:nvPicPr>
          <p:cNvPr id="31" name="Picture 30">
            <a:extLst>
              <a:ext uri="{FF2B5EF4-FFF2-40B4-BE49-F238E27FC236}">
                <a16:creationId xmlns:a16="http://schemas.microsoft.com/office/drawing/2014/main" id="{EC70F8F0-7CBF-4836-94BF-D93677C931BA}"/>
              </a:ext>
            </a:extLst>
          </p:cNvPr>
          <p:cNvPicPr>
            <a:picLocks noChangeAspect="1"/>
          </p:cNvPicPr>
          <p:nvPr/>
        </p:nvPicPr>
        <p:blipFill>
          <a:blip r:embed="rId3"/>
          <a:stretch>
            <a:fillRect/>
          </a:stretch>
        </p:blipFill>
        <p:spPr>
          <a:xfrm>
            <a:off x="4508040" y="2258704"/>
            <a:ext cx="1313946" cy="2286000"/>
          </a:xfrm>
          <a:prstGeom prst="rect">
            <a:avLst/>
          </a:prstGeom>
        </p:spPr>
      </p:pic>
      <p:pic>
        <p:nvPicPr>
          <p:cNvPr id="35" name="Picture 34">
            <a:extLst>
              <a:ext uri="{FF2B5EF4-FFF2-40B4-BE49-F238E27FC236}">
                <a16:creationId xmlns:a16="http://schemas.microsoft.com/office/drawing/2014/main" id="{E6F0E044-429D-4241-A652-A01C34BB21DA}"/>
              </a:ext>
            </a:extLst>
          </p:cNvPr>
          <p:cNvPicPr>
            <a:picLocks noChangeAspect="1"/>
          </p:cNvPicPr>
          <p:nvPr/>
        </p:nvPicPr>
        <p:blipFill>
          <a:blip r:embed="rId4"/>
          <a:stretch>
            <a:fillRect/>
          </a:stretch>
        </p:blipFill>
        <p:spPr>
          <a:xfrm>
            <a:off x="5940453" y="2275006"/>
            <a:ext cx="1901688" cy="2286000"/>
          </a:xfrm>
          <a:prstGeom prst="rect">
            <a:avLst/>
          </a:prstGeom>
        </p:spPr>
      </p:pic>
      <p:pic>
        <p:nvPicPr>
          <p:cNvPr id="37" name="Picture 36">
            <a:extLst>
              <a:ext uri="{FF2B5EF4-FFF2-40B4-BE49-F238E27FC236}">
                <a16:creationId xmlns:a16="http://schemas.microsoft.com/office/drawing/2014/main" id="{E7B14F1C-C498-4032-B597-0E17E096B770}"/>
              </a:ext>
            </a:extLst>
          </p:cNvPr>
          <p:cNvPicPr>
            <a:picLocks noChangeAspect="1"/>
          </p:cNvPicPr>
          <p:nvPr/>
        </p:nvPicPr>
        <p:blipFill>
          <a:blip r:embed="rId5"/>
          <a:stretch>
            <a:fillRect/>
          </a:stretch>
        </p:blipFill>
        <p:spPr>
          <a:xfrm>
            <a:off x="1863370" y="2316361"/>
            <a:ext cx="1858213" cy="2286000"/>
          </a:xfrm>
          <a:prstGeom prst="rect">
            <a:avLst/>
          </a:prstGeom>
        </p:spPr>
      </p:pic>
      <p:pic>
        <p:nvPicPr>
          <p:cNvPr id="6" name="Picture 5">
            <a:extLst>
              <a:ext uri="{FF2B5EF4-FFF2-40B4-BE49-F238E27FC236}">
                <a16:creationId xmlns:a16="http://schemas.microsoft.com/office/drawing/2014/main" id="{80D0EF50-603F-4C0C-9280-0149B67B6E50}"/>
              </a:ext>
            </a:extLst>
          </p:cNvPr>
          <p:cNvPicPr>
            <a:picLocks noChangeAspect="1"/>
          </p:cNvPicPr>
          <p:nvPr/>
        </p:nvPicPr>
        <p:blipFill>
          <a:blip r:embed="rId6"/>
          <a:stretch>
            <a:fillRect/>
          </a:stretch>
        </p:blipFill>
        <p:spPr>
          <a:xfrm>
            <a:off x="10263944" y="2703631"/>
            <a:ext cx="1524000" cy="1428750"/>
          </a:xfrm>
          <a:prstGeom prst="rect">
            <a:avLst/>
          </a:prstGeom>
        </p:spPr>
      </p:pic>
      <p:pic>
        <p:nvPicPr>
          <p:cNvPr id="10" name="Picture 9">
            <a:extLst>
              <a:ext uri="{FF2B5EF4-FFF2-40B4-BE49-F238E27FC236}">
                <a16:creationId xmlns:a16="http://schemas.microsoft.com/office/drawing/2014/main" id="{B1508AB7-FCE1-4D33-8592-82242BC30B55}"/>
              </a:ext>
            </a:extLst>
          </p:cNvPr>
          <p:cNvPicPr>
            <a:picLocks noChangeAspect="1"/>
          </p:cNvPicPr>
          <p:nvPr/>
        </p:nvPicPr>
        <p:blipFill>
          <a:blip r:embed="rId7"/>
          <a:stretch>
            <a:fillRect/>
          </a:stretch>
        </p:blipFill>
        <p:spPr>
          <a:xfrm>
            <a:off x="8069168" y="2649438"/>
            <a:ext cx="1476375" cy="1485900"/>
          </a:xfrm>
          <a:prstGeom prst="rect">
            <a:avLst/>
          </a:prstGeom>
        </p:spPr>
      </p:pic>
      <p:sp>
        <p:nvSpPr>
          <p:cNvPr id="16" name="TextBox 15">
            <a:extLst>
              <a:ext uri="{FF2B5EF4-FFF2-40B4-BE49-F238E27FC236}">
                <a16:creationId xmlns:a16="http://schemas.microsoft.com/office/drawing/2014/main" id="{01E46C8C-7093-408D-BBE1-4DF3D97F60E7}"/>
              </a:ext>
            </a:extLst>
          </p:cNvPr>
          <p:cNvSpPr txBox="1"/>
          <p:nvPr/>
        </p:nvSpPr>
        <p:spPr>
          <a:xfrm>
            <a:off x="7875918" y="4105085"/>
            <a:ext cx="2142702" cy="707886"/>
          </a:xfrm>
          <a:prstGeom prst="rect">
            <a:avLst/>
          </a:prstGeom>
          <a:noFill/>
        </p:spPr>
        <p:txBody>
          <a:bodyPr wrap="square" rtlCol="0">
            <a:spAutoFit/>
          </a:bodyPr>
          <a:lstStyle/>
          <a:p>
            <a:pPr algn="ctr"/>
            <a:r>
              <a:rPr lang="en-US" sz="2000" b="1" dirty="0">
                <a:solidFill>
                  <a:schemeClr val="accent2">
                    <a:lumMod val="50000"/>
                  </a:schemeClr>
                </a:solidFill>
              </a:rPr>
              <a:t>Current flowing away from viewer </a:t>
            </a:r>
            <a:endParaRPr lang="en-US" sz="2000" b="1" dirty="0">
              <a:solidFill>
                <a:schemeClr val="accent2">
                  <a:lumMod val="50000"/>
                </a:schemeClr>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D9A97037-3E8E-445F-8754-9B333BBD482B}"/>
              </a:ext>
            </a:extLst>
          </p:cNvPr>
          <p:cNvSpPr txBox="1"/>
          <p:nvPr/>
        </p:nvSpPr>
        <p:spPr>
          <a:xfrm>
            <a:off x="9696255" y="4114925"/>
            <a:ext cx="2659377" cy="707886"/>
          </a:xfrm>
          <a:prstGeom prst="rect">
            <a:avLst/>
          </a:prstGeom>
          <a:noFill/>
        </p:spPr>
        <p:txBody>
          <a:bodyPr wrap="square" rtlCol="0">
            <a:spAutoFit/>
          </a:bodyPr>
          <a:lstStyle/>
          <a:p>
            <a:pPr algn="ctr"/>
            <a:r>
              <a:rPr lang="en-US" sz="2000" b="1" dirty="0">
                <a:solidFill>
                  <a:schemeClr val="accent2">
                    <a:lumMod val="50000"/>
                  </a:schemeClr>
                </a:solidFill>
              </a:rPr>
              <a:t>Current flowing towards viewer</a:t>
            </a:r>
            <a:endParaRPr lang="en-US" sz="2000" b="1" dirty="0">
              <a:solidFill>
                <a:schemeClr val="accent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0635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50</a:t>
            </a:fld>
            <a:endParaRPr lang="en-US" sz="2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B239F321-B05F-4709-8A3B-E0137FD5B326}"/>
              </a:ext>
            </a:extLst>
          </p:cNvPr>
          <p:cNvSpPr/>
          <p:nvPr/>
        </p:nvSpPr>
        <p:spPr>
          <a:xfrm>
            <a:off x="3274137" y="64255"/>
            <a:ext cx="577732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EMF Equation of DC Generator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790C644-871F-4FB6-847B-5EB734C07E22}"/>
              </a:ext>
            </a:extLst>
          </p:cNvPr>
          <p:cNvSpPr txBox="1"/>
          <p:nvPr/>
        </p:nvSpPr>
        <p:spPr>
          <a:xfrm>
            <a:off x="218392" y="631541"/>
            <a:ext cx="5938477" cy="707886"/>
          </a:xfrm>
          <a:prstGeom prst="rect">
            <a:avLst/>
          </a:prstGeom>
          <a:noFill/>
        </p:spPr>
        <p:txBody>
          <a:bodyPr wrap="square" rtlCol="0">
            <a:spAutoFit/>
          </a:bodyPr>
          <a:lstStyle/>
          <a:p>
            <a:pPr algn="just">
              <a:spcAft>
                <a:spcPts val="1200"/>
              </a:spcAft>
            </a:pPr>
            <a:r>
              <a:rPr lang="en-US" sz="2000" dirty="0"/>
              <a:t>The developed emf (</a:t>
            </a:r>
            <a:r>
              <a:rPr lang="en-US" sz="2000" i="1" dirty="0" err="1"/>
              <a:t>E</a:t>
            </a:r>
            <a:r>
              <a:rPr lang="en-US" sz="2000" i="1" baseline="-25000" dirty="0" err="1"/>
              <a:t>g</a:t>
            </a:r>
            <a:r>
              <a:rPr lang="en-US" sz="2000" dirty="0"/>
              <a:t>) per parallel path of a DC generator is given by:</a:t>
            </a:r>
            <a:endParaRPr lang="en-US" sz="2000" dirty="0">
              <a:solidFill>
                <a:srgbClr val="000000"/>
              </a:solidFill>
            </a:endParaRPr>
          </a:p>
        </p:txBody>
      </p:sp>
      <p:sp>
        <p:nvSpPr>
          <p:cNvPr id="18" name="TextBox 17">
            <a:extLst>
              <a:ext uri="{FF2B5EF4-FFF2-40B4-BE49-F238E27FC236}">
                <a16:creationId xmlns:a16="http://schemas.microsoft.com/office/drawing/2014/main" id="{4BD7C429-97F6-4EDE-A862-759F2A45BB26}"/>
              </a:ext>
            </a:extLst>
          </p:cNvPr>
          <p:cNvSpPr txBox="1"/>
          <p:nvPr/>
        </p:nvSpPr>
        <p:spPr>
          <a:xfrm>
            <a:off x="6368276" y="631541"/>
            <a:ext cx="5777320" cy="4247317"/>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 </a:t>
            </a:r>
            <a:r>
              <a:rPr lang="en-US" sz="2000" dirty="0"/>
              <a:t>= Flux/pole [Wb]		</a:t>
            </a:r>
          </a:p>
          <a:p>
            <a:pPr algn="just">
              <a:spcAft>
                <a:spcPts val="600"/>
              </a:spcAft>
            </a:pPr>
            <a:r>
              <a:rPr lang="en-US" sz="2000" i="1" dirty="0"/>
              <a:t>Z</a:t>
            </a:r>
            <a:r>
              <a:rPr lang="en-US" sz="2000" dirty="0"/>
              <a:t> = Total number of armature conductor </a:t>
            </a:r>
          </a:p>
          <a:p>
            <a:pPr algn="just">
              <a:spcAft>
                <a:spcPts val="600"/>
              </a:spcAft>
            </a:pPr>
            <a:r>
              <a:rPr lang="en-US" sz="2000" dirty="0"/>
              <a:t>   = Number of Slots </a:t>
            </a:r>
            <a:r>
              <a:rPr lang="en-US" sz="2000" dirty="0">
                <a:sym typeface="Symbol" panose="05050102010706020507" pitchFamily="18" charset="2"/>
              </a:rPr>
              <a:t> (Number of conductor/slot)</a:t>
            </a:r>
          </a:p>
          <a:p>
            <a:pPr algn="just">
              <a:spcAft>
                <a:spcPts val="600"/>
              </a:spcAft>
            </a:pPr>
            <a:r>
              <a:rPr lang="en-US" sz="2000" dirty="0"/>
              <a:t>   = 2 </a:t>
            </a:r>
            <a:r>
              <a:rPr lang="en-US" sz="2000" dirty="0">
                <a:sym typeface="Symbol" panose="05050102010706020507" pitchFamily="18" charset="2"/>
              </a:rPr>
              <a:t></a:t>
            </a:r>
            <a:r>
              <a:rPr lang="en-US" sz="2000" dirty="0"/>
              <a:t> Number of turns</a:t>
            </a:r>
            <a:endParaRPr lang="en-US" sz="2000" dirty="0">
              <a:sym typeface="Symbol" panose="05050102010706020507" pitchFamily="18" charset="2"/>
            </a:endParaRPr>
          </a:p>
          <a:p>
            <a:pPr algn="just">
              <a:spcAft>
                <a:spcPts val="600"/>
              </a:spcAft>
            </a:pPr>
            <a:r>
              <a:rPr lang="en-US" sz="2000" i="1" dirty="0">
                <a:solidFill>
                  <a:srgbClr val="000000"/>
                </a:solidFill>
                <a:sym typeface="Symbol" panose="05050102010706020507" pitchFamily="18" charset="2"/>
              </a:rPr>
              <a:t>P</a:t>
            </a:r>
            <a:r>
              <a:rPr lang="en-US" sz="2000" dirty="0">
                <a:solidFill>
                  <a:srgbClr val="000000"/>
                </a:solidFill>
                <a:sym typeface="Symbol" panose="05050102010706020507" pitchFamily="18" charset="2"/>
              </a:rPr>
              <a:t> = Number of generator poles</a:t>
            </a:r>
          </a:p>
          <a:p>
            <a:pPr algn="just">
              <a:spcAft>
                <a:spcPts val="600"/>
              </a:spcAft>
            </a:pPr>
            <a:r>
              <a:rPr lang="en-US" sz="2000" i="1" dirty="0">
                <a:solidFill>
                  <a:srgbClr val="000000"/>
                </a:solidFill>
                <a:sym typeface="Symbol" panose="05050102010706020507" pitchFamily="18" charset="2"/>
              </a:rPr>
              <a:t>N</a:t>
            </a:r>
            <a:r>
              <a:rPr lang="en-US" sz="2000" dirty="0">
                <a:solidFill>
                  <a:srgbClr val="000000"/>
                </a:solidFill>
                <a:sym typeface="Symbol" panose="05050102010706020507" pitchFamily="18" charset="2"/>
              </a:rPr>
              <a:t> = Armature  rotation in revolution per minute (rpm)</a:t>
            </a:r>
          </a:p>
          <a:p>
            <a:pPr algn="just">
              <a:spcAft>
                <a:spcPts val="600"/>
              </a:spcAft>
            </a:pPr>
            <a:r>
              <a:rPr lang="en-US" sz="2000" i="1" dirty="0">
                <a:solidFill>
                  <a:srgbClr val="000000"/>
                </a:solidFill>
                <a:sym typeface="Symbol" panose="05050102010706020507" pitchFamily="18" charset="2"/>
              </a:rPr>
              <a:t></a:t>
            </a:r>
            <a:r>
              <a:rPr lang="en-US" sz="2000" i="1" baseline="-25000" dirty="0">
                <a:solidFill>
                  <a:srgbClr val="000000"/>
                </a:solidFill>
                <a:sym typeface="Symbol" panose="05050102010706020507" pitchFamily="18" charset="2"/>
              </a:rPr>
              <a:t>m</a:t>
            </a:r>
            <a:r>
              <a:rPr lang="en-US" sz="2000" dirty="0">
                <a:solidFill>
                  <a:srgbClr val="000000"/>
                </a:solidFill>
                <a:sym typeface="Symbol" panose="05050102010706020507" pitchFamily="18" charset="2"/>
              </a:rPr>
              <a:t> = Armature  rotation in rad/s</a:t>
            </a:r>
          </a:p>
          <a:p>
            <a:pPr algn="just">
              <a:spcAft>
                <a:spcPts val="600"/>
              </a:spcAft>
            </a:pPr>
            <a:r>
              <a:rPr lang="en-US" sz="2000" i="1" dirty="0">
                <a:solidFill>
                  <a:srgbClr val="000000"/>
                </a:solidFill>
                <a:sym typeface="Symbol" panose="05050102010706020507" pitchFamily="18" charset="2"/>
              </a:rPr>
              <a:t>A</a:t>
            </a:r>
            <a:r>
              <a:rPr lang="en-US" sz="2000" dirty="0">
                <a:solidFill>
                  <a:srgbClr val="000000"/>
                </a:solidFill>
                <a:sym typeface="Symbol" panose="05050102010706020507" pitchFamily="18" charset="2"/>
              </a:rPr>
              <a:t> = Number of parallel paths in armature</a:t>
            </a:r>
          </a:p>
          <a:p>
            <a:pPr algn="just">
              <a:spcAft>
                <a:spcPts val="600"/>
              </a:spcAft>
            </a:pPr>
            <a:r>
              <a:rPr lang="en-US" sz="2000" dirty="0">
                <a:solidFill>
                  <a:srgbClr val="000000"/>
                </a:solidFill>
                <a:sym typeface="Symbol" panose="05050102010706020507" pitchFamily="18" charset="2"/>
              </a:rPr>
              <a:t>    = 2 for wave winding</a:t>
            </a:r>
          </a:p>
          <a:p>
            <a:pPr algn="just">
              <a:spcAft>
                <a:spcPts val="600"/>
              </a:spcAft>
            </a:pPr>
            <a:r>
              <a:rPr lang="en-US" sz="2000" dirty="0">
                <a:solidFill>
                  <a:srgbClr val="000000"/>
                </a:solidFill>
                <a:sym typeface="Symbol" panose="05050102010706020507" pitchFamily="18" charset="2"/>
              </a:rPr>
              <a:t>    = </a:t>
            </a:r>
            <a:r>
              <a:rPr lang="en-US" sz="2000" i="1" dirty="0">
                <a:solidFill>
                  <a:srgbClr val="000000"/>
                </a:solidFill>
                <a:sym typeface="Symbol" panose="05050102010706020507" pitchFamily="18" charset="2"/>
              </a:rPr>
              <a:t>P</a:t>
            </a:r>
            <a:r>
              <a:rPr lang="en-US" sz="2000" dirty="0">
                <a:solidFill>
                  <a:srgbClr val="000000"/>
                </a:solidFill>
                <a:sym typeface="Symbol" panose="05050102010706020507" pitchFamily="18" charset="2"/>
              </a:rPr>
              <a:t> for lap winding</a:t>
            </a:r>
          </a:p>
          <a:p>
            <a:pPr algn="just">
              <a:spcAft>
                <a:spcPts val="600"/>
              </a:spcAft>
            </a:pPr>
            <a:r>
              <a:rPr lang="en-US" sz="2000" i="1" dirty="0" err="1">
                <a:solidFill>
                  <a:srgbClr val="000000"/>
                </a:solidFill>
                <a:sym typeface="Symbol" panose="05050102010706020507" pitchFamily="18" charset="2"/>
              </a:rPr>
              <a:t>E</a:t>
            </a:r>
            <a:r>
              <a:rPr lang="en-US" sz="2000" i="1" baseline="-25000" dirty="0" err="1">
                <a:solidFill>
                  <a:srgbClr val="000000"/>
                </a:solidFill>
                <a:sym typeface="Symbol" panose="05050102010706020507" pitchFamily="18" charset="2"/>
              </a:rPr>
              <a:t>g</a:t>
            </a:r>
            <a:r>
              <a:rPr lang="en-US" sz="2000" dirty="0">
                <a:solidFill>
                  <a:srgbClr val="000000"/>
                </a:solidFill>
                <a:sym typeface="Symbol" panose="05050102010706020507" pitchFamily="18" charset="2"/>
              </a:rPr>
              <a:t> or </a:t>
            </a:r>
            <a:r>
              <a:rPr lang="en-US" sz="2000" i="1" dirty="0" err="1">
                <a:solidFill>
                  <a:srgbClr val="000000"/>
                </a:solidFill>
                <a:sym typeface="Symbol" panose="05050102010706020507" pitchFamily="18" charset="2"/>
              </a:rPr>
              <a:t>E</a:t>
            </a:r>
            <a:r>
              <a:rPr lang="en-US" sz="2000" i="1" baseline="-25000" dirty="0" err="1">
                <a:solidFill>
                  <a:srgbClr val="000000"/>
                </a:solidFill>
                <a:sym typeface="Symbol" panose="05050102010706020507" pitchFamily="18" charset="2"/>
              </a:rPr>
              <a:t>a</a:t>
            </a:r>
            <a:r>
              <a:rPr lang="en-US" sz="2000" i="1" baseline="-25000" dirty="0">
                <a:solidFill>
                  <a:srgbClr val="000000"/>
                </a:solidFill>
                <a:sym typeface="Symbol" panose="05050102010706020507" pitchFamily="18" charset="2"/>
              </a:rPr>
              <a:t> </a:t>
            </a:r>
            <a:r>
              <a:rPr lang="en-US" sz="2000" dirty="0">
                <a:solidFill>
                  <a:srgbClr val="000000"/>
                </a:solidFill>
                <a:sym typeface="Symbol" panose="05050102010706020507" pitchFamily="18" charset="2"/>
              </a:rPr>
              <a:t>= EMF induced in any of the parallel paths</a:t>
            </a:r>
            <a:endParaRPr lang="en-US" sz="2000" dirty="0">
              <a:solidFill>
                <a:srgbClr val="000000"/>
              </a:solidFill>
            </a:endParaRPr>
          </a:p>
        </p:txBody>
      </p:sp>
      <p:graphicFrame>
        <p:nvGraphicFramePr>
          <p:cNvPr id="10" name="Object 9">
            <a:extLst>
              <a:ext uri="{FF2B5EF4-FFF2-40B4-BE49-F238E27FC236}">
                <a16:creationId xmlns:a16="http://schemas.microsoft.com/office/drawing/2014/main" id="{27F2DDC6-FB93-42E2-8664-116943995D37}"/>
              </a:ext>
            </a:extLst>
          </p:cNvPr>
          <p:cNvGraphicFramePr>
            <a:graphicFrameLocks noChangeAspect="1"/>
          </p:cNvGraphicFramePr>
          <p:nvPr/>
        </p:nvGraphicFramePr>
        <p:xfrm>
          <a:off x="795272" y="1411659"/>
          <a:ext cx="4673600" cy="660400"/>
        </p:xfrm>
        <a:graphic>
          <a:graphicData uri="http://schemas.openxmlformats.org/presentationml/2006/ole">
            <mc:AlternateContent xmlns:mc="http://schemas.openxmlformats.org/markup-compatibility/2006">
              <mc:Choice xmlns:v="urn:schemas-microsoft-com:vml" Requires="v">
                <p:oleObj name="Equation" r:id="rId2" imgW="4673520" imgH="660240" progId="Equation.3">
                  <p:embed/>
                </p:oleObj>
              </mc:Choice>
              <mc:Fallback>
                <p:oleObj name="Equation" r:id="rId2" imgW="4673520" imgH="660240" progId="Equation.3">
                  <p:embed/>
                  <p:pic>
                    <p:nvPicPr>
                      <p:cNvPr id="10" name="Object 9">
                        <a:extLst>
                          <a:ext uri="{FF2B5EF4-FFF2-40B4-BE49-F238E27FC236}">
                            <a16:creationId xmlns:a16="http://schemas.microsoft.com/office/drawing/2014/main" id="{27F2DDC6-FB93-42E2-8664-116943995D37}"/>
                          </a:ext>
                        </a:extLst>
                      </p:cNvPr>
                      <p:cNvPicPr/>
                      <p:nvPr/>
                    </p:nvPicPr>
                    <p:blipFill>
                      <a:blip r:embed="rId3"/>
                      <a:stretch>
                        <a:fillRect/>
                      </a:stretch>
                    </p:blipFill>
                    <p:spPr>
                      <a:xfrm>
                        <a:off x="795272" y="1411659"/>
                        <a:ext cx="4673600" cy="66040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BB124990-F3E9-4F45-9CCB-7B7677339593}"/>
              </a:ext>
            </a:extLst>
          </p:cNvPr>
          <p:cNvSpPr txBox="1"/>
          <p:nvPr/>
        </p:nvSpPr>
        <p:spPr>
          <a:xfrm>
            <a:off x="294214" y="2126592"/>
            <a:ext cx="5337377"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For a given DC machine, </a:t>
            </a:r>
            <a:r>
              <a:rPr lang="en-US" sz="2000" i="1" dirty="0">
                <a:sym typeface="Symbol" panose="05050102010706020507" pitchFamily="18" charset="2"/>
              </a:rPr>
              <a:t>Z</a:t>
            </a:r>
            <a:r>
              <a:rPr lang="en-US" sz="2000" dirty="0">
                <a:sym typeface="Symbol" panose="05050102010706020507" pitchFamily="18" charset="2"/>
              </a:rPr>
              <a:t>, </a:t>
            </a:r>
            <a:r>
              <a:rPr lang="en-US" sz="2000" i="1" dirty="0">
                <a:sym typeface="Symbol" panose="05050102010706020507" pitchFamily="18" charset="2"/>
              </a:rPr>
              <a:t>P</a:t>
            </a:r>
            <a:r>
              <a:rPr lang="en-US" sz="2000" dirty="0">
                <a:sym typeface="Symbol" panose="05050102010706020507" pitchFamily="18" charset="2"/>
              </a:rPr>
              <a:t>, </a:t>
            </a:r>
            <a:r>
              <a:rPr lang="en-US" sz="2000" i="1" dirty="0">
                <a:sym typeface="Symbol" panose="05050102010706020507" pitchFamily="18" charset="2"/>
              </a:rPr>
              <a:t>A</a:t>
            </a:r>
            <a:r>
              <a:rPr lang="en-US" sz="2000" dirty="0">
                <a:sym typeface="Symbol" panose="05050102010706020507" pitchFamily="18" charset="2"/>
              </a:rPr>
              <a:t> are constant, thus Eq. (26.1) can be written as follows:</a:t>
            </a:r>
            <a:endParaRPr lang="en-US" sz="2000" dirty="0">
              <a:solidFill>
                <a:srgbClr val="000000"/>
              </a:solidFill>
            </a:endParaRPr>
          </a:p>
        </p:txBody>
      </p:sp>
      <p:graphicFrame>
        <p:nvGraphicFramePr>
          <p:cNvPr id="12" name="Object 11">
            <a:extLst>
              <a:ext uri="{FF2B5EF4-FFF2-40B4-BE49-F238E27FC236}">
                <a16:creationId xmlns:a16="http://schemas.microsoft.com/office/drawing/2014/main" id="{7D47496E-B97B-4EEA-8321-5A6EA7B3E9AA}"/>
              </a:ext>
            </a:extLst>
          </p:cNvPr>
          <p:cNvGraphicFramePr>
            <a:graphicFrameLocks noChangeAspect="1"/>
          </p:cNvGraphicFramePr>
          <p:nvPr/>
        </p:nvGraphicFramePr>
        <p:xfrm>
          <a:off x="837771" y="2866797"/>
          <a:ext cx="3505200" cy="368300"/>
        </p:xfrm>
        <a:graphic>
          <a:graphicData uri="http://schemas.openxmlformats.org/presentationml/2006/ole">
            <mc:AlternateContent xmlns:mc="http://schemas.openxmlformats.org/markup-compatibility/2006">
              <mc:Choice xmlns:v="urn:schemas-microsoft-com:vml" Requires="v">
                <p:oleObj name="Equation" r:id="rId4" imgW="3504960" imgH="368280" progId="Equation.3">
                  <p:embed/>
                </p:oleObj>
              </mc:Choice>
              <mc:Fallback>
                <p:oleObj name="Equation" r:id="rId4" imgW="3504960" imgH="368280" progId="Equation.3">
                  <p:embed/>
                  <p:pic>
                    <p:nvPicPr>
                      <p:cNvPr id="12" name="Object 11">
                        <a:extLst>
                          <a:ext uri="{FF2B5EF4-FFF2-40B4-BE49-F238E27FC236}">
                            <a16:creationId xmlns:a16="http://schemas.microsoft.com/office/drawing/2014/main" id="{7D47496E-B97B-4EEA-8321-5A6EA7B3E9AA}"/>
                          </a:ext>
                        </a:extLst>
                      </p:cNvPr>
                      <p:cNvPicPr/>
                      <p:nvPr/>
                    </p:nvPicPr>
                    <p:blipFill>
                      <a:blip r:embed="rId5"/>
                      <a:stretch>
                        <a:fillRect/>
                      </a:stretch>
                    </p:blipFill>
                    <p:spPr>
                      <a:xfrm>
                        <a:off x="837771" y="2866797"/>
                        <a:ext cx="3505200" cy="368300"/>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D20FEA92-ACE4-4D76-B28E-902093321C9F}"/>
              </a:ext>
            </a:extLst>
          </p:cNvPr>
          <p:cNvCxnSpPr/>
          <p:nvPr/>
        </p:nvCxnSpPr>
        <p:spPr>
          <a:xfrm>
            <a:off x="6245358" y="559638"/>
            <a:ext cx="0" cy="576072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9" name="Object 18">
            <a:extLst>
              <a:ext uri="{FF2B5EF4-FFF2-40B4-BE49-F238E27FC236}">
                <a16:creationId xmlns:a16="http://schemas.microsoft.com/office/drawing/2014/main" id="{8DC16652-C42C-4E3E-9E4D-3318ECD6E6FE}"/>
              </a:ext>
            </a:extLst>
          </p:cNvPr>
          <p:cNvGraphicFramePr>
            <a:graphicFrameLocks noChangeAspect="1"/>
          </p:cNvGraphicFramePr>
          <p:nvPr/>
        </p:nvGraphicFramePr>
        <p:xfrm>
          <a:off x="6475745" y="4969065"/>
          <a:ext cx="1092200" cy="1295400"/>
        </p:xfrm>
        <a:graphic>
          <a:graphicData uri="http://schemas.openxmlformats.org/presentationml/2006/ole">
            <mc:AlternateContent xmlns:mc="http://schemas.openxmlformats.org/markup-compatibility/2006">
              <mc:Choice xmlns:v="urn:schemas-microsoft-com:vml" Requires="v">
                <p:oleObj name="Equation" r:id="rId6" imgW="1091880" imgH="1295280" progId="Equation.3">
                  <p:embed/>
                </p:oleObj>
              </mc:Choice>
              <mc:Fallback>
                <p:oleObj name="Equation" r:id="rId6" imgW="1091880" imgH="1295280" progId="Equation.3">
                  <p:embed/>
                  <p:pic>
                    <p:nvPicPr>
                      <p:cNvPr id="19" name="Object 18">
                        <a:extLst>
                          <a:ext uri="{FF2B5EF4-FFF2-40B4-BE49-F238E27FC236}">
                            <a16:creationId xmlns:a16="http://schemas.microsoft.com/office/drawing/2014/main" id="{8DC16652-C42C-4E3E-9E4D-3318ECD6E6FE}"/>
                          </a:ext>
                        </a:extLst>
                      </p:cNvPr>
                      <p:cNvPicPr/>
                      <p:nvPr/>
                    </p:nvPicPr>
                    <p:blipFill>
                      <a:blip r:embed="rId7"/>
                      <a:stretch>
                        <a:fillRect/>
                      </a:stretch>
                    </p:blipFill>
                    <p:spPr>
                      <a:xfrm>
                        <a:off x="6475745" y="4969065"/>
                        <a:ext cx="1092200" cy="129540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373D6322-E24F-4004-9757-9BC190CD66FE}"/>
              </a:ext>
            </a:extLst>
          </p:cNvPr>
          <p:cNvSpPr txBox="1"/>
          <p:nvPr/>
        </p:nvSpPr>
        <p:spPr>
          <a:xfrm>
            <a:off x="327723" y="3380173"/>
            <a:ext cx="5902885" cy="1015663"/>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For an electromagnetic system flux is proportional to field current i.e.   </a:t>
            </a:r>
            <a:r>
              <a:rPr lang="en-US" sz="2000" i="1" dirty="0">
                <a:sym typeface="Symbol" panose="05050102010706020507" pitchFamily="18" charset="2"/>
              </a:rPr>
              <a:t>I</a:t>
            </a:r>
            <a:r>
              <a:rPr lang="en-US" sz="2000" i="1" baseline="-25000" dirty="0">
                <a:sym typeface="Symbol" panose="05050102010706020507" pitchFamily="18" charset="2"/>
              </a:rPr>
              <a:t>f</a:t>
            </a:r>
            <a:r>
              <a:rPr lang="en-US" sz="2000" dirty="0">
                <a:sym typeface="Symbol" panose="05050102010706020507" pitchFamily="18" charset="2"/>
              </a:rPr>
              <a:t>. So, Eq. (26.2) can be written as follows:</a:t>
            </a:r>
            <a:endParaRPr lang="en-US" sz="2000" dirty="0">
              <a:solidFill>
                <a:srgbClr val="000000"/>
              </a:solidFill>
            </a:endParaRPr>
          </a:p>
        </p:txBody>
      </p:sp>
      <p:sp>
        <p:nvSpPr>
          <p:cNvPr id="23" name="TextBox 22">
            <a:extLst>
              <a:ext uri="{FF2B5EF4-FFF2-40B4-BE49-F238E27FC236}">
                <a16:creationId xmlns:a16="http://schemas.microsoft.com/office/drawing/2014/main" id="{423AAD60-F581-4543-B406-4CBAEAB3DDA5}"/>
              </a:ext>
            </a:extLst>
          </p:cNvPr>
          <p:cNvSpPr txBox="1"/>
          <p:nvPr/>
        </p:nvSpPr>
        <p:spPr>
          <a:xfrm>
            <a:off x="442044" y="5123735"/>
            <a:ext cx="4204102" cy="1169551"/>
          </a:xfrm>
          <a:prstGeom prst="rect">
            <a:avLst/>
          </a:prstGeom>
          <a:noFill/>
        </p:spPr>
        <p:txBody>
          <a:bodyPr wrap="square" rtlCol="0">
            <a:spAutoFit/>
          </a:bodyPr>
          <a:lstStyle/>
          <a:p>
            <a:pPr algn="just">
              <a:spcAft>
                <a:spcPts val="600"/>
              </a:spcAft>
            </a:pPr>
            <a:r>
              <a:rPr lang="en-US" sz="2000" i="1" dirty="0">
                <a:sym typeface="Symbol" panose="05050102010706020507" pitchFamily="18" charset="2"/>
              </a:rPr>
              <a:t>K</a:t>
            </a:r>
            <a:r>
              <a:rPr lang="en-US" sz="2000" baseline="-25000" dirty="0">
                <a:sym typeface="Symbol" panose="05050102010706020507" pitchFamily="18" charset="2"/>
              </a:rPr>
              <a:t>1</a:t>
            </a:r>
            <a:r>
              <a:rPr lang="en-US" sz="2000" dirty="0">
                <a:sym typeface="Symbol" panose="05050102010706020507" pitchFamily="18" charset="2"/>
              </a:rPr>
              <a:t> and </a:t>
            </a:r>
            <a:r>
              <a:rPr lang="en-US" sz="2000" i="1" dirty="0">
                <a:sym typeface="Symbol" panose="05050102010706020507" pitchFamily="18" charset="2"/>
              </a:rPr>
              <a:t>K</a:t>
            </a:r>
            <a:r>
              <a:rPr lang="en-US" sz="2000" baseline="-25000" dirty="0">
                <a:sym typeface="Symbol" panose="05050102010706020507" pitchFamily="18" charset="2"/>
              </a:rPr>
              <a:t>2</a:t>
            </a:r>
            <a:r>
              <a:rPr lang="en-US" sz="2000" dirty="0">
                <a:sym typeface="Symbol" panose="05050102010706020507" pitchFamily="18" charset="2"/>
              </a:rPr>
              <a:t>  are constant</a:t>
            </a:r>
          </a:p>
          <a:p>
            <a:pPr algn="just">
              <a:spcAft>
                <a:spcPts val="600"/>
              </a:spcAft>
            </a:pPr>
            <a:r>
              <a:rPr lang="en-US" sz="2000" i="1" dirty="0">
                <a:sym typeface="Symbol" panose="05050102010706020507" pitchFamily="18" charset="2"/>
              </a:rPr>
              <a:t>I</a:t>
            </a:r>
            <a:r>
              <a:rPr lang="en-US" sz="2000" i="1" baseline="-25000" dirty="0">
                <a:sym typeface="Symbol" panose="05050102010706020507" pitchFamily="18" charset="2"/>
              </a:rPr>
              <a:t>f</a:t>
            </a:r>
            <a:r>
              <a:rPr lang="en-US" sz="2000" dirty="0">
                <a:sym typeface="Symbol" panose="05050102010706020507" pitchFamily="18" charset="2"/>
              </a:rPr>
              <a:t>  = </a:t>
            </a:r>
            <a:r>
              <a:rPr lang="en-US" sz="2000" i="1" dirty="0" err="1">
                <a:sym typeface="Symbol" panose="05050102010706020507" pitchFamily="18" charset="2"/>
              </a:rPr>
              <a:t>I</a:t>
            </a:r>
            <a:r>
              <a:rPr lang="en-US" sz="2000" i="1" baseline="-25000" dirty="0" err="1">
                <a:sym typeface="Symbol" panose="05050102010706020507" pitchFamily="18" charset="2"/>
              </a:rPr>
              <a:t>sh</a:t>
            </a:r>
            <a:r>
              <a:rPr lang="en-US" sz="2000" dirty="0">
                <a:sym typeface="Symbol" panose="05050102010706020507" pitchFamily="18" charset="2"/>
              </a:rPr>
              <a:t> for shunt wound DC motor</a:t>
            </a:r>
          </a:p>
          <a:p>
            <a:pPr algn="just">
              <a:spcAft>
                <a:spcPts val="600"/>
              </a:spcAft>
            </a:pPr>
            <a:r>
              <a:rPr lang="en-US" sz="2000" dirty="0">
                <a:sym typeface="Symbol" panose="05050102010706020507" pitchFamily="18" charset="2"/>
              </a:rPr>
              <a:t>    = </a:t>
            </a:r>
            <a:r>
              <a:rPr lang="en-US" sz="2000" i="1" dirty="0">
                <a:sym typeface="Symbol" panose="05050102010706020507" pitchFamily="18" charset="2"/>
              </a:rPr>
              <a:t>I</a:t>
            </a:r>
            <a:r>
              <a:rPr lang="en-US" sz="2000" dirty="0">
                <a:sym typeface="Symbol" panose="05050102010706020507" pitchFamily="18" charset="2"/>
              </a:rPr>
              <a:t> for series wound DC motor</a:t>
            </a:r>
            <a:endParaRPr lang="en-US" sz="2000" dirty="0">
              <a:solidFill>
                <a:srgbClr val="000000"/>
              </a:solidFill>
            </a:endParaRPr>
          </a:p>
        </p:txBody>
      </p:sp>
      <p:graphicFrame>
        <p:nvGraphicFramePr>
          <p:cNvPr id="24" name="Object 23">
            <a:extLst>
              <a:ext uri="{FF2B5EF4-FFF2-40B4-BE49-F238E27FC236}">
                <a16:creationId xmlns:a16="http://schemas.microsoft.com/office/drawing/2014/main" id="{19077939-2C04-4DC1-B960-0BF4274387F2}"/>
              </a:ext>
            </a:extLst>
          </p:cNvPr>
          <p:cNvGraphicFramePr>
            <a:graphicFrameLocks noChangeAspect="1"/>
          </p:cNvGraphicFramePr>
          <p:nvPr/>
        </p:nvGraphicFramePr>
        <p:xfrm>
          <a:off x="797639" y="4571269"/>
          <a:ext cx="3581400" cy="368300"/>
        </p:xfrm>
        <a:graphic>
          <a:graphicData uri="http://schemas.openxmlformats.org/presentationml/2006/ole">
            <mc:AlternateContent xmlns:mc="http://schemas.openxmlformats.org/markup-compatibility/2006">
              <mc:Choice xmlns:v="urn:schemas-microsoft-com:vml" Requires="v">
                <p:oleObj name="Equation" r:id="rId8" imgW="3581280" imgH="368280" progId="Equation.3">
                  <p:embed/>
                </p:oleObj>
              </mc:Choice>
              <mc:Fallback>
                <p:oleObj name="Equation" r:id="rId8" imgW="3581280" imgH="368280" progId="Equation.3">
                  <p:embed/>
                  <p:pic>
                    <p:nvPicPr>
                      <p:cNvPr id="24" name="Object 23">
                        <a:extLst>
                          <a:ext uri="{FF2B5EF4-FFF2-40B4-BE49-F238E27FC236}">
                            <a16:creationId xmlns:a16="http://schemas.microsoft.com/office/drawing/2014/main" id="{19077939-2C04-4DC1-B960-0BF4274387F2}"/>
                          </a:ext>
                        </a:extLst>
                      </p:cNvPr>
                      <p:cNvPicPr/>
                      <p:nvPr/>
                    </p:nvPicPr>
                    <p:blipFill>
                      <a:blip r:embed="rId9"/>
                      <a:stretch>
                        <a:fillRect/>
                      </a:stretch>
                    </p:blipFill>
                    <p:spPr>
                      <a:xfrm>
                        <a:off x="797639" y="4571269"/>
                        <a:ext cx="3581400" cy="368300"/>
                      </a:xfrm>
                      <a:prstGeom prst="rect">
                        <a:avLst/>
                      </a:prstGeom>
                    </p:spPr>
                  </p:pic>
                </p:oleObj>
              </mc:Fallback>
            </mc:AlternateContent>
          </a:graphicData>
        </a:graphic>
      </p:graphicFrame>
    </p:spTree>
    <p:extLst>
      <p:ext uri="{BB962C8B-B14F-4D97-AF65-F5344CB8AC3E}">
        <p14:creationId xmlns:p14="http://schemas.microsoft.com/office/powerpoint/2010/main" val="366778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1" grpId="0"/>
      <p:bldP spid="21"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51</a:t>
            </a:fld>
            <a:endParaRPr lang="en-US" sz="2000" b="1"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3F6E47ED-A60D-4B39-8F1D-D8F5055A2087}"/>
              </a:ext>
            </a:extLst>
          </p:cNvPr>
          <p:cNvPicPr>
            <a:picLocks noChangeAspect="1"/>
          </p:cNvPicPr>
          <p:nvPr/>
        </p:nvPicPr>
        <p:blipFill>
          <a:blip r:embed="rId2"/>
          <a:stretch>
            <a:fillRect/>
          </a:stretch>
        </p:blipFill>
        <p:spPr>
          <a:xfrm>
            <a:off x="665661" y="226757"/>
            <a:ext cx="10860677" cy="1005840"/>
          </a:xfrm>
          <a:prstGeom prst="rect">
            <a:avLst/>
          </a:prstGeom>
        </p:spPr>
      </p:pic>
      <p:pic>
        <p:nvPicPr>
          <p:cNvPr id="8" name="Picture 7">
            <a:extLst>
              <a:ext uri="{FF2B5EF4-FFF2-40B4-BE49-F238E27FC236}">
                <a16:creationId xmlns:a16="http://schemas.microsoft.com/office/drawing/2014/main" id="{69355902-D4FA-4008-B873-42830D426481}"/>
              </a:ext>
            </a:extLst>
          </p:cNvPr>
          <p:cNvPicPr>
            <a:picLocks noChangeAspect="1"/>
          </p:cNvPicPr>
          <p:nvPr/>
        </p:nvPicPr>
        <p:blipFill>
          <a:blip r:embed="rId3"/>
          <a:stretch>
            <a:fillRect/>
          </a:stretch>
        </p:blipFill>
        <p:spPr>
          <a:xfrm>
            <a:off x="665660" y="1576234"/>
            <a:ext cx="9893300" cy="457200"/>
          </a:xfrm>
          <a:prstGeom prst="rect">
            <a:avLst/>
          </a:prstGeom>
        </p:spPr>
      </p:pic>
      <p:pic>
        <p:nvPicPr>
          <p:cNvPr id="10" name="Picture 9">
            <a:extLst>
              <a:ext uri="{FF2B5EF4-FFF2-40B4-BE49-F238E27FC236}">
                <a16:creationId xmlns:a16="http://schemas.microsoft.com/office/drawing/2014/main" id="{3594E7E8-78DA-4B0E-A792-AB9AB74E067E}"/>
              </a:ext>
            </a:extLst>
          </p:cNvPr>
          <p:cNvPicPr>
            <a:picLocks noChangeAspect="1"/>
          </p:cNvPicPr>
          <p:nvPr/>
        </p:nvPicPr>
        <p:blipFill>
          <a:blip r:embed="rId4"/>
          <a:stretch>
            <a:fillRect/>
          </a:stretch>
        </p:blipFill>
        <p:spPr>
          <a:xfrm>
            <a:off x="2027134" y="2330577"/>
            <a:ext cx="3693318" cy="1005840"/>
          </a:xfrm>
          <a:prstGeom prst="rect">
            <a:avLst/>
          </a:prstGeom>
        </p:spPr>
      </p:pic>
      <p:pic>
        <p:nvPicPr>
          <p:cNvPr id="12" name="Picture 11">
            <a:extLst>
              <a:ext uri="{FF2B5EF4-FFF2-40B4-BE49-F238E27FC236}">
                <a16:creationId xmlns:a16="http://schemas.microsoft.com/office/drawing/2014/main" id="{2A2B77B9-3BE6-4107-8996-3DFFED513A2D}"/>
              </a:ext>
            </a:extLst>
          </p:cNvPr>
          <p:cNvPicPr>
            <a:picLocks noChangeAspect="1"/>
          </p:cNvPicPr>
          <p:nvPr/>
        </p:nvPicPr>
        <p:blipFill>
          <a:blip r:embed="rId5"/>
          <a:stretch>
            <a:fillRect/>
          </a:stretch>
        </p:blipFill>
        <p:spPr>
          <a:xfrm>
            <a:off x="1533246" y="3925246"/>
            <a:ext cx="7433787" cy="1005840"/>
          </a:xfrm>
          <a:prstGeom prst="rect">
            <a:avLst/>
          </a:prstGeom>
        </p:spPr>
      </p:pic>
    </p:spTree>
    <p:extLst>
      <p:ext uri="{BB962C8B-B14F-4D97-AF65-F5344CB8AC3E}">
        <p14:creationId xmlns:p14="http://schemas.microsoft.com/office/powerpoint/2010/main" val="257778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52</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919630B6-3D80-4D3C-BEE2-FE7C8A5A323F}"/>
              </a:ext>
            </a:extLst>
          </p:cNvPr>
          <p:cNvSpPr/>
          <p:nvPr/>
        </p:nvSpPr>
        <p:spPr>
          <a:xfrm>
            <a:off x="2405292" y="123247"/>
            <a:ext cx="694518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Power Stages of a DC Generator </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3C3A836-8F77-461E-8C48-F8355DAF3C6D}"/>
              </a:ext>
            </a:extLst>
          </p:cNvPr>
          <p:cNvPicPr>
            <a:picLocks noChangeAspect="1"/>
          </p:cNvPicPr>
          <p:nvPr/>
        </p:nvPicPr>
        <p:blipFill>
          <a:blip r:embed="rId2"/>
          <a:stretch>
            <a:fillRect/>
          </a:stretch>
        </p:blipFill>
        <p:spPr>
          <a:xfrm>
            <a:off x="276386" y="1048534"/>
            <a:ext cx="7686675" cy="1885950"/>
          </a:xfrm>
          <a:prstGeom prst="rect">
            <a:avLst/>
          </a:prstGeom>
        </p:spPr>
      </p:pic>
      <p:pic>
        <p:nvPicPr>
          <p:cNvPr id="15" name="Picture 14">
            <a:extLst>
              <a:ext uri="{FF2B5EF4-FFF2-40B4-BE49-F238E27FC236}">
                <a16:creationId xmlns:a16="http://schemas.microsoft.com/office/drawing/2014/main" id="{C252950D-2007-424C-8B45-3C47074DBAA0}"/>
              </a:ext>
            </a:extLst>
          </p:cNvPr>
          <p:cNvPicPr>
            <a:picLocks noChangeAspect="1"/>
          </p:cNvPicPr>
          <p:nvPr/>
        </p:nvPicPr>
        <p:blipFill>
          <a:blip r:embed="rId3"/>
          <a:stretch>
            <a:fillRect/>
          </a:stretch>
        </p:blipFill>
        <p:spPr>
          <a:xfrm>
            <a:off x="262099" y="3004212"/>
            <a:ext cx="7866043" cy="914400"/>
          </a:xfrm>
          <a:prstGeom prst="rect">
            <a:avLst/>
          </a:prstGeom>
        </p:spPr>
      </p:pic>
      <p:pic>
        <p:nvPicPr>
          <p:cNvPr id="17" name="Picture 16">
            <a:extLst>
              <a:ext uri="{FF2B5EF4-FFF2-40B4-BE49-F238E27FC236}">
                <a16:creationId xmlns:a16="http://schemas.microsoft.com/office/drawing/2014/main" id="{35DCEF57-1C3F-4376-81C8-87BB47B30A29}"/>
              </a:ext>
            </a:extLst>
          </p:cNvPr>
          <p:cNvPicPr>
            <a:picLocks noChangeAspect="1"/>
          </p:cNvPicPr>
          <p:nvPr/>
        </p:nvPicPr>
        <p:blipFill>
          <a:blip r:embed="rId4"/>
          <a:stretch>
            <a:fillRect/>
          </a:stretch>
        </p:blipFill>
        <p:spPr>
          <a:xfrm>
            <a:off x="370251" y="4100858"/>
            <a:ext cx="6204030" cy="914400"/>
          </a:xfrm>
          <a:prstGeom prst="rect">
            <a:avLst/>
          </a:prstGeom>
        </p:spPr>
      </p:pic>
      <p:pic>
        <p:nvPicPr>
          <p:cNvPr id="19" name="Picture 18">
            <a:extLst>
              <a:ext uri="{FF2B5EF4-FFF2-40B4-BE49-F238E27FC236}">
                <a16:creationId xmlns:a16="http://schemas.microsoft.com/office/drawing/2014/main" id="{B4714F84-F229-4DE4-ACA6-9F6B91A60251}"/>
              </a:ext>
            </a:extLst>
          </p:cNvPr>
          <p:cNvPicPr>
            <a:picLocks noChangeAspect="1"/>
          </p:cNvPicPr>
          <p:nvPr/>
        </p:nvPicPr>
        <p:blipFill>
          <a:blip r:embed="rId5"/>
          <a:stretch>
            <a:fillRect/>
          </a:stretch>
        </p:blipFill>
        <p:spPr>
          <a:xfrm>
            <a:off x="321091" y="5322262"/>
            <a:ext cx="5406390" cy="914400"/>
          </a:xfrm>
          <a:prstGeom prst="rect">
            <a:avLst/>
          </a:prstGeom>
        </p:spPr>
      </p:pic>
      <p:sp>
        <p:nvSpPr>
          <p:cNvPr id="20" name="TextBox 19">
            <a:extLst>
              <a:ext uri="{FF2B5EF4-FFF2-40B4-BE49-F238E27FC236}">
                <a16:creationId xmlns:a16="http://schemas.microsoft.com/office/drawing/2014/main" id="{E23CA15D-0AD8-4EFC-B732-72EBA44571A2}"/>
              </a:ext>
            </a:extLst>
          </p:cNvPr>
          <p:cNvSpPr txBox="1"/>
          <p:nvPr/>
        </p:nvSpPr>
        <p:spPr>
          <a:xfrm>
            <a:off x="8187133" y="3397497"/>
            <a:ext cx="3683775" cy="400110"/>
          </a:xfrm>
          <a:prstGeom prst="rect">
            <a:avLst/>
          </a:prstGeom>
          <a:noFill/>
          <a:ln w="50800">
            <a:noFill/>
          </a:ln>
        </p:spPr>
        <p:txBody>
          <a:bodyPr wrap="square" rtlCol="0">
            <a:spAutoFit/>
          </a:bodyPr>
          <a:lstStyle/>
          <a:p>
            <a:pPr algn="just"/>
            <a:r>
              <a:rPr lang="en-US" sz="2000" dirty="0"/>
              <a:t>A – B = Iron and Friction Losses</a:t>
            </a:r>
            <a:endParaRPr lang="en-US" sz="2000" b="1" i="1" dirty="0"/>
          </a:p>
        </p:txBody>
      </p:sp>
      <p:sp>
        <p:nvSpPr>
          <p:cNvPr id="22" name="TextBox 21">
            <a:extLst>
              <a:ext uri="{FF2B5EF4-FFF2-40B4-BE49-F238E27FC236}">
                <a16:creationId xmlns:a16="http://schemas.microsoft.com/office/drawing/2014/main" id="{68FDA7EB-51A4-477C-89EB-C80EB356BFE1}"/>
              </a:ext>
            </a:extLst>
          </p:cNvPr>
          <p:cNvSpPr txBox="1"/>
          <p:nvPr/>
        </p:nvSpPr>
        <p:spPr>
          <a:xfrm>
            <a:off x="153615" y="621338"/>
            <a:ext cx="10597959" cy="400110"/>
          </a:xfrm>
          <a:prstGeom prst="rect">
            <a:avLst/>
          </a:prstGeom>
          <a:noFill/>
          <a:ln w="50800">
            <a:noFill/>
          </a:ln>
        </p:spPr>
        <p:txBody>
          <a:bodyPr wrap="square" rtlCol="0">
            <a:spAutoFit/>
          </a:bodyPr>
          <a:lstStyle/>
          <a:p>
            <a:pPr algn="just"/>
            <a:r>
              <a:rPr lang="en-US" sz="2000" dirty="0"/>
              <a:t>The various power stages in a DC generator are represented diagrammatically in Figure below.</a:t>
            </a:r>
            <a:endParaRPr lang="en-US" sz="2000" b="1" i="1" dirty="0"/>
          </a:p>
        </p:txBody>
      </p:sp>
      <p:sp>
        <p:nvSpPr>
          <p:cNvPr id="23" name="TextBox 22">
            <a:extLst>
              <a:ext uri="{FF2B5EF4-FFF2-40B4-BE49-F238E27FC236}">
                <a16:creationId xmlns:a16="http://schemas.microsoft.com/office/drawing/2014/main" id="{2EED0D55-7B15-4011-87A0-62A7D1352DED}"/>
              </a:ext>
            </a:extLst>
          </p:cNvPr>
          <p:cNvSpPr txBox="1"/>
          <p:nvPr/>
        </p:nvSpPr>
        <p:spPr>
          <a:xfrm>
            <a:off x="6574281" y="4481756"/>
            <a:ext cx="3683775" cy="400110"/>
          </a:xfrm>
          <a:prstGeom prst="rect">
            <a:avLst/>
          </a:prstGeom>
          <a:noFill/>
          <a:ln w="50800">
            <a:noFill/>
          </a:ln>
        </p:spPr>
        <p:txBody>
          <a:bodyPr wrap="square" rtlCol="0">
            <a:spAutoFit/>
          </a:bodyPr>
          <a:lstStyle/>
          <a:p>
            <a:pPr algn="just"/>
            <a:r>
              <a:rPr lang="en-US" sz="2000" dirty="0"/>
              <a:t>B – C = Copper (Cu) Losses</a:t>
            </a:r>
            <a:endParaRPr lang="en-US" sz="2000" b="1" i="1" dirty="0"/>
          </a:p>
        </p:txBody>
      </p:sp>
    </p:spTree>
    <p:extLst>
      <p:ext uri="{BB962C8B-B14F-4D97-AF65-F5344CB8AC3E}">
        <p14:creationId xmlns:p14="http://schemas.microsoft.com/office/powerpoint/2010/main" val="38653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53</a:t>
            </a:fld>
            <a:endParaRPr lang="en-US" sz="2000" b="1"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C25C81D6-FC48-4296-B6F3-6E8A32743F44}"/>
              </a:ext>
            </a:extLst>
          </p:cNvPr>
          <p:cNvSpPr/>
          <p:nvPr/>
        </p:nvSpPr>
        <p:spPr>
          <a:xfrm>
            <a:off x="3762142" y="79003"/>
            <a:ext cx="4990306"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Applications of DC Generator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5CC34BD-FD43-49BF-9A7F-2CF74D274059}"/>
              </a:ext>
            </a:extLst>
          </p:cNvPr>
          <p:cNvSpPr/>
          <p:nvPr/>
        </p:nvSpPr>
        <p:spPr>
          <a:xfrm>
            <a:off x="219258" y="655340"/>
            <a:ext cx="11704320" cy="5669280"/>
          </a:xfrm>
          <a:prstGeom prst="rect">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902EDEF-4785-4154-BE1B-AD9F198A38EA}"/>
              </a:ext>
            </a:extLst>
          </p:cNvPr>
          <p:cNvCxnSpPr/>
          <p:nvPr/>
        </p:nvCxnSpPr>
        <p:spPr>
          <a:xfrm>
            <a:off x="2627184" y="651947"/>
            <a:ext cx="0" cy="5669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C6B8ED-02BE-4CB1-8192-CE6C38073040}"/>
              </a:ext>
            </a:extLst>
          </p:cNvPr>
          <p:cNvCxnSpPr/>
          <p:nvPr/>
        </p:nvCxnSpPr>
        <p:spPr>
          <a:xfrm>
            <a:off x="213360" y="1783080"/>
            <a:ext cx="1170432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DC8E0E-CA5D-4F14-9529-696B34ADB0AC}"/>
              </a:ext>
            </a:extLst>
          </p:cNvPr>
          <p:cNvSpPr txBox="1"/>
          <p:nvPr/>
        </p:nvSpPr>
        <p:spPr>
          <a:xfrm>
            <a:off x="314141" y="865307"/>
            <a:ext cx="2200457"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Separately Excited DC Generators</a:t>
            </a:r>
            <a:endParaRPr lang="en-US" sz="2000" dirty="0">
              <a:solidFill>
                <a:srgbClr val="000000"/>
              </a:solidFill>
              <a:sym typeface="Symbol" panose="05050102010706020507" pitchFamily="18" charset="2"/>
            </a:endParaRPr>
          </a:p>
        </p:txBody>
      </p:sp>
      <p:sp>
        <p:nvSpPr>
          <p:cNvPr id="9" name="TextBox 8">
            <a:extLst>
              <a:ext uri="{FF2B5EF4-FFF2-40B4-BE49-F238E27FC236}">
                <a16:creationId xmlns:a16="http://schemas.microsoft.com/office/drawing/2014/main" id="{375C5CF0-D8D0-4E71-9FD6-789A643CAAE9}"/>
              </a:ext>
            </a:extLst>
          </p:cNvPr>
          <p:cNvSpPr txBox="1"/>
          <p:nvPr/>
        </p:nvSpPr>
        <p:spPr>
          <a:xfrm>
            <a:off x="2773686" y="1817309"/>
            <a:ext cx="9119413" cy="1323439"/>
          </a:xfrm>
          <a:prstGeom prst="rect">
            <a:avLst/>
          </a:prstGeom>
          <a:noFill/>
        </p:spPr>
        <p:txBody>
          <a:bodyPr wrap="square" rtlCol="0">
            <a:spAutoFit/>
          </a:bodyPr>
          <a:lstStyle/>
          <a:p>
            <a:pPr marL="342900" indent="-342900" algn="just">
              <a:buClr>
                <a:srgbClr val="FF0066"/>
              </a:buClr>
              <a:buFont typeface="Courier New" panose="02070309020205020404" pitchFamily="49" charset="0"/>
              <a:buChar char="o"/>
            </a:pPr>
            <a:r>
              <a:rPr lang="en-US" sz="2000" dirty="0"/>
              <a:t>Voltage boosting in the feeders in the various types of distribution  systems</a:t>
            </a:r>
          </a:p>
          <a:p>
            <a:pPr marL="342900" indent="-342900" algn="just">
              <a:buClr>
                <a:srgbClr val="FF0066"/>
              </a:buClr>
              <a:buFont typeface="Courier New" panose="02070309020205020404" pitchFamily="49" charset="0"/>
              <a:buChar char="o"/>
            </a:pPr>
            <a:r>
              <a:rPr lang="en-US" sz="2000" dirty="0"/>
              <a:t>Used to provide high voltage DC power transmission at constant load current</a:t>
            </a:r>
          </a:p>
          <a:p>
            <a:pPr marL="342900" indent="-342900" algn="just">
              <a:buClr>
                <a:srgbClr val="FF0066"/>
              </a:buClr>
              <a:buFont typeface="Courier New" panose="02070309020205020404" pitchFamily="49" charset="0"/>
              <a:buChar char="o"/>
            </a:pPr>
            <a:r>
              <a:rPr lang="en-US" sz="2000" dirty="0"/>
              <a:t>In supplying field excitation current in DC locomotives for regenerative breaking</a:t>
            </a:r>
          </a:p>
          <a:p>
            <a:pPr marL="342900" indent="-342900" algn="just">
              <a:buClr>
                <a:srgbClr val="FF0066"/>
              </a:buClr>
              <a:buFont typeface="Courier New" panose="02070309020205020404" pitchFamily="49" charset="0"/>
              <a:buChar char="o"/>
            </a:pPr>
            <a:r>
              <a:rPr lang="en-US" sz="2000" dirty="0"/>
              <a:t>Arc lightening</a:t>
            </a:r>
          </a:p>
        </p:txBody>
      </p:sp>
      <p:sp>
        <p:nvSpPr>
          <p:cNvPr id="10" name="TextBox 9">
            <a:extLst>
              <a:ext uri="{FF2B5EF4-FFF2-40B4-BE49-F238E27FC236}">
                <a16:creationId xmlns:a16="http://schemas.microsoft.com/office/drawing/2014/main" id="{3877C683-5787-4508-A30C-FCFA585B0219}"/>
              </a:ext>
            </a:extLst>
          </p:cNvPr>
          <p:cNvSpPr txBox="1"/>
          <p:nvPr/>
        </p:nvSpPr>
        <p:spPr>
          <a:xfrm>
            <a:off x="298901" y="2187438"/>
            <a:ext cx="2200457"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Series wound DC Generators</a:t>
            </a:r>
            <a:endParaRPr lang="en-US" sz="2000" dirty="0">
              <a:solidFill>
                <a:srgbClr val="000000"/>
              </a:solidFill>
              <a:sym typeface="Symbol" panose="05050102010706020507" pitchFamily="18" charset="2"/>
            </a:endParaRPr>
          </a:p>
        </p:txBody>
      </p:sp>
      <p:sp>
        <p:nvSpPr>
          <p:cNvPr id="11" name="TextBox 10">
            <a:extLst>
              <a:ext uri="{FF2B5EF4-FFF2-40B4-BE49-F238E27FC236}">
                <a16:creationId xmlns:a16="http://schemas.microsoft.com/office/drawing/2014/main" id="{A6C320E0-4999-49AC-8423-82FABAFAD1D0}"/>
              </a:ext>
            </a:extLst>
          </p:cNvPr>
          <p:cNvSpPr txBox="1"/>
          <p:nvPr/>
        </p:nvSpPr>
        <p:spPr>
          <a:xfrm>
            <a:off x="2773687" y="722879"/>
            <a:ext cx="8122914" cy="1015663"/>
          </a:xfrm>
          <a:prstGeom prst="rect">
            <a:avLst/>
          </a:prstGeom>
          <a:noFill/>
        </p:spPr>
        <p:txBody>
          <a:bodyPr wrap="square" rtlCol="0">
            <a:spAutoFit/>
          </a:bodyPr>
          <a:lstStyle/>
          <a:p>
            <a:pPr marL="342900" indent="-342900" algn="just">
              <a:buClr>
                <a:srgbClr val="FF0066"/>
              </a:buClr>
              <a:buFont typeface="Arial" panose="020B0604020202020204" pitchFamily="34" charset="0"/>
              <a:buChar char="•"/>
            </a:pPr>
            <a:r>
              <a:rPr lang="en-US" sz="2000" dirty="0"/>
              <a:t>Primarily used in laboratory and commercial testing</a:t>
            </a:r>
          </a:p>
          <a:p>
            <a:pPr marL="342900" indent="-342900" algn="just">
              <a:buClr>
                <a:srgbClr val="FF0066"/>
              </a:buClr>
              <a:buFont typeface="Arial" panose="020B0604020202020204" pitchFamily="34" charset="0"/>
              <a:buChar char="•"/>
            </a:pPr>
            <a:r>
              <a:rPr lang="en-US" sz="2000" dirty="0"/>
              <a:t>Speed regulation Tests</a:t>
            </a:r>
          </a:p>
          <a:p>
            <a:pPr marL="342900" indent="-342900" algn="just">
              <a:buClr>
                <a:srgbClr val="FF0066"/>
              </a:buClr>
              <a:buFont typeface="Arial" panose="020B0604020202020204" pitchFamily="34" charset="0"/>
              <a:buChar char="•"/>
            </a:pPr>
            <a:r>
              <a:rPr lang="en-US" sz="2000" dirty="0"/>
              <a:t>Supplying power to the DC motors, whose speed being to be controlled</a:t>
            </a:r>
          </a:p>
        </p:txBody>
      </p:sp>
      <p:cxnSp>
        <p:nvCxnSpPr>
          <p:cNvPr id="12" name="Straight Connector 11">
            <a:extLst>
              <a:ext uri="{FF2B5EF4-FFF2-40B4-BE49-F238E27FC236}">
                <a16:creationId xmlns:a16="http://schemas.microsoft.com/office/drawing/2014/main" id="{CBC90396-FC1C-4C8A-995B-932A5C5E578C}"/>
              </a:ext>
            </a:extLst>
          </p:cNvPr>
          <p:cNvCxnSpPr/>
          <p:nvPr/>
        </p:nvCxnSpPr>
        <p:spPr>
          <a:xfrm>
            <a:off x="213360" y="3185160"/>
            <a:ext cx="1170432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BE470F-1C02-4EAF-BCB0-E34D1BF3C492}"/>
              </a:ext>
            </a:extLst>
          </p:cNvPr>
          <p:cNvSpPr txBox="1"/>
          <p:nvPr/>
        </p:nvSpPr>
        <p:spPr>
          <a:xfrm>
            <a:off x="314141" y="3308342"/>
            <a:ext cx="2200457"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Shunt wound DC Generators</a:t>
            </a:r>
            <a:endParaRPr lang="en-US" sz="2000" dirty="0">
              <a:solidFill>
                <a:srgbClr val="000000"/>
              </a:solidFill>
              <a:sym typeface="Symbol" panose="05050102010706020507" pitchFamily="18" charset="2"/>
            </a:endParaRPr>
          </a:p>
        </p:txBody>
      </p:sp>
      <p:sp>
        <p:nvSpPr>
          <p:cNvPr id="14" name="TextBox 13">
            <a:extLst>
              <a:ext uri="{FF2B5EF4-FFF2-40B4-BE49-F238E27FC236}">
                <a16:creationId xmlns:a16="http://schemas.microsoft.com/office/drawing/2014/main" id="{94E5176E-12D7-47CE-9361-88454B005CD6}"/>
              </a:ext>
            </a:extLst>
          </p:cNvPr>
          <p:cNvSpPr txBox="1"/>
          <p:nvPr/>
        </p:nvSpPr>
        <p:spPr>
          <a:xfrm>
            <a:off x="2733863" y="3223527"/>
            <a:ext cx="9119413" cy="1015663"/>
          </a:xfrm>
          <a:prstGeom prst="rect">
            <a:avLst/>
          </a:prstGeom>
          <a:noFill/>
        </p:spPr>
        <p:txBody>
          <a:bodyPr wrap="square" rtlCol="0">
            <a:spAutoFit/>
          </a:bodyPr>
          <a:lstStyle/>
          <a:p>
            <a:pPr marL="342900" indent="-342900" algn="just">
              <a:buClr>
                <a:srgbClr val="FF0066"/>
              </a:buClr>
              <a:buFont typeface="Wingdings" panose="05000000000000000000" pitchFamily="2" charset="2"/>
              <a:buChar char="q"/>
            </a:pPr>
            <a:r>
              <a:rPr lang="en-US" sz="2000" dirty="0"/>
              <a:t>Battery charging applications</a:t>
            </a:r>
          </a:p>
          <a:p>
            <a:pPr marL="342900" indent="-342900" algn="just">
              <a:buClr>
                <a:srgbClr val="FF0066"/>
              </a:buClr>
              <a:buFont typeface="Wingdings" panose="05000000000000000000" pitchFamily="2" charset="2"/>
              <a:buChar char="q"/>
            </a:pPr>
            <a:r>
              <a:rPr lang="en-US" sz="2000" dirty="0"/>
              <a:t>Lighting and power supply purposes</a:t>
            </a:r>
          </a:p>
          <a:p>
            <a:pPr marL="342900" indent="-342900" algn="just">
              <a:buClr>
                <a:srgbClr val="FF0066"/>
              </a:buClr>
              <a:buFont typeface="Wingdings" panose="05000000000000000000" pitchFamily="2" charset="2"/>
              <a:buChar char="q"/>
            </a:pPr>
            <a:r>
              <a:rPr lang="en-US" sz="2000" dirty="0"/>
              <a:t>Excitation to the alternators</a:t>
            </a:r>
          </a:p>
        </p:txBody>
      </p:sp>
      <p:cxnSp>
        <p:nvCxnSpPr>
          <p:cNvPr id="15" name="Straight Connector 14">
            <a:extLst>
              <a:ext uri="{FF2B5EF4-FFF2-40B4-BE49-F238E27FC236}">
                <a16:creationId xmlns:a16="http://schemas.microsoft.com/office/drawing/2014/main" id="{CC701040-1859-457C-9137-187F534CEAF9}"/>
              </a:ext>
            </a:extLst>
          </p:cNvPr>
          <p:cNvCxnSpPr/>
          <p:nvPr/>
        </p:nvCxnSpPr>
        <p:spPr>
          <a:xfrm>
            <a:off x="213360" y="4282440"/>
            <a:ext cx="1170432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95CD8F-C5C6-4970-AFC2-D5B74B188B86}"/>
              </a:ext>
            </a:extLst>
          </p:cNvPr>
          <p:cNvSpPr txBox="1"/>
          <p:nvPr/>
        </p:nvSpPr>
        <p:spPr>
          <a:xfrm>
            <a:off x="362814" y="4942020"/>
            <a:ext cx="2200457"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Compound wound DC Generators</a:t>
            </a:r>
            <a:endParaRPr lang="en-US" sz="2000" dirty="0">
              <a:solidFill>
                <a:srgbClr val="000000"/>
              </a:solidFill>
              <a:sym typeface="Symbol" panose="05050102010706020507" pitchFamily="18" charset="2"/>
            </a:endParaRPr>
          </a:p>
        </p:txBody>
      </p:sp>
      <p:sp>
        <p:nvSpPr>
          <p:cNvPr id="18" name="TextBox 17">
            <a:extLst>
              <a:ext uri="{FF2B5EF4-FFF2-40B4-BE49-F238E27FC236}">
                <a16:creationId xmlns:a16="http://schemas.microsoft.com/office/drawing/2014/main" id="{40B7E07D-CB87-426D-8A59-C040E7F8D663}"/>
              </a:ext>
            </a:extLst>
          </p:cNvPr>
          <p:cNvSpPr txBox="1"/>
          <p:nvPr/>
        </p:nvSpPr>
        <p:spPr>
          <a:xfrm>
            <a:off x="2787380" y="4337209"/>
            <a:ext cx="9099819" cy="1938992"/>
          </a:xfrm>
          <a:prstGeom prst="rect">
            <a:avLst/>
          </a:prstGeom>
          <a:noFill/>
        </p:spPr>
        <p:txBody>
          <a:bodyPr wrap="square" rtlCol="0">
            <a:spAutoFit/>
          </a:bodyPr>
          <a:lstStyle/>
          <a:p>
            <a:pPr marL="342900" indent="-342900" algn="just">
              <a:buClr>
                <a:srgbClr val="FF0066"/>
              </a:buClr>
              <a:buFont typeface="Arial" panose="020B0604020202020204" pitchFamily="34" charset="0"/>
              <a:buChar char="•"/>
            </a:pPr>
            <a:r>
              <a:rPr lang="en-US" sz="2000" dirty="0"/>
              <a:t>Over compounded generators are used in supplying loads through long transmission lines.</a:t>
            </a:r>
          </a:p>
          <a:p>
            <a:pPr marL="342900" indent="-342900" algn="just">
              <a:buClr>
                <a:srgbClr val="FF0066"/>
              </a:buClr>
              <a:buFont typeface="Arial" panose="020B0604020202020204" pitchFamily="34" charset="0"/>
              <a:buChar char="•"/>
            </a:pPr>
            <a:r>
              <a:rPr lang="en-US" sz="2000" dirty="0"/>
              <a:t>Cumulative compound generators are used for supplying power to DC motors and for lighting, power supply purposes and for heavy power services, etc.</a:t>
            </a:r>
          </a:p>
          <a:p>
            <a:pPr marL="342900" indent="-342900" algn="just">
              <a:buClr>
                <a:srgbClr val="FF0066"/>
              </a:buClr>
              <a:buFont typeface="Arial" panose="020B0604020202020204" pitchFamily="34" charset="0"/>
              <a:buChar char="•"/>
            </a:pPr>
            <a:r>
              <a:rPr lang="en-US" sz="2000" dirty="0"/>
              <a:t>The differential compound generators are used for arc welding purposes where a large voltage drop and constant current is required.</a:t>
            </a:r>
          </a:p>
        </p:txBody>
      </p:sp>
    </p:spTree>
    <p:extLst>
      <p:ext uri="{BB962C8B-B14F-4D97-AF65-F5344CB8AC3E}">
        <p14:creationId xmlns:p14="http://schemas.microsoft.com/office/powerpoint/2010/main" val="567202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
        <p:nvSpPr>
          <p:cNvPr id="4" name="Rectangle 3">
            <a:extLst>
              <a:ext uri="{FF2B5EF4-FFF2-40B4-BE49-F238E27FC236}">
                <a16:creationId xmlns:a16="http://schemas.microsoft.com/office/drawing/2014/main" id="{4FA21263-AA40-4C9D-92D5-1DA141EA0589}"/>
              </a:ext>
            </a:extLst>
          </p:cNvPr>
          <p:cNvSpPr/>
          <p:nvPr/>
        </p:nvSpPr>
        <p:spPr>
          <a:xfrm>
            <a:off x="3138618" y="2205475"/>
            <a:ext cx="5636672"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DC Motor</a:t>
            </a:r>
          </a:p>
          <a:p>
            <a:pPr algn="ctr"/>
            <a:r>
              <a:rPr lang="en-US" sz="4800" b="1" dirty="0">
                <a:solidFill>
                  <a:srgbClr val="0000CC"/>
                </a:solidFill>
                <a:latin typeface="Times New Roman" panose="02020603050405020304" pitchFamily="18" charset="0"/>
                <a:cs typeface="Times New Roman" panose="02020603050405020304" pitchFamily="18" charset="0"/>
              </a:rPr>
              <a:t>Chapters 29</a:t>
            </a:r>
          </a:p>
        </p:txBody>
      </p:sp>
    </p:spTree>
    <p:extLst>
      <p:ext uri="{BB962C8B-B14F-4D97-AF65-F5344CB8AC3E}">
        <p14:creationId xmlns:p14="http://schemas.microsoft.com/office/powerpoint/2010/main" val="2442620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55</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0A2509B2-AB53-4B43-A710-1A77A1FF5CC6}"/>
              </a:ext>
            </a:extLst>
          </p:cNvPr>
          <p:cNvSpPr/>
          <p:nvPr/>
        </p:nvSpPr>
        <p:spPr>
          <a:xfrm>
            <a:off x="1149340" y="152741"/>
            <a:ext cx="604788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Working Principle of a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DC Motor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32DFB9-E1CD-4A8F-B1D5-EC093873E270}"/>
              </a:ext>
            </a:extLst>
          </p:cNvPr>
          <p:cNvSpPr txBox="1"/>
          <p:nvPr/>
        </p:nvSpPr>
        <p:spPr>
          <a:xfrm>
            <a:off x="263739" y="3495223"/>
            <a:ext cx="7297387" cy="2554545"/>
          </a:xfrm>
          <a:prstGeom prst="rect">
            <a:avLst/>
          </a:prstGeom>
          <a:noFill/>
        </p:spPr>
        <p:txBody>
          <a:bodyPr wrap="square" rtlCol="0">
            <a:spAutoFit/>
          </a:bodyPr>
          <a:lstStyle/>
          <a:p>
            <a:pPr indent="-457200" algn="just"/>
            <a:r>
              <a:rPr lang="en-US" sz="2000" b="0" i="0" dirty="0">
                <a:solidFill>
                  <a:srgbClr val="000000"/>
                </a:solidFill>
                <a:effectLst/>
                <a:latin typeface="TimesNewRoman"/>
              </a:rPr>
              <a:t>Since each armature conductor is carrying current and is placed in the</a:t>
            </a:r>
            <a:r>
              <a:rPr lang="en-US" sz="2000" dirty="0"/>
              <a:t>  </a:t>
            </a:r>
            <a:r>
              <a:rPr lang="en-US" sz="2000" b="0" i="0" dirty="0">
                <a:solidFill>
                  <a:srgbClr val="000000"/>
                </a:solidFill>
                <a:effectLst/>
                <a:latin typeface="TimesNewRoman"/>
              </a:rPr>
              <a:t>magnetic field, mechanical force (</a:t>
            </a:r>
            <a:r>
              <a:rPr lang="en-US" sz="2000" b="0" i="1" dirty="0">
                <a:solidFill>
                  <a:srgbClr val="000000"/>
                </a:solidFill>
                <a:effectLst/>
                <a:latin typeface="TimesNewRoman"/>
              </a:rPr>
              <a:t>F</a:t>
            </a:r>
            <a:r>
              <a:rPr lang="en-US" sz="2000" b="0" i="0" dirty="0">
                <a:solidFill>
                  <a:srgbClr val="000000"/>
                </a:solidFill>
                <a:effectLst/>
                <a:latin typeface="TimesNewRoman"/>
              </a:rPr>
              <a:t>) Developed on it as shown in </a:t>
            </a:r>
            <a:r>
              <a:rPr lang="en-US" sz="2000" b="1" i="0" dirty="0">
                <a:solidFill>
                  <a:srgbClr val="000000"/>
                </a:solidFill>
                <a:effectLst/>
                <a:latin typeface="TimesNewRoman"/>
              </a:rPr>
              <a:t>Figure DCM 02</a:t>
            </a:r>
            <a:r>
              <a:rPr lang="en-US" sz="2000" b="0" i="0" dirty="0">
                <a:solidFill>
                  <a:srgbClr val="000000"/>
                </a:solidFill>
                <a:effectLst/>
                <a:latin typeface="TimesNewRoman"/>
              </a:rPr>
              <a:t>.</a:t>
            </a:r>
            <a:endParaRPr lang="en-US" sz="2000" dirty="0">
              <a:solidFill>
                <a:srgbClr val="000000"/>
              </a:solidFill>
              <a:latin typeface="TimesNewRoman"/>
            </a:endParaRPr>
          </a:p>
          <a:p>
            <a:pPr indent="-457200" algn="just"/>
            <a:r>
              <a:rPr lang="en-US" sz="2000" b="0" i="0" dirty="0">
                <a:solidFill>
                  <a:srgbClr val="000000"/>
                </a:solidFill>
                <a:effectLst/>
                <a:latin typeface="TimesNewRoman"/>
              </a:rPr>
              <a:t>Referring to Figure DCM 01 and Figure DCM 01 and applying </a:t>
            </a:r>
            <a:r>
              <a:rPr lang="en-US" sz="2000" b="1" i="1" dirty="0">
                <a:solidFill>
                  <a:srgbClr val="000000"/>
                </a:solidFill>
                <a:effectLst/>
                <a:latin typeface="TimesNewRoman"/>
              </a:rPr>
              <a:t>Fleming’s left hand rule</a:t>
            </a:r>
            <a:r>
              <a:rPr lang="en-US" sz="2000" b="0" i="0" dirty="0">
                <a:solidFill>
                  <a:srgbClr val="000000"/>
                </a:solidFill>
                <a:effectLst/>
                <a:latin typeface="TimesNewRoman"/>
              </a:rPr>
              <a:t>, it is clear that force</a:t>
            </a:r>
            <a:r>
              <a:rPr lang="en-US" sz="2000" dirty="0">
                <a:solidFill>
                  <a:srgbClr val="000000"/>
                </a:solidFill>
                <a:latin typeface="TimesNewRoman"/>
              </a:rPr>
              <a:t> </a:t>
            </a:r>
            <a:r>
              <a:rPr lang="en-US" sz="2000" b="0" i="0" dirty="0">
                <a:solidFill>
                  <a:srgbClr val="000000"/>
                </a:solidFill>
                <a:effectLst/>
                <a:latin typeface="TimesNewRoman"/>
              </a:rPr>
              <a:t>on each conductor is tending to rotate the armature in anticlockwise direction. </a:t>
            </a:r>
          </a:p>
          <a:p>
            <a:pPr indent="-457200" algn="just"/>
            <a:r>
              <a:rPr lang="en-US" sz="2000" b="0" i="0" dirty="0">
                <a:solidFill>
                  <a:srgbClr val="000000"/>
                </a:solidFill>
                <a:effectLst/>
                <a:latin typeface="TimesNewRoman"/>
              </a:rPr>
              <a:t>Force of individual conductor add together to produce a driving torque which sets the armature rotating. </a:t>
            </a:r>
            <a:endParaRPr lang="en-US" sz="2400" dirty="0"/>
          </a:p>
        </p:txBody>
      </p:sp>
      <p:sp>
        <p:nvSpPr>
          <p:cNvPr id="10" name="TextBox 9">
            <a:extLst>
              <a:ext uri="{FF2B5EF4-FFF2-40B4-BE49-F238E27FC236}">
                <a16:creationId xmlns:a16="http://schemas.microsoft.com/office/drawing/2014/main" id="{F063BD6F-90BE-49A6-B833-E01308BF3E9C}"/>
              </a:ext>
            </a:extLst>
          </p:cNvPr>
          <p:cNvSpPr txBox="1"/>
          <p:nvPr/>
        </p:nvSpPr>
        <p:spPr>
          <a:xfrm>
            <a:off x="257631" y="863945"/>
            <a:ext cx="7297387" cy="2246769"/>
          </a:xfrm>
          <a:prstGeom prst="rect">
            <a:avLst/>
          </a:prstGeom>
          <a:noFill/>
        </p:spPr>
        <p:txBody>
          <a:bodyPr wrap="square" rtlCol="0">
            <a:spAutoFit/>
          </a:bodyPr>
          <a:lstStyle/>
          <a:p>
            <a:pPr indent="-457200" algn="just"/>
            <a:r>
              <a:rPr lang="en-US" sz="2000" b="0" i="0" dirty="0">
                <a:solidFill>
                  <a:srgbClr val="000000"/>
                </a:solidFill>
                <a:effectLst/>
                <a:latin typeface="TimesNewRoman"/>
              </a:rPr>
              <a:t>Consider a part of a DC. motor as shown in </a:t>
            </a:r>
            <a:r>
              <a:rPr lang="en-US" sz="2000" b="1" i="0" dirty="0">
                <a:solidFill>
                  <a:srgbClr val="000000"/>
                </a:solidFill>
                <a:effectLst/>
                <a:latin typeface="TimesNewRoman"/>
              </a:rPr>
              <a:t>Figure DCM 01</a:t>
            </a:r>
            <a:r>
              <a:rPr lang="en-US" sz="2000" b="0" i="0" dirty="0">
                <a:solidFill>
                  <a:srgbClr val="000000"/>
                </a:solidFill>
                <a:effectLst/>
                <a:latin typeface="TimesNewRoman"/>
              </a:rPr>
              <a:t>. When the terminals of the motor are connected to DC supply:</a:t>
            </a:r>
          </a:p>
          <a:p>
            <a:pPr lvl="1" indent="-457200" algn="just"/>
            <a:r>
              <a:rPr lang="en-US" sz="2000" b="0" i="0" dirty="0">
                <a:solidFill>
                  <a:srgbClr val="000000"/>
                </a:solidFill>
                <a:effectLst/>
                <a:latin typeface="TimesNewRoman"/>
              </a:rPr>
              <a:t>	(</a:t>
            </a:r>
            <a:r>
              <a:rPr lang="en-US" sz="2000" b="1" i="1" dirty="0" err="1">
                <a:solidFill>
                  <a:srgbClr val="000000"/>
                </a:solidFill>
                <a:effectLst/>
                <a:latin typeface="TimesNewRoman"/>
              </a:rPr>
              <a:t>i</a:t>
            </a:r>
            <a:r>
              <a:rPr lang="en-US" sz="2000" b="0" i="0" dirty="0">
                <a:solidFill>
                  <a:srgbClr val="000000"/>
                </a:solidFill>
                <a:effectLst/>
                <a:latin typeface="TimesNewRoman"/>
              </a:rPr>
              <a:t>) the field magnets are excited developing alternate </a:t>
            </a:r>
            <a:r>
              <a:rPr lang="en-US" sz="2000" b="0" i="1" dirty="0">
                <a:solidFill>
                  <a:srgbClr val="000000"/>
                </a:solidFill>
                <a:effectLst/>
                <a:latin typeface="TimesNewRoman"/>
              </a:rPr>
              <a:t>N</a:t>
            </a:r>
            <a:r>
              <a:rPr lang="en-US" sz="2000" b="0" i="0" dirty="0">
                <a:solidFill>
                  <a:srgbClr val="000000"/>
                </a:solidFill>
                <a:effectLst/>
                <a:latin typeface="TimesNewRoman"/>
              </a:rPr>
              <a:t> and </a:t>
            </a:r>
            <a:r>
              <a:rPr lang="en-US" sz="2000" b="0" i="1" dirty="0">
                <a:solidFill>
                  <a:srgbClr val="000000"/>
                </a:solidFill>
                <a:effectLst/>
                <a:latin typeface="TimesNewRoman"/>
              </a:rPr>
              <a:t>S</a:t>
            </a:r>
            <a:r>
              <a:rPr lang="en-US" sz="2000" b="0" i="0" dirty="0">
                <a:solidFill>
                  <a:srgbClr val="000000"/>
                </a:solidFill>
                <a:effectLst/>
                <a:latin typeface="TimesNewRoman"/>
              </a:rPr>
              <a:t> poles.</a:t>
            </a:r>
          </a:p>
          <a:p>
            <a:pPr lvl="1" indent="-457200" algn="just"/>
            <a:r>
              <a:rPr lang="en-US" sz="2000" b="0" i="0" dirty="0">
                <a:solidFill>
                  <a:srgbClr val="000000"/>
                </a:solidFill>
                <a:effectLst/>
                <a:latin typeface="TimesNewRoman"/>
              </a:rPr>
              <a:t>	(</a:t>
            </a:r>
            <a:r>
              <a:rPr lang="en-US" sz="2000" b="1" i="1" dirty="0">
                <a:solidFill>
                  <a:srgbClr val="000000"/>
                </a:solidFill>
                <a:effectLst/>
                <a:latin typeface="TimesNewRoman"/>
              </a:rPr>
              <a:t>ii</a:t>
            </a:r>
            <a:r>
              <a:rPr lang="en-US" sz="2000" b="0" i="0" dirty="0">
                <a:solidFill>
                  <a:srgbClr val="000000"/>
                </a:solidFill>
                <a:effectLst/>
                <a:latin typeface="TimesNewRoman"/>
              </a:rPr>
              <a:t>) the armature conductors carry currents. All conductors under </a:t>
            </a:r>
            <a:r>
              <a:rPr lang="en-US" sz="2000" b="0" i="1" dirty="0">
                <a:solidFill>
                  <a:srgbClr val="FF0000"/>
                </a:solidFill>
                <a:effectLst/>
                <a:latin typeface="TimesNewRoman"/>
              </a:rPr>
              <a:t>N</a:t>
            </a:r>
            <a:r>
              <a:rPr lang="en-US" sz="2000" b="0" i="0" dirty="0">
                <a:solidFill>
                  <a:srgbClr val="000000"/>
                </a:solidFill>
                <a:effectLst/>
                <a:latin typeface="TimesNewRoman"/>
              </a:rPr>
              <a:t>-pole carry currents in one direction while all the conductors under </a:t>
            </a:r>
            <a:r>
              <a:rPr lang="en-US" sz="2000" b="0" i="1" dirty="0">
                <a:solidFill>
                  <a:srgbClr val="FF0000"/>
                </a:solidFill>
                <a:effectLst/>
                <a:latin typeface="TimesNewRoman"/>
              </a:rPr>
              <a:t>S</a:t>
            </a:r>
            <a:r>
              <a:rPr lang="en-US" sz="2000" b="0" i="0" dirty="0">
                <a:solidFill>
                  <a:srgbClr val="000000"/>
                </a:solidFill>
                <a:effectLst/>
                <a:latin typeface="TimesNewRoman"/>
              </a:rPr>
              <a:t>-pole carry currents in the opposite direction.</a:t>
            </a:r>
            <a:endParaRPr lang="en-US" sz="2400" dirty="0"/>
          </a:p>
        </p:txBody>
      </p:sp>
      <p:grpSp>
        <p:nvGrpSpPr>
          <p:cNvPr id="4" name="Group 3">
            <a:extLst>
              <a:ext uri="{FF2B5EF4-FFF2-40B4-BE49-F238E27FC236}">
                <a16:creationId xmlns:a16="http://schemas.microsoft.com/office/drawing/2014/main" id="{9069E509-B982-4417-9CBE-1C330AC3B3AA}"/>
              </a:ext>
            </a:extLst>
          </p:cNvPr>
          <p:cNvGrpSpPr/>
          <p:nvPr/>
        </p:nvGrpSpPr>
        <p:grpSpPr>
          <a:xfrm>
            <a:off x="7723750" y="518298"/>
            <a:ext cx="4276725" cy="2458434"/>
            <a:chOff x="7723750" y="518298"/>
            <a:chExt cx="4276725" cy="2458434"/>
          </a:xfrm>
        </p:grpSpPr>
        <p:pic>
          <p:nvPicPr>
            <p:cNvPr id="11" name="Picture 10">
              <a:extLst>
                <a:ext uri="{FF2B5EF4-FFF2-40B4-BE49-F238E27FC236}">
                  <a16:creationId xmlns:a16="http://schemas.microsoft.com/office/drawing/2014/main" id="{E19F33E7-97D1-4A0B-8C29-22AB7B6560FD}"/>
                </a:ext>
              </a:extLst>
            </p:cNvPr>
            <p:cNvPicPr>
              <a:picLocks noChangeAspect="1"/>
            </p:cNvPicPr>
            <p:nvPr/>
          </p:nvPicPr>
          <p:blipFill>
            <a:blip r:embed="rId2"/>
            <a:stretch>
              <a:fillRect/>
            </a:stretch>
          </p:blipFill>
          <p:spPr>
            <a:xfrm>
              <a:off x="7723750" y="518298"/>
              <a:ext cx="4276725" cy="2219325"/>
            </a:xfrm>
            <a:prstGeom prst="rect">
              <a:avLst/>
            </a:prstGeom>
          </p:spPr>
        </p:pic>
        <p:sp>
          <p:nvSpPr>
            <p:cNvPr id="13" name="TextBox 12">
              <a:extLst>
                <a:ext uri="{FF2B5EF4-FFF2-40B4-BE49-F238E27FC236}">
                  <a16:creationId xmlns:a16="http://schemas.microsoft.com/office/drawing/2014/main" id="{A9D6481F-A4D7-4998-95D9-05CC890CE9E4}"/>
                </a:ext>
              </a:extLst>
            </p:cNvPr>
            <p:cNvSpPr txBox="1"/>
            <p:nvPr/>
          </p:nvSpPr>
          <p:spPr>
            <a:xfrm>
              <a:off x="8893079" y="2576622"/>
              <a:ext cx="2118167" cy="400110"/>
            </a:xfrm>
            <a:prstGeom prst="rect">
              <a:avLst/>
            </a:prstGeom>
            <a:noFill/>
          </p:spPr>
          <p:txBody>
            <a:bodyPr wrap="square" rtlCol="0">
              <a:spAutoFit/>
            </a:bodyPr>
            <a:lstStyle/>
            <a:p>
              <a:pPr indent="-457200" algn="ctr"/>
              <a:r>
                <a:rPr lang="en-US" sz="2000" b="1" i="0" dirty="0">
                  <a:solidFill>
                    <a:srgbClr val="000000"/>
                  </a:solidFill>
                  <a:effectLst/>
                  <a:latin typeface="TimesNewRoman"/>
                </a:rPr>
                <a:t>Figure DCM 01</a:t>
              </a:r>
              <a:endParaRPr lang="en-US" sz="2400" dirty="0"/>
            </a:p>
          </p:txBody>
        </p:sp>
      </p:grpSp>
      <p:grpSp>
        <p:nvGrpSpPr>
          <p:cNvPr id="2" name="Group 1">
            <a:extLst>
              <a:ext uri="{FF2B5EF4-FFF2-40B4-BE49-F238E27FC236}">
                <a16:creationId xmlns:a16="http://schemas.microsoft.com/office/drawing/2014/main" id="{D7D80397-3F3D-41AE-ADA5-5D8BB303DA94}"/>
              </a:ext>
            </a:extLst>
          </p:cNvPr>
          <p:cNvGrpSpPr/>
          <p:nvPr/>
        </p:nvGrpSpPr>
        <p:grpSpPr>
          <a:xfrm>
            <a:off x="8483125" y="3854471"/>
            <a:ext cx="3040399" cy="1715245"/>
            <a:chOff x="8483125" y="3375501"/>
            <a:chExt cx="3040399" cy="1715245"/>
          </a:xfrm>
        </p:grpSpPr>
        <p:pic>
          <p:nvPicPr>
            <p:cNvPr id="8" name="Picture 7">
              <a:extLst>
                <a:ext uri="{FF2B5EF4-FFF2-40B4-BE49-F238E27FC236}">
                  <a16:creationId xmlns:a16="http://schemas.microsoft.com/office/drawing/2014/main" id="{7DFF5CE7-54A5-46D5-85D1-ABD7E6607E78}"/>
                </a:ext>
              </a:extLst>
            </p:cNvPr>
            <p:cNvPicPr>
              <a:picLocks noChangeAspect="1"/>
            </p:cNvPicPr>
            <p:nvPr/>
          </p:nvPicPr>
          <p:blipFill>
            <a:blip r:embed="rId3"/>
            <a:stretch>
              <a:fillRect/>
            </a:stretch>
          </p:blipFill>
          <p:spPr>
            <a:xfrm>
              <a:off x="8483125" y="3405278"/>
              <a:ext cx="1413164" cy="1280160"/>
            </a:xfrm>
            <a:prstGeom prst="rect">
              <a:avLst/>
            </a:prstGeom>
          </p:spPr>
        </p:pic>
        <p:pic>
          <p:nvPicPr>
            <p:cNvPr id="9" name="Picture 8">
              <a:extLst>
                <a:ext uri="{FF2B5EF4-FFF2-40B4-BE49-F238E27FC236}">
                  <a16:creationId xmlns:a16="http://schemas.microsoft.com/office/drawing/2014/main" id="{AEC8747B-2C5D-45A1-8EFC-8CEDBEA2B66C}"/>
                </a:ext>
              </a:extLst>
            </p:cNvPr>
            <p:cNvPicPr>
              <a:picLocks noChangeAspect="1"/>
            </p:cNvPicPr>
            <p:nvPr/>
          </p:nvPicPr>
          <p:blipFill>
            <a:blip r:embed="rId4"/>
            <a:stretch>
              <a:fillRect/>
            </a:stretch>
          </p:blipFill>
          <p:spPr>
            <a:xfrm>
              <a:off x="10097306" y="3375501"/>
              <a:ext cx="1426218" cy="1280160"/>
            </a:xfrm>
            <a:prstGeom prst="rect">
              <a:avLst/>
            </a:prstGeom>
          </p:spPr>
        </p:pic>
        <p:sp>
          <p:nvSpPr>
            <p:cNvPr id="14" name="TextBox 13">
              <a:extLst>
                <a:ext uri="{FF2B5EF4-FFF2-40B4-BE49-F238E27FC236}">
                  <a16:creationId xmlns:a16="http://schemas.microsoft.com/office/drawing/2014/main" id="{A693874D-164C-4693-BB1B-E1DF2BA5C409}"/>
                </a:ext>
              </a:extLst>
            </p:cNvPr>
            <p:cNvSpPr txBox="1"/>
            <p:nvPr/>
          </p:nvSpPr>
          <p:spPr>
            <a:xfrm>
              <a:off x="8937714" y="4690636"/>
              <a:ext cx="2118167" cy="400110"/>
            </a:xfrm>
            <a:prstGeom prst="rect">
              <a:avLst/>
            </a:prstGeom>
            <a:noFill/>
          </p:spPr>
          <p:txBody>
            <a:bodyPr wrap="square" rtlCol="0">
              <a:spAutoFit/>
            </a:bodyPr>
            <a:lstStyle/>
            <a:p>
              <a:pPr indent="-457200" algn="ctr"/>
              <a:r>
                <a:rPr lang="en-US" sz="2000" b="1" i="0" dirty="0">
                  <a:solidFill>
                    <a:srgbClr val="000000"/>
                  </a:solidFill>
                  <a:effectLst/>
                  <a:latin typeface="TimesNewRoman"/>
                </a:rPr>
                <a:t>Figure DCM 02</a:t>
              </a:r>
              <a:endParaRPr lang="en-US" sz="2400" dirty="0"/>
            </a:p>
          </p:txBody>
        </p:sp>
      </p:grpSp>
    </p:spTree>
    <p:extLst>
      <p:ext uri="{BB962C8B-B14F-4D97-AF65-F5344CB8AC3E}">
        <p14:creationId xmlns:p14="http://schemas.microsoft.com/office/powerpoint/2010/main" val="526022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56</a:t>
            </a:fld>
            <a:endParaRPr lang="en-US" sz="2000" b="1" dirty="0">
              <a:solidFill>
                <a:schemeClr val="bg1"/>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EEA8EFD4-03D5-458C-B46A-D2E0121AA559}"/>
              </a:ext>
            </a:extLst>
          </p:cNvPr>
          <p:cNvSpPr txBox="1"/>
          <p:nvPr/>
        </p:nvSpPr>
        <p:spPr>
          <a:xfrm>
            <a:off x="192087" y="681907"/>
            <a:ext cx="5608949" cy="1631216"/>
          </a:xfrm>
          <a:prstGeom prst="rect">
            <a:avLst/>
          </a:prstGeom>
          <a:noFill/>
        </p:spPr>
        <p:txBody>
          <a:bodyPr wrap="square">
            <a:spAutoFit/>
          </a:bodyPr>
          <a:lstStyle/>
          <a:p>
            <a:pPr algn="just"/>
            <a:r>
              <a:rPr lang="en-US" sz="2000" b="0" i="0" dirty="0">
                <a:solidFill>
                  <a:srgbClr val="000000"/>
                </a:solidFill>
                <a:effectLst/>
              </a:rPr>
              <a:t>When the armature conductor of a DC. motor rotates through the magnetic field an emf is induced (Faraday’s Law). The induced emf acts in opposite direction to the applied voltage (Lenz’s law) and in known as back or counter emf which is given by:</a:t>
            </a:r>
            <a:endParaRPr lang="en-US" sz="2000" dirty="0"/>
          </a:p>
        </p:txBody>
      </p:sp>
      <p:pic>
        <p:nvPicPr>
          <p:cNvPr id="15" name="Picture 14">
            <a:extLst>
              <a:ext uri="{FF2B5EF4-FFF2-40B4-BE49-F238E27FC236}">
                <a16:creationId xmlns:a16="http://schemas.microsoft.com/office/drawing/2014/main" id="{25891C64-05F4-4ECC-A256-56C70085B79A}"/>
              </a:ext>
            </a:extLst>
          </p:cNvPr>
          <p:cNvPicPr>
            <a:picLocks noChangeAspect="1"/>
          </p:cNvPicPr>
          <p:nvPr/>
        </p:nvPicPr>
        <p:blipFill>
          <a:blip r:embed="rId2"/>
          <a:stretch>
            <a:fillRect/>
          </a:stretch>
        </p:blipFill>
        <p:spPr>
          <a:xfrm>
            <a:off x="3295051" y="4509489"/>
            <a:ext cx="2524370" cy="1828800"/>
          </a:xfrm>
          <a:prstGeom prst="rect">
            <a:avLst/>
          </a:prstGeom>
        </p:spPr>
      </p:pic>
      <p:cxnSp>
        <p:nvCxnSpPr>
          <p:cNvPr id="11" name="Straight Connector 10">
            <a:extLst>
              <a:ext uri="{FF2B5EF4-FFF2-40B4-BE49-F238E27FC236}">
                <a16:creationId xmlns:a16="http://schemas.microsoft.com/office/drawing/2014/main" id="{97057925-D518-4B43-A0E2-643A18CBF78C}"/>
              </a:ext>
            </a:extLst>
          </p:cNvPr>
          <p:cNvCxnSpPr/>
          <p:nvPr/>
        </p:nvCxnSpPr>
        <p:spPr>
          <a:xfrm>
            <a:off x="5933774" y="16294"/>
            <a:ext cx="0" cy="64008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Object 12">
                <a:extLst>
                  <a:ext uri="{FF2B5EF4-FFF2-40B4-BE49-F238E27FC236}">
                    <a16:creationId xmlns:a16="http://schemas.microsoft.com/office/drawing/2014/main" id="{1C053562-76B8-4911-8CE8-D7C9F3A006C0}"/>
                  </a:ext>
                </a:extLst>
              </p:cNvPr>
              <p:cNvSpPr txBox="1"/>
              <p:nvPr/>
            </p:nvSpPr>
            <p:spPr>
              <a:xfrm>
                <a:off x="398794" y="2289506"/>
                <a:ext cx="5040828" cy="330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𝑏</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𝐾</m:t>
                          </m:r>
                        </m:e>
                        <m:sub>
                          <m:r>
                            <a:rPr lang="en-US" i="1">
                              <a:solidFill>
                                <a:srgbClr val="000000"/>
                              </a:solidFill>
                              <a:latin typeface="Cambria Math" panose="02040503050406030204" pitchFamily="18" charset="0"/>
                            </a:rPr>
                            <m:t>𝑛</m:t>
                          </m:r>
                        </m:sub>
                      </m:sSub>
                      <m:r>
                        <m:rPr>
                          <m:sty m:val="p"/>
                        </m:rPr>
                        <a:rPr lang="en-US" i="1">
                          <a:solidFill>
                            <a:srgbClr val="000000"/>
                          </a:solidFill>
                          <a:latin typeface="Cambria Math" panose="02040503050406030204" pitchFamily="18" charset="0"/>
                        </a:rPr>
                        <m:t>Φ</m:t>
                      </m:r>
                      <m:r>
                        <a:rPr lang="en-US" i="1">
                          <a:solidFill>
                            <a:srgbClr val="000000"/>
                          </a:solidFill>
                          <a:latin typeface="Cambria Math" panose="02040503050406030204" pitchFamily="18" charset="0"/>
                        </a:rPr>
                        <m:t>𝑁</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𝐾</m:t>
                          </m:r>
                        </m:e>
                        <m:sub>
                          <m:r>
                            <a:rPr lang="en-US" i="1">
                              <a:solidFill>
                                <a:srgbClr val="000000"/>
                              </a:solidFill>
                              <a:latin typeface="Cambria Math" panose="02040503050406030204" pitchFamily="18" charset="0"/>
                            </a:rPr>
                            <m:t>𝜔</m:t>
                          </m:r>
                        </m:sub>
                      </m:sSub>
                      <m:r>
                        <m:rPr>
                          <m:sty m:val="p"/>
                        </m:rPr>
                        <a:rPr lang="en-US" i="1">
                          <a:solidFill>
                            <a:srgbClr val="000000"/>
                          </a:solidFill>
                          <a:latin typeface="Cambria Math" panose="02040503050406030204" pitchFamily="18" charset="0"/>
                        </a:rPr>
                        <m:t>Φ</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𝜔</m:t>
                          </m:r>
                        </m:e>
                        <m:sub>
                          <m:r>
                            <a:rPr lang="en-US" i="1">
                              <a:solidFill>
                                <a:srgbClr val="000000"/>
                              </a:solidFill>
                              <a:latin typeface="Cambria Math" panose="02040503050406030204" pitchFamily="18" charset="0"/>
                            </a:rPr>
                            <m:t>𝑚</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𝐾</m:t>
                          </m:r>
                        </m:e>
                        <m:sub>
                          <m:r>
                            <a:rPr lang="en-US" b="0" i="1" smtClean="0">
                              <a:solidFill>
                                <a:srgbClr val="000000"/>
                              </a:solidFill>
                              <a:latin typeface="Cambria Math" panose="02040503050406030204" pitchFamily="18" charset="0"/>
                            </a:rPr>
                            <m:t>2</m:t>
                          </m:r>
                        </m:sub>
                      </m:sSub>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b="0" i="1" smtClean="0">
                              <a:solidFill>
                                <a:srgbClr val="000000"/>
                              </a:solidFill>
                              <a:latin typeface="Cambria Math" panose="02040503050406030204" pitchFamily="18" charset="0"/>
                            </a:rPr>
                            <m:t>𝑓</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𝜔</m:t>
                          </m:r>
                        </m:e>
                        <m:sub>
                          <m:r>
                            <a:rPr lang="en-US" i="1">
                              <a:solidFill>
                                <a:srgbClr val="000000"/>
                              </a:solidFill>
                              <a:latin typeface="Cambria Math" panose="02040503050406030204" pitchFamily="18" charset="0"/>
                            </a:rPr>
                            <m:t>𝑚</m:t>
                          </m:r>
                        </m:sub>
                      </m:sSub>
                      <m:r>
                        <a:rPr lang="en-US"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(29.1</m:t>
                      </m:r>
                      <m:r>
                        <a:rPr lang="en-US" b="0" i="1" smtClean="0">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m:t>
                      </m:r>
                    </m:oMath>
                  </m:oMathPara>
                </a14:m>
                <a:endParaRPr lang="en-US" dirty="0"/>
              </a:p>
            </p:txBody>
          </p:sp>
        </mc:Choice>
        <mc:Fallback xmlns="">
          <p:sp>
            <p:nvSpPr>
              <p:cNvPr id="13" name="Object 12">
                <a:extLst>
                  <a:ext uri="{FF2B5EF4-FFF2-40B4-BE49-F238E27FC236}">
                    <a16:creationId xmlns:a16="http://schemas.microsoft.com/office/drawing/2014/main" id="{1C053562-76B8-4911-8CE8-D7C9F3A006C0}"/>
                  </a:ext>
                </a:extLst>
              </p:cNvPr>
              <p:cNvSpPr txBox="1">
                <a:spLocks noRot="1" noChangeAspect="1" noMove="1" noResize="1" noEditPoints="1" noAdjustHandles="1" noChangeArrowheads="1" noChangeShapeType="1" noTextEdit="1"/>
              </p:cNvSpPr>
              <p:nvPr/>
            </p:nvSpPr>
            <p:spPr>
              <a:xfrm>
                <a:off x="398794" y="2289506"/>
                <a:ext cx="5040828" cy="330200"/>
              </a:xfrm>
              <a:prstGeom prst="rect">
                <a:avLst/>
              </a:prstGeom>
              <a:blipFill>
                <a:blip r:embed="rId4"/>
                <a:stretch>
                  <a:fillRect b="-2963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2A0A85D4-3FE9-4525-994B-A39E73EED3DB}"/>
              </a:ext>
            </a:extLst>
          </p:cNvPr>
          <p:cNvSpPr txBox="1"/>
          <p:nvPr/>
        </p:nvSpPr>
        <p:spPr>
          <a:xfrm>
            <a:off x="291531" y="3071937"/>
            <a:ext cx="3136899" cy="400110"/>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From Eq. (29.1), we have:</a:t>
            </a:r>
            <a:endParaRPr lang="en-US" sz="2000" dirty="0">
              <a:solidFill>
                <a:srgbClr val="000000"/>
              </a:solidFill>
            </a:endParaRPr>
          </a:p>
        </p:txBody>
      </p:sp>
      <p:sp>
        <p:nvSpPr>
          <p:cNvPr id="26" name="Rectangle 25">
            <a:extLst>
              <a:ext uri="{FF2B5EF4-FFF2-40B4-BE49-F238E27FC236}">
                <a16:creationId xmlns:a16="http://schemas.microsoft.com/office/drawing/2014/main" id="{46D3FA2F-A9DE-48F3-8CA2-898B9A6B6865}"/>
              </a:ext>
            </a:extLst>
          </p:cNvPr>
          <p:cNvSpPr/>
          <p:nvPr/>
        </p:nvSpPr>
        <p:spPr>
          <a:xfrm>
            <a:off x="935207" y="152274"/>
            <a:ext cx="4152987"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Back or Counter EMF</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282E3C3D-FB5B-44B0-A486-525994108B7C}"/>
              </a:ext>
            </a:extLst>
          </p:cNvPr>
          <p:cNvSpPr/>
          <p:nvPr/>
        </p:nvSpPr>
        <p:spPr>
          <a:xfrm>
            <a:off x="6061588" y="149679"/>
            <a:ext cx="5547714"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Electromagnetic Torque Equations</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644C0B5-C5C7-4039-9F6E-9C896D5C7F5C}"/>
              </a:ext>
            </a:extLst>
          </p:cNvPr>
          <p:cNvSpPr txBox="1"/>
          <p:nvPr/>
        </p:nvSpPr>
        <p:spPr>
          <a:xfrm>
            <a:off x="6139577" y="648017"/>
            <a:ext cx="5702886" cy="1323439"/>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The product </a:t>
            </a:r>
            <a:r>
              <a:rPr lang="en-US" sz="2000" i="1" dirty="0" err="1">
                <a:sym typeface="Symbol" panose="05050102010706020507" pitchFamily="18" charset="2"/>
              </a:rPr>
              <a:t>E</a:t>
            </a:r>
            <a:r>
              <a:rPr lang="en-US" sz="2000" i="1" baseline="-25000" dirty="0" err="1">
                <a:sym typeface="Symbol" panose="05050102010706020507" pitchFamily="18" charset="2"/>
              </a:rPr>
              <a:t>b</a:t>
            </a:r>
            <a:r>
              <a:rPr lang="en-US" sz="2000" i="1" dirty="0" err="1">
                <a:sym typeface="Symbol" panose="05050102010706020507" pitchFamily="18" charset="2"/>
              </a:rPr>
              <a:t>I</a:t>
            </a:r>
            <a:r>
              <a:rPr lang="en-US" sz="2000" i="1" baseline="-25000" dirty="0" err="1">
                <a:sym typeface="Symbol" panose="05050102010706020507" pitchFamily="18" charset="2"/>
              </a:rPr>
              <a:t>a</a:t>
            </a:r>
            <a:r>
              <a:rPr lang="en-US" sz="2000" dirty="0">
                <a:sym typeface="Symbol" panose="05050102010706020507" pitchFamily="18" charset="2"/>
              </a:rPr>
              <a:t> known as the electromagnetic power (</a:t>
            </a:r>
            <a:r>
              <a:rPr lang="en-US" sz="2000" i="1" dirty="0" err="1">
                <a:sym typeface="Symbol" panose="05050102010706020507" pitchFamily="18" charset="2"/>
              </a:rPr>
              <a:t>P</a:t>
            </a:r>
            <a:r>
              <a:rPr lang="en-US" sz="2000" i="1" baseline="-25000" dirty="0" err="1">
                <a:sym typeface="Symbol" panose="05050102010706020507" pitchFamily="18" charset="2"/>
              </a:rPr>
              <a:t>em</a:t>
            </a:r>
            <a:r>
              <a:rPr lang="en-US" sz="2000" dirty="0">
                <a:sym typeface="Symbol" panose="05050102010706020507" pitchFamily="18" charset="2"/>
              </a:rPr>
              <a:t>) (which is developed in armature) being converted, is related to the electromagnetic torque by the relation:</a:t>
            </a:r>
            <a:endParaRPr lang="en-US" sz="2000" dirty="0">
              <a:solidFill>
                <a:srgbClr val="000000"/>
              </a:solidFill>
            </a:endParaRPr>
          </a:p>
        </p:txBody>
      </p:sp>
      <p:graphicFrame>
        <p:nvGraphicFramePr>
          <p:cNvPr id="31" name="Object 30">
            <a:extLst>
              <a:ext uri="{FF2B5EF4-FFF2-40B4-BE49-F238E27FC236}">
                <a16:creationId xmlns:a16="http://schemas.microsoft.com/office/drawing/2014/main" id="{C7A0D94A-D1A9-4B86-AE1C-2B1CF1D4B228}"/>
              </a:ext>
            </a:extLst>
          </p:cNvPr>
          <p:cNvGraphicFramePr>
            <a:graphicFrameLocks noChangeAspect="1"/>
          </p:cNvGraphicFramePr>
          <p:nvPr/>
        </p:nvGraphicFramePr>
        <p:xfrm>
          <a:off x="6602413" y="1994867"/>
          <a:ext cx="3949700" cy="368300"/>
        </p:xfrm>
        <a:graphic>
          <a:graphicData uri="http://schemas.openxmlformats.org/presentationml/2006/ole">
            <mc:AlternateContent xmlns:mc="http://schemas.openxmlformats.org/markup-compatibility/2006">
              <mc:Choice xmlns:v="urn:schemas-microsoft-com:vml" Requires="v">
                <p:oleObj name="Equation" r:id="rId5" imgW="3949560" imgH="368280" progId="Equation.3">
                  <p:embed/>
                </p:oleObj>
              </mc:Choice>
              <mc:Fallback>
                <p:oleObj name="Equation" r:id="rId5" imgW="3949560" imgH="368280" progId="Equation.3">
                  <p:embed/>
                  <p:pic>
                    <p:nvPicPr>
                      <p:cNvPr id="31" name="Object 30">
                        <a:extLst>
                          <a:ext uri="{FF2B5EF4-FFF2-40B4-BE49-F238E27FC236}">
                            <a16:creationId xmlns:a16="http://schemas.microsoft.com/office/drawing/2014/main" id="{C7A0D94A-D1A9-4B86-AE1C-2B1CF1D4B228}"/>
                          </a:ext>
                        </a:extLst>
                      </p:cNvPr>
                      <p:cNvPicPr/>
                      <p:nvPr/>
                    </p:nvPicPr>
                    <p:blipFill>
                      <a:blip r:embed="rId6"/>
                      <a:stretch>
                        <a:fillRect/>
                      </a:stretch>
                    </p:blipFill>
                    <p:spPr>
                      <a:xfrm>
                        <a:off x="6602413" y="1994867"/>
                        <a:ext cx="3949700" cy="368300"/>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036C1085-033B-43EC-9746-EC1BE4F5A331}"/>
              </a:ext>
            </a:extLst>
          </p:cNvPr>
          <p:cNvGraphicFramePr>
            <a:graphicFrameLocks noChangeAspect="1"/>
          </p:cNvGraphicFramePr>
          <p:nvPr/>
        </p:nvGraphicFramePr>
        <p:xfrm>
          <a:off x="6757527" y="3034053"/>
          <a:ext cx="3746500" cy="673100"/>
        </p:xfrm>
        <a:graphic>
          <a:graphicData uri="http://schemas.openxmlformats.org/presentationml/2006/ole">
            <mc:AlternateContent xmlns:mc="http://schemas.openxmlformats.org/markup-compatibility/2006">
              <mc:Choice xmlns:v="urn:schemas-microsoft-com:vml" Requires="v">
                <p:oleObj name="Equation" r:id="rId7" imgW="3746160" imgH="672840" progId="Equation.3">
                  <p:embed/>
                </p:oleObj>
              </mc:Choice>
              <mc:Fallback>
                <p:oleObj name="Equation" r:id="rId7" imgW="3746160" imgH="672840" progId="Equation.3">
                  <p:embed/>
                  <p:pic>
                    <p:nvPicPr>
                      <p:cNvPr id="32" name="Object 31">
                        <a:extLst>
                          <a:ext uri="{FF2B5EF4-FFF2-40B4-BE49-F238E27FC236}">
                            <a16:creationId xmlns:a16="http://schemas.microsoft.com/office/drawing/2014/main" id="{036C1085-033B-43EC-9746-EC1BE4F5A331}"/>
                          </a:ext>
                        </a:extLst>
                      </p:cNvPr>
                      <p:cNvPicPr/>
                      <p:nvPr/>
                    </p:nvPicPr>
                    <p:blipFill>
                      <a:blip r:embed="rId8"/>
                      <a:stretch>
                        <a:fillRect/>
                      </a:stretch>
                    </p:blipFill>
                    <p:spPr>
                      <a:xfrm>
                        <a:off x="6757527" y="3034053"/>
                        <a:ext cx="3746500" cy="673100"/>
                      </a:xfrm>
                      <a:prstGeom prst="rect">
                        <a:avLst/>
                      </a:prstGeom>
                    </p:spPr>
                  </p:pic>
                </p:oleObj>
              </mc:Fallback>
            </mc:AlternateContent>
          </a:graphicData>
        </a:graphic>
      </p:graphicFrame>
      <p:sp>
        <p:nvSpPr>
          <p:cNvPr id="33" name="TextBox 32">
            <a:extLst>
              <a:ext uri="{FF2B5EF4-FFF2-40B4-BE49-F238E27FC236}">
                <a16:creationId xmlns:a16="http://schemas.microsoft.com/office/drawing/2014/main" id="{171CDEF1-1C91-43C4-89E9-D214BD88B385}"/>
              </a:ext>
            </a:extLst>
          </p:cNvPr>
          <p:cNvSpPr txBox="1"/>
          <p:nvPr/>
        </p:nvSpPr>
        <p:spPr>
          <a:xfrm>
            <a:off x="6261696" y="2330460"/>
            <a:ext cx="5596003" cy="707886"/>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Combining Eq. (29.1) and Eq. (29.3) the electromagnetic torque can be written as follows:</a:t>
            </a:r>
            <a:endParaRPr lang="en-US" sz="2000" dirty="0">
              <a:solidFill>
                <a:srgbClr val="000000"/>
              </a:solidFill>
            </a:endParaRPr>
          </a:p>
        </p:txBody>
      </p:sp>
      <p:sp>
        <p:nvSpPr>
          <p:cNvPr id="34" name="TextBox 33">
            <a:extLst>
              <a:ext uri="{FF2B5EF4-FFF2-40B4-BE49-F238E27FC236}">
                <a16:creationId xmlns:a16="http://schemas.microsoft.com/office/drawing/2014/main" id="{AB313104-9780-49C4-BB29-6FD752DE5016}"/>
              </a:ext>
            </a:extLst>
          </p:cNvPr>
          <p:cNvSpPr txBox="1"/>
          <p:nvPr/>
        </p:nvSpPr>
        <p:spPr>
          <a:xfrm>
            <a:off x="6265055" y="3691119"/>
            <a:ext cx="5596003" cy="1015663"/>
          </a:xfrm>
          <a:prstGeom prst="rect">
            <a:avLst/>
          </a:prstGeom>
          <a:noFill/>
        </p:spPr>
        <p:txBody>
          <a:bodyPr wrap="square" rtlCol="0">
            <a:spAutoFit/>
          </a:bodyPr>
          <a:lstStyle/>
          <a:p>
            <a:pPr algn="just">
              <a:spcAft>
                <a:spcPts val="600"/>
              </a:spcAft>
            </a:pPr>
            <a:r>
              <a:rPr lang="en-US" sz="2000" dirty="0">
                <a:sym typeface="Symbol" panose="05050102010706020507" pitchFamily="18" charset="2"/>
              </a:rPr>
              <a:t>For an electromagnetic system flux is proportional to field current i.e.   </a:t>
            </a:r>
            <a:r>
              <a:rPr lang="en-US" sz="2000" i="1" dirty="0">
                <a:sym typeface="Symbol" panose="05050102010706020507" pitchFamily="18" charset="2"/>
              </a:rPr>
              <a:t>I</a:t>
            </a:r>
            <a:r>
              <a:rPr lang="en-US" sz="2000" i="1" baseline="-25000" dirty="0">
                <a:sym typeface="Symbol" panose="05050102010706020507" pitchFamily="18" charset="2"/>
              </a:rPr>
              <a:t>f</a:t>
            </a:r>
            <a:r>
              <a:rPr lang="en-US" sz="2000" dirty="0">
                <a:sym typeface="Symbol" panose="05050102010706020507" pitchFamily="18" charset="2"/>
              </a:rPr>
              <a:t>. So, Eq. (29.3) can be written as follows:</a:t>
            </a:r>
            <a:endParaRPr lang="en-US" sz="2000" dirty="0">
              <a:solidFill>
                <a:srgbClr val="000000"/>
              </a:solidFill>
            </a:endParaRPr>
          </a:p>
        </p:txBody>
      </p:sp>
      <p:graphicFrame>
        <p:nvGraphicFramePr>
          <p:cNvPr id="35" name="Object 34">
            <a:extLst>
              <a:ext uri="{FF2B5EF4-FFF2-40B4-BE49-F238E27FC236}">
                <a16:creationId xmlns:a16="http://schemas.microsoft.com/office/drawing/2014/main" id="{809C53FC-B7B9-4D34-9813-8A5A8331F02D}"/>
              </a:ext>
            </a:extLst>
          </p:cNvPr>
          <p:cNvGraphicFramePr>
            <a:graphicFrameLocks noChangeAspect="1"/>
          </p:cNvGraphicFramePr>
          <p:nvPr/>
        </p:nvGraphicFramePr>
        <p:xfrm>
          <a:off x="6983413" y="4716978"/>
          <a:ext cx="3187700" cy="368300"/>
        </p:xfrm>
        <a:graphic>
          <a:graphicData uri="http://schemas.openxmlformats.org/presentationml/2006/ole">
            <mc:AlternateContent xmlns:mc="http://schemas.openxmlformats.org/markup-compatibility/2006">
              <mc:Choice xmlns:v="urn:schemas-microsoft-com:vml" Requires="v">
                <p:oleObj name="Equation" r:id="rId9" imgW="3187440" imgH="368280" progId="Equation.3">
                  <p:embed/>
                </p:oleObj>
              </mc:Choice>
              <mc:Fallback>
                <p:oleObj name="Equation" r:id="rId9" imgW="3187440" imgH="368280" progId="Equation.3">
                  <p:embed/>
                  <p:pic>
                    <p:nvPicPr>
                      <p:cNvPr id="35" name="Object 34">
                        <a:extLst>
                          <a:ext uri="{FF2B5EF4-FFF2-40B4-BE49-F238E27FC236}">
                            <a16:creationId xmlns:a16="http://schemas.microsoft.com/office/drawing/2014/main" id="{809C53FC-B7B9-4D34-9813-8A5A8331F02D}"/>
                          </a:ext>
                        </a:extLst>
                      </p:cNvPr>
                      <p:cNvPicPr/>
                      <p:nvPr/>
                    </p:nvPicPr>
                    <p:blipFill>
                      <a:blip r:embed="rId10"/>
                      <a:stretch>
                        <a:fillRect/>
                      </a:stretch>
                    </p:blipFill>
                    <p:spPr>
                      <a:xfrm>
                        <a:off x="6983413" y="4716978"/>
                        <a:ext cx="3187700" cy="368300"/>
                      </a:xfrm>
                      <a:prstGeom prst="rect">
                        <a:avLst/>
                      </a:prstGeom>
                    </p:spPr>
                  </p:pic>
                </p:oleObj>
              </mc:Fallback>
            </mc:AlternateContent>
          </a:graphicData>
        </a:graphic>
      </p:graphicFrame>
      <p:pic>
        <p:nvPicPr>
          <p:cNvPr id="36" name="Picture 35">
            <a:extLst>
              <a:ext uri="{FF2B5EF4-FFF2-40B4-BE49-F238E27FC236}">
                <a16:creationId xmlns:a16="http://schemas.microsoft.com/office/drawing/2014/main" id="{3AA45971-27DD-4579-9CAC-FD36FD65D7EE}"/>
              </a:ext>
            </a:extLst>
          </p:cNvPr>
          <p:cNvPicPr>
            <a:picLocks noChangeAspect="1"/>
          </p:cNvPicPr>
          <p:nvPr/>
        </p:nvPicPr>
        <p:blipFill>
          <a:blip r:embed="rId11"/>
          <a:stretch>
            <a:fillRect/>
          </a:stretch>
        </p:blipFill>
        <p:spPr>
          <a:xfrm>
            <a:off x="278542" y="4235169"/>
            <a:ext cx="2816513" cy="2103120"/>
          </a:xfrm>
          <a:prstGeom prst="rect">
            <a:avLst/>
          </a:prstGeom>
        </p:spPr>
      </p:pic>
      <p:graphicFrame>
        <p:nvGraphicFramePr>
          <p:cNvPr id="37" name="Object 36">
            <a:extLst>
              <a:ext uri="{FF2B5EF4-FFF2-40B4-BE49-F238E27FC236}">
                <a16:creationId xmlns:a16="http://schemas.microsoft.com/office/drawing/2014/main" id="{52F0B307-822E-4E81-A1BE-2F2095753373}"/>
              </a:ext>
            </a:extLst>
          </p:cNvPr>
          <p:cNvGraphicFramePr>
            <a:graphicFrameLocks noChangeAspect="1"/>
          </p:cNvGraphicFramePr>
          <p:nvPr>
            <p:extLst>
              <p:ext uri="{D42A27DB-BD31-4B8C-83A1-F6EECF244321}">
                <p14:modId xmlns:p14="http://schemas.microsoft.com/office/powerpoint/2010/main" val="3722027320"/>
              </p:ext>
            </p:extLst>
          </p:nvPr>
        </p:nvGraphicFramePr>
        <p:xfrm>
          <a:off x="643684" y="3517058"/>
          <a:ext cx="3416300" cy="673100"/>
        </p:xfrm>
        <a:graphic>
          <a:graphicData uri="http://schemas.openxmlformats.org/presentationml/2006/ole">
            <mc:AlternateContent xmlns:mc="http://schemas.openxmlformats.org/markup-compatibility/2006">
              <mc:Choice xmlns:v="urn:schemas-microsoft-com:vml" Requires="v">
                <p:oleObj name="Equation" r:id="rId12" imgW="3416040" imgH="672840" progId="Equation.3">
                  <p:embed/>
                </p:oleObj>
              </mc:Choice>
              <mc:Fallback>
                <p:oleObj name="Equation" r:id="rId12" imgW="3416040" imgH="672840" progId="Equation.3">
                  <p:embed/>
                  <p:pic>
                    <p:nvPicPr>
                      <p:cNvPr id="37" name="Object 36">
                        <a:extLst>
                          <a:ext uri="{FF2B5EF4-FFF2-40B4-BE49-F238E27FC236}">
                            <a16:creationId xmlns:a16="http://schemas.microsoft.com/office/drawing/2014/main" id="{52F0B307-822E-4E81-A1BE-2F2095753373}"/>
                          </a:ext>
                        </a:extLst>
                      </p:cNvPr>
                      <p:cNvPicPr/>
                      <p:nvPr/>
                    </p:nvPicPr>
                    <p:blipFill>
                      <a:blip r:embed="rId13"/>
                      <a:stretch>
                        <a:fillRect/>
                      </a:stretch>
                    </p:blipFill>
                    <p:spPr>
                      <a:xfrm>
                        <a:off x="643684" y="3517058"/>
                        <a:ext cx="3416300" cy="673100"/>
                      </a:xfrm>
                      <a:prstGeom prst="rect">
                        <a:avLst/>
                      </a:prstGeom>
                    </p:spPr>
                  </p:pic>
                </p:oleObj>
              </mc:Fallback>
            </mc:AlternateContent>
          </a:graphicData>
        </a:graphic>
      </p:graphicFrame>
      <p:sp>
        <p:nvSpPr>
          <p:cNvPr id="38" name="TextBox 37">
            <a:extLst>
              <a:ext uri="{FF2B5EF4-FFF2-40B4-BE49-F238E27FC236}">
                <a16:creationId xmlns:a16="http://schemas.microsoft.com/office/drawing/2014/main" id="{5E461CF8-8534-4D8B-9449-B7577938D03E}"/>
              </a:ext>
            </a:extLst>
          </p:cNvPr>
          <p:cNvSpPr txBox="1"/>
          <p:nvPr/>
        </p:nvSpPr>
        <p:spPr>
          <a:xfrm>
            <a:off x="6386983" y="5138736"/>
            <a:ext cx="4204102" cy="1169551"/>
          </a:xfrm>
          <a:prstGeom prst="rect">
            <a:avLst/>
          </a:prstGeom>
          <a:noFill/>
        </p:spPr>
        <p:txBody>
          <a:bodyPr wrap="square" rtlCol="0">
            <a:spAutoFit/>
          </a:bodyPr>
          <a:lstStyle/>
          <a:p>
            <a:pPr algn="just">
              <a:spcAft>
                <a:spcPts val="600"/>
              </a:spcAft>
            </a:pPr>
            <a:r>
              <a:rPr lang="en-US" sz="2000" i="1" dirty="0">
                <a:sym typeface="Symbol" panose="05050102010706020507" pitchFamily="18" charset="2"/>
              </a:rPr>
              <a:t>K</a:t>
            </a:r>
            <a:r>
              <a:rPr lang="en-US" sz="2000" baseline="-25000" dirty="0">
                <a:sym typeface="Symbol" panose="05050102010706020507" pitchFamily="18" charset="2"/>
              </a:rPr>
              <a:t>1</a:t>
            </a:r>
            <a:r>
              <a:rPr lang="en-US" sz="2000" dirty="0">
                <a:sym typeface="Symbol" panose="05050102010706020507" pitchFamily="18" charset="2"/>
              </a:rPr>
              <a:t>  = Constant</a:t>
            </a:r>
          </a:p>
          <a:p>
            <a:pPr algn="just">
              <a:spcAft>
                <a:spcPts val="600"/>
              </a:spcAft>
            </a:pPr>
            <a:r>
              <a:rPr lang="en-US" sz="2000" i="1" dirty="0">
                <a:sym typeface="Symbol" panose="05050102010706020507" pitchFamily="18" charset="2"/>
              </a:rPr>
              <a:t>I</a:t>
            </a:r>
            <a:r>
              <a:rPr lang="en-US" sz="2000" i="1" baseline="-25000" dirty="0">
                <a:sym typeface="Symbol" panose="05050102010706020507" pitchFamily="18" charset="2"/>
              </a:rPr>
              <a:t>f</a:t>
            </a:r>
            <a:r>
              <a:rPr lang="en-US" sz="2000" dirty="0">
                <a:sym typeface="Symbol" panose="05050102010706020507" pitchFamily="18" charset="2"/>
              </a:rPr>
              <a:t>  = </a:t>
            </a:r>
            <a:r>
              <a:rPr lang="en-US" sz="2000" i="1" dirty="0" err="1">
                <a:sym typeface="Symbol" panose="05050102010706020507" pitchFamily="18" charset="2"/>
              </a:rPr>
              <a:t>I</a:t>
            </a:r>
            <a:r>
              <a:rPr lang="en-US" sz="2000" i="1" baseline="-25000" dirty="0" err="1">
                <a:sym typeface="Symbol" panose="05050102010706020507" pitchFamily="18" charset="2"/>
              </a:rPr>
              <a:t>sh</a:t>
            </a:r>
            <a:r>
              <a:rPr lang="en-US" sz="2000" dirty="0">
                <a:sym typeface="Symbol" panose="05050102010706020507" pitchFamily="18" charset="2"/>
              </a:rPr>
              <a:t> for shunt wound DC motor</a:t>
            </a:r>
          </a:p>
          <a:p>
            <a:pPr algn="just">
              <a:spcAft>
                <a:spcPts val="600"/>
              </a:spcAft>
            </a:pPr>
            <a:r>
              <a:rPr lang="en-US" sz="2000" dirty="0">
                <a:sym typeface="Symbol" panose="05050102010706020507" pitchFamily="18" charset="2"/>
              </a:rPr>
              <a:t>    = </a:t>
            </a:r>
            <a:r>
              <a:rPr lang="en-US" sz="2000" i="1" dirty="0">
                <a:sym typeface="Symbol" panose="05050102010706020507" pitchFamily="18" charset="2"/>
              </a:rPr>
              <a:t>I</a:t>
            </a:r>
            <a:r>
              <a:rPr lang="en-US" sz="2000" dirty="0">
                <a:sym typeface="Symbol" panose="05050102010706020507" pitchFamily="18" charset="2"/>
              </a:rPr>
              <a:t> for series wound DC motor</a:t>
            </a:r>
            <a:endParaRPr lang="en-US" sz="2000" dirty="0">
              <a:solidFill>
                <a:srgbClr val="000000"/>
              </a:solidFill>
            </a:endParaRPr>
          </a:p>
        </p:txBody>
      </p:sp>
      <mc:AlternateContent xmlns:mc="http://schemas.openxmlformats.org/markup-compatibility/2006" xmlns:a14="http://schemas.microsoft.com/office/drawing/2010/main">
        <mc:Choice Requires="a14">
          <p:sp>
            <p:nvSpPr>
              <p:cNvPr id="19" name="Object 18">
                <a:extLst>
                  <a:ext uri="{FF2B5EF4-FFF2-40B4-BE49-F238E27FC236}">
                    <a16:creationId xmlns:a16="http://schemas.microsoft.com/office/drawing/2014/main" id="{E07A71B1-085E-29A1-3278-8F776A195C03}"/>
                  </a:ext>
                </a:extLst>
              </p:cNvPr>
              <p:cNvSpPr txBox="1"/>
              <p:nvPr/>
            </p:nvSpPr>
            <p:spPr>
              <a:xfrm>
                <a:off x="385146" y="2677187"/>
                <a:ext cx="3674837" cy="410456"/>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𝑏</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𝑉</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𝑎</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𝑅</m:t>
                          </m:r>
                        </m:e>
                        <m:sub>
                          <m:r>
                            <a:rPr lang="en-US" i="1">
                              <a:solidFill>
                                <a:srgbClr val="000000"/>
                              </a:solidFill>
                              <a:latin typeface="Cambria Math" panose="02040503050406030204" pitchFamily="18" charset="0"/>
                            </a:rPr>
                            <m:t>𝑎</m:t>
                          </m:r>
                        </m:sub>
                      </m:sSub>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(29.1</m:t>
                      </m:r>
                      <m:r>
                        <a:rPr lang="en-US" b="0" i="1" smtClean="0">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m:t>
                      </m:r>
                    </m:oMath>
                  </m:oMathPara>
                </a14:m>
                <a:endParaRPr lang="en-US" dirty="0"/>
              </a:p>
            </p:txBody>
          </p:sp>
        </mc:Choice>
        <mc:Fallback xmlns="">
          <p:sp>
            <p:nvSpPr>
              <p:cNvPr id="19" name="Object 18">
                <a:extLst>
                  <a:ext uri="{FF2B5EF4-FFF2-40B4-BE49-F238E27FC236}">
                    <a16:creationId xmlns:a16="http://schemas.microsoft.com/office/drawing/2014/main" id="{E07A71B1-085E-29A1-3278-8F776A195C03}"/>
                  </a:ext>
                </a:extLst>
              </p:cNvPr>
              <p:cNvSpPr txBox="1">
                <a:spLocks noRot="1" noChangeAspect="1" noMove="1" noResize="1" noEditPoints="1" noAdjustHandles="1" noChangeArrowheads="1" noChangeShapeType="1" noTextEdit="1"/>
              </p:cNvSpPr>
              <p:nvPr/>
            </p:nvSpPr>
            <p:spPr>
              <a:xfrm>
                <a:off x="385146" y="2677187"/>
                <a:ext cx="3674837" cy="410456"/>
              </a:xfrm>
              <a:prstGeom prst="rect">
                <a:avLst/>
              </a:prstGeom>
              <a:blipFill>
                <a:blip r:embed="rId14"/>
                <a:stretch>
                  <a:fillRect b="-2941"/>
                </a:stretch>
              </a:blipFill>
            </p:spPr>
            <p:txBody>
              <a:bodyPr/>
              <a:lstStyle/>
              <a:p>
                <a:r>
                  <a:rPr lang="en-US">
                    <a:noFill/>
                  </a:rPr>
                  <a:t> </a:t>
                </a:r>
              </a:p>
            </p:txBody>
          </p:sp>
        </mc:Fallback>
      </mc:AlternateContent>
    </p:spTree>
    <p:extLst>
      <p:ext uri="{BB962C8B-B14F-4D97-AF65-F5344CB8AC3E}">
        <p14:creationId xmlns:p14="http://schemas.microsoft.com/office/powerpoint/2010/main" val="226445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30" grpId="0"/>
      <p:bldP spid="33" grpId="0"/>
      <p:bldP spid="34" grpId="0"/>
      <p:bldP spid="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57</a:t>
            </a:fld>
            <a:endParaRPr lang="en-US" sz="2000" b="1" dirty="0">
              <a:solidFill>
                <a:schemeClr val="bg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C25C81D6-FC48-4296-B6F3-6E8A32743F44}"/>
              </a:ext>
            </a:extLst>
          </p:cNvPr>
          <p:cNvSpPr/>
          <p:nvPr/>
        </p:nvSpPr>
        <p:spPr>
          <a:xfrm>
            <a:off x="3651779" y="205131"/>
            <a:ext cx="5381855" cy="56169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32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Applications of DC Motor</a:t>
            </a:r>
            <a:endParaRPr lang="en-US"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C68AFB6B-8823-41FC-B9D1-5727CBAF9AE2}"/>
              </a:ext>
            </a:extLst>
          </p:cNvPr>
          <p:cNvGrpSpPr/>
          <p:nvPr/>
        </p:nvGrpSpPr>
        <p:grpSpPr>
          <a:xfrm>
            <a:off x="497144" y="919967"/>
            <a:ext cx="11279073" cy="5306913"/>
            <a:chOff x="449846" y="856903"/>
            <a:chExt cx="11279073" cy="5306913"/>
          </a:xfrm>
        </p:grpSpPr>
        <p:sp>
          <p:nvSpPr>
            <p:cNvPr id="2" name="Rectangle 1">
              <a:extLst>
                <a:ext uri="{FF2B5EF4-FFF2-40B4-BE49-F238E27FC236}">
                  <a16:creationId xmlns:a16="http://schemas.microsoft.com/office/drawing/2014/main" id="{B5CC34BD-FD43-49BF-9A7F-2CF74D274059}"/>
                </a:ext>
              </a:extLst>
            </p:cNvPr>
            <p:cNvSpPr/>
            <p:nvPr/>
          </p:nvSpPr>
          <p:spPr>
            <a:xfrm>
              <a:off x="455744" y="860296"/>
              <a:ext cx="11155680" cy="5303520"/>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902EDEF-4785-4154-BE1B-AD9F198A38EA}"/>
                </a:ext>
              </a:extLst>
            </p:cNvPr>
            <p:cNvCxnSpPr/>
            <p:nvPr/>
          </p:nvCxnSpPr>
          <p:spPr>
            <a:xfrm>
              <a:off x="2834176" y="856903"/>
              <a:ext cx="0" cy="5303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C6B8ED-02BE-4CB1-8192-CE6C38073040}"/>
                </a:ext>
              </a:extLst>
            </p:cNvPr>
            <p:cNvCxnSpPr/>
            <p:nvPr/>
          </p:nvCxnSpPr>
          <p:spPr>
            <a:xfrm>
              <a:off x="449846" y="1412850"/>
              <a:ext cx="1115568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77C683-5787-4508-A30C-FCFA585B0219}"/>
                </a:ext>
              </a:extLst>
            </p:cNvPr>
            <p:cNvSpPr txBox="1"/>
            <p:nvPr/>
          </p:nvSpPr>
          <p:spPr>
            <a:xfrm>
              <a:off x="491144" y="1581240"/>
              <a:ext cx="1942854" cy="707886"/>
            </a:xfrm>
            <a:prstGeom prst="rect">
              <a:avLst/>
            </a:prstGeom>
            <a:noFill/>
          </p:spPr>
          <p:txBody>
            <a:bodyPr wrap="square" rtlCol="0">
              <a:spAutoFit/>
            </a:bodyPr>
            <a:lstStyle/>
            <a:p>
              <a:pPr algn="just">
                <a:spcAft>
                  <a:spcPts val="600"/>
                </a:spcAft>
              </a:pPr>
              <a:r>
                <a:rPr lang="en-US" sz="2000" b="1" dirty="0">
                  <a:sym typeface="Symbol" panose="05050102010706020507" pitchFamily="18" charset="2"/>
                </a:rPr>
                <a:t>Shunt wound DC Generators</a:t>
              </a:r>
              <a:endParaRPr lang="en-US" sz="2000" b="1" dirty="0">
                <a:solidFill>
                  <a:srgbClr val="000000"/>
                </a:solidFill>
                <a:sym typeface="Symbol" panose="05050102010706020507" pitchFamily="18" charset="2"/>
              </a:endParaRPr>
            </a:p>
          </p:txBody>
        </p:sp>
        <p:cxnSp>
          <p:nvCxnSpPr>
            <p:cNvPr id="12" name="Straight Connector 11">
              <a:extLst>
                <a:ext uri="{FF2B5EF4-FFF2-40B4-BE49-F238E27FC236}">
                  <a16:creationId xmlns:a16="http://schemas.microsoft.com/office/drawing/2014/main" id="{CBC90396-FC1C-4C8A-995B-932A5C5E578C}"/>
                </a:ext>
              </a:extLst>
            </p:cNvPr>
            <p:cNvCxnSpPr/>
            <p:nvPr/>
          </p:nvCxnSpPr>
          <p:spPr>
            <a:xfrm>
              <a:off x="449846" y="2755941"/>
              <a:ext cx="111556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BE470F-1C02-4EAF-BCB0-E34D1BF3C492}"/>
                </a:ext>
              </a:extLst>
            </p:cNvPr>
            <p:cNvSpPr txBox="1"/>
            <p:nvPr/>
          </p:nvSpPr>
          <p:spPr>
            <a:xfrm>
              <a:off x="550628" y="2908620"/>
              <a:ext cx="1927614" cy="707886"/>
            </a:xfrm>
            <a:prstGeom prst="rect">
              <a:avLst/>
            </a:prstGeom>
            <a:noFill/>
          </p:spPr>
          <p:txBody>
            <a:bodyPr wrap="square" rtlCol="0">
              <a:spAutoFit/>
            </a:bodyPr>
            <a:lstStyle/>
            <a:p>
              <a:pPr algn="just">
                <a:spcAft>
                  <a:spcPts val="600"/>
                </a:spcAft>
              </a:pPr>
              <a:r>
                <a:rPr lang="en-US" sz="2000" b="1" dirty="0">
                  <a:sym typeface="Symbol" panose="05050102010706020507" pitchFamily="18" charset="2"/>
                </a:rPr>
                <a:t>Series wound DC Generators</a:t>
              </a:r>
              <a:endParaRPr lang="en-US" sz="2000" b="1" dirty="0">
                <a:solidFill>
                  <a:srgbClr val="000000"/>
                </a:solidFill>
                <a:sym typeface="Symbol" panose="05050102010706020507" pitchFamily="18" charset="2"/>
              </a:endParaRPr>
            </a:p>
          </p:txBody>
        </p:sp>
        <p:cxnSp>
          <p:nvCxnSpPr>
            <p:cNvPr id="15" name="Straight Connector 14">
              <a:extLst>
                <a:ext uri="{FF2B5EF4-FFF2-40B4-BE49-F238E27FC236}">
                  <a16:creationId xmlns:a16="http://schemas.microsoft.com/office/drawing/2014/main" id="{CC701040-1859-457C-9137-187F534CEAF9}"/>
                </a:ext>
              </a:extLst>
            </p:cNvPr>
            <p:cNvCxnSpPr/>
            <p:nvPr/>
          </p:nvCxnSpPr>
          <p:spPr>
            <a:xfrm>
              <a:off x="449846" y="4398908"/>
              <a:ext cx="1115568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F95CD8F-C5C6-4970-AFC2-D5B74B188B86}"/>
                </a:ext>
              </a:extLst>
            </p:cNvPr>
            <p:cNvSpPr txBox="1"/>
            <p:nvPr/>
          </p:nvSpPr>
          <p:spPr>
            <a:xfrm>
              <a:off x="466567" y="5146976"/>
              <a:ext cx="2214727" cy="707886"/>
            </a:xfrm>
            <a:prstGeom prst="rect">
              <a:avLst/>
            </a:prstGeom>
            <a:noFill/>
          </p:spPr>
          <p:txBody>
            <a:bodyPr wrap="square" rtlCol="0">
              <a:spAutoFit/>
            </a:bodyPr>
            <a:lstStyle/>
            <a:p>
              <a:pPr algn="just">
                <a:spcAft>
                  <a:spcPts val="600"/>
                </a:spcAft>
              </a:pPr>
              <a:r>
                <a:rPr lang="en-US" sz="2000" b="1" dirty="0">
                  <a:sym typeface="Symbol" panose="05050102010706020507" pitchFamily="18" charset="2"/>
                </a:rPr>
                <a:t>Compound wound DC Motors</a:t>
              </a:r>
              <a:endParaRPr lang="en-US" sz="2000" b="1" dirty="0">
                <a:solidFill>
                  <a:srgbClr val="000000"/>
                </a:solidFill>
                <a:sym typeface="Symbol" panose="05050102010706020507" pitchFamily="18" charset="2"/>
              </a:endParaRPr>
            </a:p>
          </p:txBody>
        </p:sp>
        <p:sp>
          <p:nvSpPr>
            <p:cNvPr id="17" name="TextBox 16">
              <a:extLst>
                <a:ext uri="{FF2B5EF4-FFF2-40B4-BE49-F238E27FC236}">
                  <a16:creationId xmlns:a16="http://schemas.microsoft.com/office/drawing/2014/main" id="{64770F95-0A3E-43D5-B292-03DB5029CC87}"/>
                </a:ext>
              </a:extLst>
            </p:cNvPr>
            <p:cNvSpPr txBox="1"/>
            <p:nvPr/>
          </p:nvSpPr>
          <p:spPr>
            <a:xfrm>
              <a:off x="628795" y="954945"/>
              <a:ext cx="2341551" cy="461665"/>
            </a:xfrm>
            <a:prstGeom prst="rect">
              <a:avLst/>
            </a:prstGeom>
            <a:noFill/>
          </p:spPr>
          <p:txBody>
            <a:bodyPr wrap="square" rtlCol="0">
              <a:spAutoFit/>
            </a:bodyPr>
            <a:lstStyle/>
            <a:p>
              <a:pPr algn="just">
                <a:spcAft>
                  <a:spcPts val="600"/>
                </a:spcAft>
              </a:pPr>
              <a:r>
                <a:rPr lang="en-US" sz="2400" b="1" dirty="0">
                  <a:sym typeface="Symbol" panose="05050102010706020507" pitchFamily="18" charset="2"/>
                </a:rPr>
                <a:t>Types of Motor</a:t>
              </a:r>
              <a:endParaRPr lang="en-US" sz="2400" b="1" dirty="0">
                <a:solidFill>
                  <a:srgbClr val="000000"/>
                </a:solidFill>
                <a:sym typeface="Symbol" panose="05050102010706020507" pitchFamily="18" charset="2"/>
              </a:endParaRPr>
            </a:p>
          </p:txBody>
        </p:sp>
        <p:cxnSp>
          <p:nvCxnSpPr>
            <p:cNvPr id="19" name="Straight Connector 18">
              <a:extLst>
                <a:ext uri="{FF2B5EF4-FFF2-40B4-BE49-F238E27FC236}">
                  <a16:creationId xmlns:a16="http://schemas.microsoft.com/office/drawing/2014/main" id="{1674A590-36EF-498B-B468-2437DEAFCA3E}"/>
                </a:ext>
              </a:extLst>
            </p:cNvPr>
            <p:cNvCxnSpPr/>
            <p:nvPr/>
          </p:nvCxnSpPr>
          <p:spPr>
            <a:xfrm>
              <a:off x="6275466" y="856903"/>
              <a:ext cx="0" cy="530352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182F7F-3CE3-46B2-A09E-5A6C6F413065}"/>
                </a:ext>
              </a:extLst>
            </p:cNvPr>
            <p:cNvSpPr txBox="1"/>
            <p:nvPr/>
          </p:nvSpPr>
          <p:spPr>
            <a:xfrm>
              <a:off x="3409845" y="930844"/>
              <a:ext cx="2407955" cy="461665"/>
            </a:xfrm>
            <a:prstGeom prst="rect">
              <a:avLst/>
            </a:prstGeom>
            <a:noFill/>
          </p:spPr>
          <p:txBody>
            <a:bodyPr wrap="square" rtlCol="0">
              <a:spAutoFit/>
            </a:bodyPr>
            <a:lstStyle/>
            <a:p>
              <a:pPr algn="just">
                <a:spcAft>
                  <a:spcPts val="600"/>
                </a:spcAft>
              </a:pPr>
              <a:r>
                <a:rPr lang="en-US" sz="2400" b="1" dirty="0">
                  <a:sym typeface="Symbol" panose="05050102010706020507" pitchFamily="18" charset="2"/>
                </a:rPr>
                <a:t>Characteristics</a:t>
              </a:r>
              <a:endParaRPr lang="en-US" sz="2400" b="1" dirty="0">
                <a:solidFill>
                  <a:srgbClr val="000000"/>
                </a:solidFill>
                <a:sym typeface="Symbol" panose="05050102010706020507" pitchFamily="18" charset="2"/>
              </a:endParaRPr>
            </a:p>
          </p:txBody>
        </p:sp>
        <p:sp>
          <p:nvSpPr>
            <p:cNvPr id="21" name="TextBox 20">
              <a:extLst>
                <a:ext uri="{FF2B5EF4-FFF2-40B4-BE49-F238E27FC236}">
                  <a16:creationId xmlns:a16="http://schemas.microsoft.com/office/drawing/2014/main" id="{6A36BDEB-CDED-41E8-8ED7-E13626F6E228}"/>
                </a:ext>
              </a:extLst>
            </p:cNvPr>
            <p:cNvSpPr txBox="1"/>
            <p:nvPr/>
          </p:nvSpPr>
          <p:spPr>
            <a:xfrm>
              <a:off x="2850901" y="1424744"/>
              <a:ext cx="3438355" cy="1015663"/>
            </a:xfrm>
            <a:prstGeom prst="rect">
              <a:avLst/>
            </a:prstGeom>
            <a:noFill/>
          </p:spPr>
          <p:txBody>
            <a:bodyPr wrap="square" rtlCol="0">
              <a:spAutoFit/>
            </a:bodyPr>
            <a:lstStyle/>
            <a:p>
              <a:pPr indent="-457200" algn="just"/>
              <a:r>
                <a:rPr lang="en-US" sz="2000" b="0" i="0" dirty="0">
                  <a:solidFill>
                    <a:srgbClr val="000000"/>
                  </a:solidFill>
                  <a:effectLst/>
                  <a:latin typeface="TimesNewRoman"/>
                </a:rPr>
                <a:t>Approximately Constant Speed</a:t>
              </a:r>
            </a:p>
            <a:p>
              <a:pPr indent="-457200" algn="just"/>
              <a:r>
                <a:rPr lang="en-US" sz="2000" dirty="0">
                  <a:solidFill>
                    <a:srgbClr val="000000"/>
                  </a:solidFill>
                  <a:latin typeface="TimesNewRoman"/>
                </a:rPr>
                <a:t>Adjustable Speed</a:t>
              </a:r>
            </a:p>
            <a:p>
              <a:pPr indent="-457200" algn="just"/>
              <a:r>
                <a:rPr lang="en-US" sz="2000" b="0" i="0" dirty="0">
                  <a:solidFill>
                    <a:srgbClr val="000000"/>
                  </a:solidFill>
                  <a:effectLst/>
                  <a:latin typeface="TimesNewRoman"/>
                </a:rPr>
                <a:t>Medium starting torque</a:t>
              </a:r>
            </a:p>
          </p:txBody>
        </p:sp>
        <p:sp>
          <p:nvSpPr>
            <p:cNvPr id="22" name="TextBox 21">
              <a:extLst>
                <a:ext uri="{FF2B5EF4-FFF2-40B4-BE49-F238E27FC236}">
                  <a16:creationId xmlns:a16="http://schemas.microsoft.com/office/drawing/2014/main" id="{77F56E7F-9605-4FCF-8E89-BC1FA8399136}"/>
                </a:ext>
              </a:extLst>
            </p:cNvPr>
            <p:cNvSpPr txBox="1"/>
            <p:nvPr/>
          </p:nvSpPr>
          <p:spPr>
            <a:xfrm>
              <a:off x="7916729" y="898271"/>
              <a:ext cx="2201177" cy="461665"/>
            </a:xfrm>
            <a:prstGeom prst="rect">
              <a:avLst/>
            </a:prstGeom>
            <a:noFill/>
          </p:spPr>
          <p:txBody>
            <a:bodyPr wrap="square" rtlCol="0">
              <a:spAutoFit/>
            </a:bodyPr>
            <a:lstStyle/>
            <a:p>
              <a:pPr algn="ctr">
                <a:spcAft>
                  <a:spcPts val="600"/>
                </a:spcAft>
              </a:pPr>
              <a:r>
                <a:rPr lang="en-US" sz="2400" b="1" dirty="0">
                  <a:sym typeface="Symbol" panose="05050102010706020507" pitchFamily="18" charset="2"/>
                </a:rPr>
                <a:t>Applications</a:t>
              </a:r>
              <a:endParaRPr lang="en-US" sz="2400" b="1" dirty="0">
                <a:solidFill>
                  <a:srgbClr val="000000"/>
                </a:solidFill>
                <a:sym typeface="Symbol" panose="05050102010706020507" pitchFamily="18" charset="2"/>
              </a:endParaRPr>
            </a:p>
          </p:txBody>
        </p:sp>
        <p:sp>
          <p:nvSpPr>
            <p:cNvPr id="23" name="TextBox 22">
              <a:extLst>
                <a:ext uri="{FF2B5EF4-FFF2-40B4-BE49-F238E27FC236}">
                  <a16:creationId xmlns:a16="http://schemas.microsoft.com/office/drawing/2014/main" id="{89595ABA-EAB3-4A95-9B78-D4EA244AEE05}"/>
                </a:ext>
              </a:extLst>
            </p:cNvPr>
            <p:cNvSpPr txBox="1"/>
            <p:nvPr/>
          </p:nvSpPr>
          <p:spPr>
            <a:xfrm>
              <a:off x="6377495" y="1444037"/>
              <a:ext cx="5300570" cy="1323439"/>
            </a:xfrm>
            <a:prstGeom prst="rect">
              <a:avLst/>
            </a:prstGeom>
            <a:noFill/>
          </p:spPr>
          <p:txBody>
            <a:bodyPr wrap="square" rtlCol="0">
              <a:spAutoFit/>
            </a:bodyPr>
            <a:lstStyle/>
            <a:p>
              <a:pPr marL="342900" indent="-342900" algn="just">
                <a:buClr>
                  <a:srgbClr val="FF0066"/>
                </a:buClr>
                <a:buFont typeface="Courier New" panose="02070309020205020404" pitchFamily="49" charset="0"/>
                <a:buChar char="o"/>
              </a:pPr>
              <a:r>
                <a:rPr lang="en-US" sz="2000" dirty="0"/>
                <a:t>For driving constant speed line shafting lathes</a:t>
              </a:r>
            </a:p>
            <a:p>
              <a:pPr marL="342900" indent="-342900" algn="just">
                <a:buClr>
                  <a:srgbClr val="FF0066"/>
                </a:buClr>
                <a:buFont typeface="Courier New" panose="02070309020205020404" pitchFamily="49" charset="0"/>
                <a:buChar char="o"/>
              </a:pPr>
              <a:r>
                <a:rPr lang="en-US" sz="2000" dirty="0"/>
                <a:t>Centrifugal and Reciprocating pumps</a:t>
              </a:r>
            </a:p>
            <a:p>
              <a:pPr marL="342900" indent="-342900" algn="just">
                <a:buClr>
                  <a:srgbClr val="FF0066"/>
                </a:buClr>
                <a:buFont typeface="Courier New" panose="02070309020205020404" pitchFamily="49" charset="0"/>
                <a:buChar char="o"/>
              </a:pPr>
              <a:r>
                <a:rPr lang="en-US" sz="2000" dirty="0"/>
                <a:t>Machine tools</a:t>
              </a:r>
            </a:p>
            <a:p>
              <a:pPr marL="342900" indent="-342900" algn="just">
                <a:buClr>
                  <a:srgbClr val="FF0066"/>
                </a:buClr>
                <a:buFont typeface="Courier New" panose="02070309020205020404" pitchFamily="49" charset="0"/>
                <a:buChar char="o"/>
              </a:pPr>
              <a:r>
                <a:rPr lang="en-US" sz="2000" dirty="0"/>
                <a:t>Blowers and fans</a:t>
              </a:r>
            </a:p>
          </p:txBody>
        </p:sp>
        <p:sp>
          <p:nvSpPr>
            <p:cNvPr id="24" name="TextBox 23">
              <a:extLst>
                <a:ext uri="{FF2B5EF4-FFF2-40B4-BE49-F238E27FC236}">
                  <a16:creationId xmlns:a16="http://schemas.microsoft.com/office/drawing/2014/main" id="{B65B0875-7DF7-4F9E-BD3F-B51C93007BF8}"/>
                </a:ext>
              </a:extLst>
            </p:cNvPr>
            <p:cNvSpPr txBox="1"/>
            <p:nvPr/>
          </p:nvSpPr>
          <p:spPr>
            <a:xfrm>
              <a:off x="2831213" y="2817097"/>
              <a:ext cx="3438355" cy="1015663"/>
            </a:xfrm>
            <a:prstGeom prst="rect">
              <a:avLst/>
            </a:prstGeom>
            <a:noFill/>
          </p:spPr>
          <p:txBody>
            <a:bodyPr wrap="square" rtlCol="0">
              <a:spAutoFit/>
            </a:bodyPr>
            <a:lstStyle/>
            <a:p>
              <a:pPr indent="-457200" algn="just"/>
              <a:r>
                <a:rPr lang="en-US" sz="2000" b="0" i="0" dirty="0">
                  <a:solidFill>
                    <a:srgbClr val="000000"/>
                  </a:solidFill>
                  <a:effectLst/>
                  <a:latin typeface="TimesNewRoman"/>
                </a:rPr>
                <a:t>Variable Speed</a:t>
              </a:r>
            </a:p>
            <a:p>
              <a:pPr indent="-457200" algn="just"/>
              <a:r>
                <a:rPr lang="en-US" sz="2000" dirty="0">
                  <a:solidFill>
                    <a:srgbClr val="000000"/>
                  </a:solidFill>
                  <a:latin typeface="TimesNewRoman"/>
                </a:rPr>
                <a:t>Adjustable varying Speed</a:t>
              </a:r>
            </a:p>
            <a:p>
              <a:pPr indent="-457200" algn="just"/>
              <a:r>
                <a:rPr lang="en-US" sz="2000" b="0" i="0" dirty="0">
                  <a:solidFill>
                    <a:srgbClr val="000000"/>
                  </a:solidFill>
                  <a:effectLst/>
                  <a:latin typeface="TimesNewRoman"/>
                </a:rPr>
                <a:t>High starting torque</a:t>
              </a:r>
            </a:p>
          </p:txBody>
        </p:sp>
        <p:sp>
          <p:nvSpPr>
            <p:cNvPr id="25" name="TextBox 24">
              <a:extLst>
                <a:ext uri="{FF2B5EF4-FFF2-40B4-BE49-F238E27FC236}">
                  <a16:creationId xmlns:a16="http://schemas.microsoft.com/office/drawing/2014/main" id="{8A11E3D2-6732-41C6-95C6-3B33CBA1538E}"/>
                </a:ext>
              </a:extLst>
            </p:cNvPr>
            <p:cNvSpPr txBox="1"/>
            <p:nvPr/>
          </p:nvSpPr>
          <p:spPr>
            <a:xfrm>
              <a:off x="6416799" y="2776924"/>
              <a:ext cx="5300570" cy="1631216"/>
            </a:xfrm>
            <a:prstGeom prst="rect">
              <a:avLst/>
            </a:prstGeom>
            <a:noFill/>
          </p:spPr>
          <p:txBody>
            <a:bodyPr wrap="square" rtlCol="0">
              <a:spAutoFit/>
            </a:bodyPr>
            <a:lstStyle/>
            <a:p>
              <a:pPr marL="342900" indent="-342900" algn="just">
                <a:buClr>
                  <a:srgbClr val="FF0066"/>
                </a:buClr>
                <a:buFont typeface="Courier New" panose="02070309020205020404" pitchFamily="49" charset="0"/>
                <a:buChar char="o"/>
              </a:pPr>
              <a:r>
                <a:rPr lang="en-US" sz="2000" dirty="0"/>
                <a:t>For Traction work </a:t>
              </a:r>
              <a:r>
                <a:rPr lang="en-US" sz="2000" i="1" dirty="0"/>
                <a:t>i</a:t>
              </a:r>
              <a:r>
                <a:rPr lang="en-US" sz="2000" dirty="0"/>
                <a:t>.</a:t>
              </a:r>
              <a:r>
                <a:rPr lang="en-US" sz="2000" i="1" dirty="0"/>
                <a:t>e</a:t>
              </a:r>
              <a:r>
                <a:rPr lang="en-US" sz="2000" dirty="0"/>
                <a:t>. Electrical locomotives</a:t>
              </a:r>
            </a:p>
            <a:p>
              <a:pPr marL="342900" indent="-342900" algn="just">
                <a:buClr>
                  <a:srgbClr val="FF0066"/>
                </a:buClr>
                <a:buFont typeface="Courier New" panose="02070309020205020404" pitchFamily="49" charset="0"/>
                <a:buChar char="o"/>
              </a:pPr>
              <a:r>
                <a:rPr lang="en-US" sz="2000" dirty="0"/>
                <a:t>Rapid transit systems</a:t>
              </a:r>
            </a:p>
            <a:p>
              <a:pPr marL="342900" indent="-342900" algn="just">
                <a:buClr>
                  <a:srgbClr val="FF0066"/>
                </a:buClr>
                <a:buFont typeface="Courier New" panose="02070309020205020404" pitchFamily="49" charset="0"/>
                <a:buChar char="o"/>
              </a:pPr>
              <a:r>
                <a:rPr lang="en-US" sz="2000" dirty="0"/>
                <a:t>Trolley, cars etc.</a:t>
              </a:r>
            </a:p>
            <a:p>
              <a:pPr marL="342900" indent="-342900" algn="just">
                <a:buClr>
                  <a:srgbClr val="FF0066"/>
                </a:buClr>
                <a:buFont typeface="Courier New" panose="02070309020205020404" pitchFamily="49" charset="0"/>
                <a:buChar char="o"/>
              </a:pPr>
              <a:r>
                <a:rPr lang="en-US" sz="2000" dirty="0"/>
                <a:t>Cranes and hoists</a:t>
              </a:r>
            </a:p>
            <a:p>
              <a:pPr marL="342900" indent="-342900" algn="just">
                <a:buClr>
                  <a:srgbClr val="FF0066"/>
                </a:buClr>
                <a:buFont typeface="Courier New" panose="02070309020205020404" pitchFamily="49" charset="0"/>
                <a:buChar char="o"/>
              </a:pPr>
              <a:r>
                <a:rPr lang="en-US" sz="2000" dirty="0"/>
                <a:t>Conveyors</a:t>
              </a:r>
            </a:p>
          </p:txBody>
        </p:sp>
        <p:sp>
          <p:nvSpPr>
            <p:cNvPr id="26" name="TextBox 25">
              <a:extLst>
                <a:ext uri="{FF2B5EF4-FFF2-40B4-BE49-F238E27FC236}">
                  <a16:creationId xmlns:a16="http://schemas.microsoft.com/office/drawing/2014/main" id="{6E33A8A4-00EE-4095-9396-3F2D6BCBE7BD}"/>
                </a:ext>
              </a:extLst>
            </p:cNvPr>
            <p:cNvSpPr txBox="1"/>
            <p:nvPr/>
          </p:nvSpPr>
          <p:spPr>
            <a:xfrm>
              <a:off x="2835644" y="4372806"/>
              <a:ext cx="3438355" cy="1015663"/>
            </a:xfrm>
            <a:prstGeom prst="rect">
              <a:avLst/>
            </a:prstGeom>
            <a:noFill/>
          </p:spPr>
          <p:txBody>
            <a:bodyPr wrap="square" rtlCol="0">
              <a:spAutoFit/>
            </a:bodyPr>
            <a:lstStyle/>
            <a:p>
              <a:pPr indent="-457200" algn="just"/>
              <a:r>
                <a:rPr lang="en-US" sz="2000" b="0" i="0" dirty="0">
                  <a:solidFill>
                    <a:srgbClr val="000000"/>
                  </a:solidFill>
                  <a:effectLst/>
                  <a:latin typeface="TimesNewRoman"/>
                </a:rPr>
                <a:t>Variable Speed</a:t>
              </a:r>
            </a:p>
            <a:p>
              <a:pPr indent="-457200" algn="just"/>
              <a:r>
                <a:rPr lang="en-US" sz="2000" dirty="0">
                  <a:solidFill>
                    <a:srgbClr val="000000"/>
                  </a:solidFill>
                  <a:latin typeface="TimesNewRoman"/>
                </a:rPr>
                <a:t>Adjustable varying Speed</a:t>
              </a:r>
            </a:p>
            <a:p>
              <a:pPr indent="-457200" algn="just"/>
              <a:r>
                <a:rPr lang="en-US" sz="2000" b="0" i="0" dirty="0">
                  <a:solidFill>
                    <a:srgbClr val="000000"/>
                  </a:solidFill>
                  <a:effectLst/>
                  <a:latin typeface="TimesNewRoman"/>
                </a:rPr>
                <a:t>High starting torque</a:t>
              </a:r>
            </a:p>
          </p:txBody>
        </p:sp>
        <p:sp>
          <p:nvSpPr>
            <p:cNvPr id="27" name="TextBox 26">
              <a:extLst>
                <a:ext uri="{FF2B5EF4-FFF2-40B4-BE49-F238E27FC236}">
                  <a16:creationId xmlns:a16="http://schemas.microsoft.com/office/drawing/2014/main" id="{1666FB45-5D87-4517-AF8D-56DBF0964E21}"/>
                </a:ext>
              </a:extLst>
            </p:cNvPr>
            <p:cNvSpPr txBox="1"/>
            <p:nvPr/>
          </p:nvSpPr>
          <p:spPr>
            <a:xfrm>
              <a:off x="6428349" y="4453393"/>
              <a:ext cx="5300570" cy="1631216"/>
            </a:xfrm>
            <a:prstGeom prst="rect">
              <a:avLst/>
            </a:prstGeom>
            <a:noFill/>
          </p:spPr>
          <p:txBody>
            <a:bodyPr wrap="square" rtlCol="0">
              <a:spAutoFit/>
            </a:bodyPr>
            <a:lstStyle/>
            <a:p>
              <a:pPr marL="342900" indent="-342900" algn="just">
                <a:buClr>
                  <a:srgbClr val="FF0066"/>
                </a:buClr>
                <a:buFont typeface="Courier New" panose="02070309020205020404" pitchFamily="49" charset="0"/>
                <a:buChar char="o"/>
              </a:pPr>
              <a:r>
                <a:rPr lang="en-US" sz="2000" dirty="0"/>
                <a:t>For intermittent high torque loads</a:t>
              </a:r>
            </a:p>
            <a:p>
              <a:pPr marL="342900" indent="-342900" algn="just">
                <a:buClr>
                  <a:srgbClr val="FF0066"/>
                </a:buClr>
                <a:buFont typeface="Courier New" panose="02070309020205020404" pitchFamily="49" charset="0"/>
                <a:buChar char="o"/>
              </a:pPr>
              <a:r>
                <a:rPr lang="en-US" sz="2000" dirty="0"/>
                <a:t>For </a:t>
              </a:r>
              <a:r>
                <a:rPr lang="en-US" sz="2000" dirty="0" err="1"/>
                <a:t>sheares</a:t>
              </a:r>
              <a:r>
                <a:rPr lang="en-US" sz="2000" dirty="0"/>
                <a:t> and punches</a:t>
              </a:r>
            </a:p>
            <a:p>
              <a:pPr marL="342900" indent="-342900" algn="just">
                <a:buClr>
                  <a:srgbClr val="FF0066"/>
                </a:buClr>
                <a:buFont typeface="Courier New" panose="02070309020205020404" pitchFamily="49" charset="0"/>
                <a:buChar char="o"/>
              </a:pPr>
              <a:r>
                <a:rPr lang="en-US" sz="2000" dirty="0"/>
                <a:t>Elevators, Conveyors, Heavy planers</a:t>
              </a:r>
            </a:p>
            <a:p>
              <a:pPr marL="342900" indent="-342900" algn="just">
                <a:buClr>
                  <a:srgbClr val="FF0066"/>
                </a:buClr>
                <a:buFont typeface="Courier New" panose="02070309020205020404" pitchFamily="49" charset="0"/>
                <a:buChar char="o"/>
              </a:pPr>
              <a:r>
                <a:rPr lang="en-US" sz="2000" dirty="0"/>
                <a:t>Rolling mils, Ice machines</a:t>
              </a:r>
            </a:p>
            <a:p>
              <a:pPr marL="342900" indent="-342900" algn="just">
                <a:buClr>
                  <a:srgbClr val="FF0066"/>
                </a:buClr>
                <a:buFont typeface="Courier New" panose="02070309020205020404" pitchFamily="49" charset="0"/>
                <a:buChar char="o"/>
              </a:pPr>
              <a:r>
                <a:rPr lang="en-US" sz="2000" dirty="0"/>
                <a:t>Printing process, Air compressor</a:t>
              </a:r>
            </a:p>
          </p:txBody>
        </p:sp>
      </p:grpSp>
    </p:spTree>
    <p:extLst>
      <p:ext uri="{BB962C8B-B14F-4D97-AF65-F5344CB8AC3E}">
        <p14:creationId xmlns:p14="http://schemas.microsoft.com/office/powerpoint/2010/main" val="268579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58</a:t>
            </a:fld>
            <a:endParaRPr lang="en-US" sz="2000" b="1" dirty="0">
              <a:solidFill>
                <a:schemeClr val="bg1"/>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A3006029-2760-4402-9B06-A39E6EAB8FD9}"/>
              </a:ext>
            </a:extLst>
          </p:cNvPr>
          <p:cNvSpPr txBox="1"/>
          <p:nvPr/>
        </p:nvSpPr>
        <p:spPr>
          <a:xfrm>
            <a:off x="241195" y="238352"/>
            <a:ext cx="11749243" cy="1015663"/>
          </a:xfrm>
          <a:prstGeom prst="rect">
            <a:avLst/>
          </a:prstGeom>
          <a:solidFill>
            <a:schemeClr val="bg1"/>
          </a:solidFill>
          <a:ln w="50800">
            <a:solidFill>
              <a:srgbClr val="FF33CC"/>
            </a:solidFill>
          </a:ln>
        </p:spPr>
        <p:txBody>
          <a:bodyPr wrap="square" rtlCol="0">
            <a:spAutoFit/>
          </a:bodyPr>
          <a:lstStyle/>
          <a:p>
            <a:pPr algn="just"/>
            <a:r>
              <a:rPr lang="en-US" sz="2000" b="1" dirty="0">
                <a:solidFill>
                  <a:srgbClr val="0000CC"/>
                </a:solidFill>
              </a:rPr>
              <a:t>EXAMPLE</a:t>
            </a:r>
            <a:r>
              <a:rPr lang="en-US" sz="2000" dirty="0"/>
              <a:t>:  </a:t>
            </a:r>
            <a:r>
              <a:rPr lang="en-US" sz="2000" b="0" i="0" dirty="0">
                <a:solidFill>
                  <a:srgbClr val="000000"/>
                </a:solidFill>
                <a:latin typeface="Times-Roman"/>
              </a:rPr>
              <a:t>A 200V </a:t>
            </a:r>
            <a:r>
              <a:rPr lang="en-US" sz="2000" b="0" i="0" dirty="0" err="1">
                <a:solidFill>
                  <a:srgbClr val="000000"/>
                </a:solidFill>
                <a:latin typeface="Times-Roman"/>
              </a:rPr>
              <a:t>d.c.</a:t>
            </a:r>
            <a:r>
              <a:rPr lang="en-US" sz="2000" b="0" i="0" dirty="0">
                <a:solidFill>
                  <a:srgbClr val="000000"/>
                </a:solidFill>
                <a:latin typeface="Times-Roman"/>
              </a:rPr>
              <a:t> shunt-wound motor has an armature resistance of 0.4</a:t>
            </a:r>
            <a:r>
              <a:rPr lang="en-US" sz="2000" b="0" i="1" dirty="0">
                <a:solidFill>
                  <a:srgbClr val="000000"/>
                </a:solidFill>
                <a:latin typeface="RBLMI"/>
              </a:rPr>
              <a:t> </a:t>
            </a:r>
            <a:r>
              <a:rPr lang="en-US" sz="2000" b="0" i="0" dirty="0">
                <a:solidFill>
                  <a:srgbClr val="000000"/>
                </a:solidFill>
                <a:latin typeface="Times-Roman"/>
              </a:rPr>
              <a:t>and at a certain load has an armature current of 30 A and runs at 1350 rev/min. If the load on the shaft of the motor is increased so that the armature current increases to 45 A, determine the speed of the motor, assuming the flux remains constant.</a:t>
            </a:r>
            <a:endParaRPr lang="en-US" sz="2000" dirty="0"/>
          </a:p>
        </p:txBody>
      </p:sp>
      <p:sp>
        <p:nvSpPr>
          <p:cNvPr id="4" name="TextBox 3">
            <a:extLst>
              <a:ext uri="{FF2B5EF4-FFF2-40B4-BE49-F238E27FC236}">
                <a16:creationId xmlns:a16="http://schemas.microsoft.com/office/drawing/2014/main" id="{E6B2FFA6-BC70-4109-AE13-A3AA141A9C52}"/>
              </a:ext>
            </a:extLst>
          </p:cNvPr>
          <p:cNvSpPr txBox="1"/>
          <p:nvPr/>
        </p:nvSpPr>
        <p:spPr>
          <a:xfrm>
            <a:off x="241195" y="1298259"/>
            <a:ext cx="11749242" cy="1015663"/>
          </a:xfrm>
          <a:prstGeom prst="rect">
            <a:avLst/>
          </a:prstGeom>
          <a:noFill/>
          <a:ln w="50800">
            <a:noFill/>
          </a:ln>
        </p:spPr>
        <p:txBody>
          <a:bodyPr wrap="square" rtlCol="0">
            <a:spAutoFit/>
          </a:bodyPr>
          <a:lstStyle/>
          <a:p>
            <a:pPr algn="just"/>
            <a:r>
              <a:rPr lang="en-US" sz="2000" b="1" dirty="0">
                <a:solidFill>
                  <a:srgbClr val="0000CC"/>
                </a:solidFill>
              </a:rPr>
              <a:t>Solution</a:t>
            </a:r>
            <a:r>
              <a:rPr lang="en-US" sz="2000" dirty="0"/>
              <a:t>: There are two cases.</a:t>
            </a:r>
          </a:p>
          <a:p>
            <a:pPr algn="just"/>
            <a:r>
              <a:rPr lang="en-US" sz="2000" dirty="0"/>
              <a:t>			In case 1: </a:t>
            </a:r>
            <a:r>
              <a:rPr lang="en-US" sz="2000" i="1" dirty="0"/>
              <a:t>I</a:t>
            </a:r>
            <a:r>
              <a:rPr lang="en-US" sz="2000" i="1" baseline="-25000" dirty="0"/>
              <a:t>a</a:t>
            </a:r>
            <a:r>
              <a:rPr lang="en-US" sz="2000" baseline="-25000" dirty="0"/>
              <a:t>1</a:t>
            </a:r>
            <a:r>
              <a:rPr lang="en-US" sz="2000" dirty="0"/>
              <a:t> = 301 A, </a:t>
            </a:r>
            <a:r>
              <a:rPr lang="en-US" sz="2000" i="1" dirty="0"/>
              <a:t>N</a:t>
            </a:r>
            <a:r>
              <a:rPr lang="en-US" sz="2000" baseline="-25000" dirty="0"/>
              <a:t>1</a:t>
            </a:r>
            <a:r>
              <a:rPr lang="en-US" sz="2000" dirty="0"/>
              <a:t> = 1350 rpm</a:t>
            </a:r>
          </a:p>
          <a:p>
            <a:pPr algn="just"/>
            <a:r>
              <a:rPr lang="en-US" sz="2000" dirty="0"/>
              <a:t>			In case 2: </a:t>
            </a:r>
            <a:r>
              <a:rPr lang="en-US" sz="2000" i="1" dirty="0"/>
              <a:t>I</a:t>
            </a:r>
            <a:r>
              <a:rPr lang="en-US" sz="2000" i="1" baseline="-25000" dirty="0"/>
              <a:t>a</a:t>
            </a:r>
            <a:r>
              <a:rPr lang="en-US" sz="2000" baseline="-25000" dirty="0"/>
              <a:t>2</a:t>
            </a:r>
            <a:r>
              <a:rPr lang="en-US" sz="2000" dirty="0"/>
              <a:t> = 45 A, </a:t>
            </a:r>
            <a:r>
              <a:rPr lang="en-US" sz="2000" i="1" dirty="0"/>
              <a:t>N</a:t>
            </a:r>
            <a:r>
              <a:rPr lang="en-US" sz="2000" baseline="-25000" dirty="0"/>
              <a:t>2</a:t>
            </a:r>
            <a:r>
              <a:rPr lang="en-US" sz="2000" dirty="0"/>
              <a:t> = ?</a:t>
            </a:r>
          </a:p>
        </p:txBody>
      </p:sp>
      <p:graphicFrame>
        <p:nvGraphicFramePr>
          <p:cNvPr id="8" name="Object 7">
            <a:extLst>
              <a:ext uri="{FF2B5EF4-FFF2-40B4-BE49-F238E27FC236}">
                <a16:creationId xmlns:a16="http://schemas.microsoft.com/office/drawing/2014/main" id="{EF26A717-F366-4E0B-B0C3-10BC90241117}"/>
              </a:ext>
            </a:extLst>
          </p:cNvPr>
          <p:cNvGraphicFramePr>
            <a:graphicFrameLocks noChangeAspect="1"/>
          </p:cNvGraphicFramePr>
          <p:nvPr/>
        </p:nvGraphicFramePr>
        <p:xfrm>
          <a:off x="3082136" y="2891813"/>
          <a:ext cx="6591300" cy="812800"/>
        </p:xfrm>
        <a:graphic>
          <a:graphicData uri="http://schemas.openxmlformats.org/presentationml/2006/ole">
            <mc:AlternateContent xmlns:mc="http://schemas.openxmlformats.org/markup-compatibility/2006">
              <mc:Choice xmlns:v="urn:schemas-microsoft-com:vml" Requires="v">
                <p:oleObj name="Equation" r:id="rId2" imgW="6591240" imgH="812520" progId="Equation.3">
                  <p:embed/>
                </p:oleObj>
              </mc:Choice>
              <mc:Fallback>
                <p:oleObj name="Equation" r:id="rId2" imgW="6591240" imgH="812520" progId="Equation.3">
                  <p:embed/>
                  <p:pic>
                    <p:nvPicPr>
                      <p:cNvPr id="8" name="Object 7">
                        <a:extLst>
                          <a:ext uri="{FF2B5EF4-FFF2-40B4-BE49-F238E27FC236}">
                            <a16:creationId xmlns:a16="http://schemas.microsoft.com/office/drawing/2014/main" id="{EF26A717-F366-4E0B-B0C3-10BC90241117}"/>
                          </a:ext>
                        </a:extLst>
                      </p:cNvPr>
                      <p:cNvPicPr/>
                      <p:nvPr/>
                    </p:nvPicPr>
                    <p:blipFill>
                      <a:blip r:embed="rId3"/>
                      <a:stretch>
                        <a:fillRect/>
                      </a:stretch>
                    </p:blipFill>
                    <p:spPr>
                      <a:xfrm>
                        <a:off x="3082136" y="2891813"/>
                        <a:ext cx="6591300" cy="8128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A563230D-1773-420D-8603-77684B6FFC2D}"/>
              </a:ext>
            </a:extLst>
          </p:cNvPr>
          <p:cNvSpPr txBox="1"/>
          <p:nvPr/>
        </p:nvSpPr>
        <p:spPr>
          <a:xfrm>
            <a:off x="1644777" y="4331266"/>
            <a:ext cx="5624703" cy="400110"/>
          </a:xfrm>
          <a:prstGeom prst="rect">
            <a:avLst/>
          </a:prstGeom>
          <a:noFill/>
          <a:ln w="50800">
            <a:noFill/>
          </a:ln>
        </p:spPr>
        <p:txBody>
          <a:bodyPr wrap="square" rtlCol="0">
            <a:spAutoFit/>
          </a:bodyPr>
          <a:lstStyle/>
          <a:p>
            <a:pPr algn="just"/>
            <a:r>
              <a:rPr lang="en-US" sz="2000" dirty="0"/>
              <a:t>Since flux is remain constant: </a:t>
            </a:r>
            <a:r>
              <a:rPr lang="en-US" sz="2000" i="1" dirty="0"/>
              <a:t>E</a:t>
            </a:r>
            <a:r>
              <a:rPr lang="en-US" sz="2000" dirty="0"/>
              <a:t> </a:t>
            </a:r>
            <a:r>
              <a:rPr lang="en-US" sz="2000" dirty="0">
                <a:sym typeface="Symbol" panose="05050102010706020507" pitchFamily="18" charset="2"/>
              </a:rPr>
              <a:t> </a:t>
            </a:r>
            <a:r>
              <a:rPr lang="en-US" sz="2000" i="1" dirty="0">
                <a:sym typeface="Symbol" panose="05050102010706020507" pitchFamily="18" charset="2"/>
              </a:rPr>
              <a:t>N</a:t>
            </a:r>
            <a:r>
              <a:rPr lang="en-US" sz="2000" dirty="0">
                <a:sym typeface="Symbol" panose="05050102010706020507" pitchFamily="18" charset="2"/>
              </a:rPr>
              <a:t>, thus we have</a:t>
            </a:r>
            <a:endParaRPr lang="en-US" sz="2000" dirty="0"/>
          </a:p>
        </p:txBody>
      </p:sp>
      <p:graphicFrame>
        <p:nvGraphicFramePr>
          <p:cNvPr id="10" name="Object 9">
            <a:extLst>
              <a:ext uri="{FF2B5EF4-FFF2-40B4-BE49-F238E27FC236}">
                <a16:creationId xmlns:a16="http://schemas.microsoft.com/office/drawing/2014/main" id="{6362BB9A-FC5E-488C-A389-919ED33EA1CE}"/>
              </a:ext>
            </a:extLst>
          </p:cNvPr>
          <p:cNvGraphicFramePr>
            <a:graphicFrameLocks noChangeAspect="1"/>
          </p:cNvGraphicFramePr>
          <p:nvPr/>
        </p:nvGraphicFramePr>
        <p:xfrm>
          <a:off x="7223760" y="4206304"/>
          <a:ext cx="990600" cy="673100"/>
        </p:xfrm>
        <a:graphic>
          <a:graphicData uri="http://schemas.openxmlformats.org/presentationml/2006/ole">
            <mc:AlternateContent xmlns:mc="http://schemas.openxmlformats.org/markup-compatibility/2006">
              <mc:Choice xmlns:v="urn:schemas-microsoft-com:vml" Requires="v">
                <p:oleObj name="Equation" r:id="rId4" imgW="990360" imgH="672840" progId="Equation.3">
                  <p:embed/>
                </p:oleObj>
              </mc:Choice>
              <mc:Fallback>
                <p:oleObj name="Equation" r:id="rId4" imgW="990360" imgH="672840" progId="Equation.3">
                  <p:embed/>
                  <p:pic>
                    <p:nvPicPr>
                      <p:cNvPr id="10" name="Object 9">
                        <a:extLst>
                          <a:ext uri="{FF2B5EF4-FFF2-40B4-BE49-F238E27FC236}">
                            <a16:creationId xmlns:a16="http://schemas.microsoft.com/office/drawing/2014/main" id="{6362BB9A-FC5E-488C-A389-919ED33EA1CE}"/>
                          </a:ext>
                        </a:extLst>
                      </p:cNvPr>
                      <p:cNvPicPr/>
                      <p:nvPr/>
                    </p:nvPicPr>
                    <p:blipFill>
                      <a:blip r:embed="rId5"/>
                      <a:stretch>
                        <a:fillRect/>
                      </a:stretch>
                    </p:blipFill>
                    <p:spPr>
                      <a:xfrm>
                        <a:off x="7223760" y="4206304"/>
                        <a:ext cx="990600" cy="6731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BA68070E-FDD7-4572-AB09-44870F3442BF}"/>
              </a:ext>
            </a:extLst>
          </p:cNvPr>
          <p:cNvGraphicFramePr>
            <a:graphicFrameLocks noChangeAspect="1"/>
          </p:cNvGraphicFramePr>
          <p:nvPr/>
        </p:nvGraphicFramePr>
        <p:xfrm>
          <a:off x="6557010" y="5251350"/>
          <a:ext cx="4445000" cy="673100"/>
        </p:xfrm>
        <a:graphic>
          <a:graphicData uri="http://schemas.openxmlformats.org/presentationml/2006/ole">
            <mc:AlternateContent xmlns:mc="http://schemas.openxmlformats.org/markup-compatibility/2006">
              <mc:Choice xmlns:v="urn:schemas-microsoft-com:vml" Requires="v">
                <p:oleObj name="Equation" r:id="rId6" imgW="4444920" imgH="672840" progId="Equation.3">
                  <p:embed/>
                </p:oleObj>
              </mc:Choice>
              <mc:Fallback>
                <p:oleObj name="Equation" r:id="rId6" imgW="4444920" imgH="672840" progId="Equation.3">
                  <p:embed/>
                  <p:pic>
                    <p:nvPicPr>
                      <p:cNvPr id="11" name="Object 10">
                        <a:extLst>
                          <a:ext uri="{FF2B5EF4-FFF2-40B4-BE49-F238E27FC236}">
                            <a16:creationId xmlns:a16="http://schemas.microsoft.com/office/drawing/2014/main" id="{BA68070E-FDD7-4572-AB09-44870F3442BF}"/>
                          </a:ext>
                        </a:extLst>
                      </p:cNvPr>
                      <p:cNvPicPr/>
                      <p:nvPr/>
                    </p:nvPicPr>
                    <p:blipFill>
                      <a:blip r:embed="rId7"/>
                      <a:stretch>
                        <a:fillRect/>
                      </a:stretch>
                    </p:blipFill>
                    <p:spPr>
                      <a:xfrm>
                        <a:off x="6557010" y="5251350"/>
                        <a:ext cx="4445000" cy="673100"/>
                      </a:xfrm>
                      <a:prstGeom prst="rect">
                        <a:avLst/>
                      </a:prstGeom>
                    </p:spPr>
                  </p:pic>
                </p:oleObj>
              </mc:Fallback>
            </mc:AlternateContent>
          </a:graphicData>
        </a:graphic>
      </p:graphicFrame>
    </p:spTree>
    <p:extLst>
      <p:ext uri="{BB962C8B-B14F-4D97-AF65-F5344CB8AC3E}">
        <p14:creationId xmlns:p14="http://schemas.microsoft.com/office/powerpoint/2010/main" val="41763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842585" y="2199724"/>
            <a:ext cx="6182363"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rgbClr val="0000CC"/>
                </a:solidFill>
                <a:latin typeface="Times New Roman" panose="02020603050405020304" pitchFamily="18" charset="0"/>
                <a:cs typeface="Times New Roman" panose="02020603050405020304" pitchFamily="18" charset="0"/>
              </a:rPr>
              <a:t>36.17 </a:t>
            </a:r>
            <a:r>
              <a:rPr lang="en-US" sz="4800" b="1" dirty="0">
                <a:solidFill>
                  <a:schemeClr val="accent2">
                    <a:lumMod val="75000"/>
                  </a:schemeClr>
                </a:solidFill>
                <a:latin typeface="Times New Roman" panose="02020603050405020304" pitchFamily="18" charset="0"/>
                <a:cs typeface="Times New Roman" panose="02020603050405020304" pitchFamily="18" charset="0"/>
              </a:rPr>
              <a:t>Universal Motor</a:t>
            </a:r>
            <a:endParaRPr lang="en-US" sz="4800" b="1" dirty="0">
              <a:solidFill>
                <a:srgbClr val="0000CC"/>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177917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a:t>
            </a:fld>
            <a:endParaRPr lang="en-US" sz="2000" b="1" dirty="0">
              <a:solidFill>
                <a:schemeClr val="bg1"/>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254442AF-24DD-4EDB-A2E8-E3C88D4509FC}"/>
              </a:ext>
            </a:extLst>
          </p:cNvPr>
          <p:cNvSpPr txBox="1"/>
          <p:nvPr/>
        </p:nvSpPr>
        <p:spPr>
          <a:xfrm>
            <a:off x="3657397" y="249743"/>
            <a:ext cx="4951962" cy="3785652"/>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Electromagnet due to </a:t>
            </a:r>
            <a:r>
              <a:rPr lang="en-US" sz="2000" b="1" dirty="0">
                <a:solidFill>
                  <a:srgbClr val="0000CC"/>
                </a:solidFill>
                <a:latin typeface="Times New Roman" pitchFamily="18" charset="0"/>
                <a:cs typeface="Times New Roman" pitchFamily="18" charset="0"/>
              </a:rPr>
              <a:t>Circular Conductor (Coil) or Solenoid</a:t>
            </a:r>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A </a:t>
            </a:r>
            <a:r>
              <a:rPr lang="en-US" sz="2000" b="1" dirty="0">
                <a:latin typeface="Times New Roman" pitchFamily="18" charset="0"/>
                <a:cs typeface="Times New Roman" pitchFamily="18" charset="0"/>
              </a:rPr>
              <a:t>solenoid</a:t>
            </a:r>
            <a:r>
              <a:rPr lang="en-US" sz="2000" dirty="0">
                <a:latin typeface="Times New Roman" pitchFamily="18" charset="0"/>
                <a:cs typeface="Times New Roman" pitchFamily="18" charset="0"/>
              </a:rPr>
              <a:t> is an arrangement in which long conductor is wound or wrapped with number of turns close together to form a coil.</a:t>
            </a:r>
          </a:p>
          <a:p>
            <a:pPr algn="just"/>
            <a:r>
              <a:rPr lang="en-US" sz="2000" dirty="0">
                <a:latin typeface="Times New Roman" pitchFamily="18" charset="0"/>
                <a:cs typeface="Times New Roman" pitchFamily="18" charset="0"/>
              </a:rPr>
              <a:t>When a coil or solenoid is excited by the supply voltage so that it carries a current then it produces a magnetic field which acts through the coil along its axis and also around the solenoid. The direction of the magnetic flux lines is conveniently obtained by the </a:t>
            </a:r>
            <a:r>
              <a:rPr lang="en-US" sz="2000" b="1" i="1" dirty="0" err="1">
                <a:solidFill>
                  <a:srgbClr val="FF0000"/>
                </a:solidFill>
                <a:latin typeface="Times New Roman" pitchFamily="18" charset="0"/>
                <a:cs typeface="Times New Roman" pitchFamily="18" charset="0"/>
              </a:rPr>
              <a:t>Right</a:t>
            </a:r>
            <a:r>
              <a:rPr lang="en-US" sz="2000" b="1" i="1" dirty="0" err="1">
                <a:solidFill>
                  <a:srgbClr val="FF0000"/>
                </a:solidFill>
                <a:latin typeface="Times New Roman" pitchFamily="18" charset="0"/>
                <a:cs typeface="Times New Roman" pitchFamily="18" charset="0"/>
                <a:sym typeface="Symbol" panose="05050102010706020507" pitchFamily="18" charset="2"/>
              </a:rPr>
              <a:t></a:t>
            </a:r>
            <a:r>
              <a:rPr lang="en-US" sz="2000" b="1" i="1" dirty="0" err="1">
                <a:solidFill>
                  <a:srgbClr val="FF0000"/>
                </a:solidFill>
                <a:latin typeface="Times New Roman" pitchFamily="18" charset="0"/>
                <a:cs typeface="Times New Roman" pitchFamily="18" charset="0"/>
              </a:rPr>
              <a:t>Hand</a:t>
            </a:r>
            <a:r>
              <a:rPr lang="en-US" sz="2000" b="1" i="1" dirty="0">
                <a:solidFill>
                  <a:srgbClr val="FF0000"/>
                </a:solidFill>
                <a:latin typeface="Times New Roman" pitchFamily="18" charset="0"/>
                <a:cs typeface="Times New Roman" pitchFamily="18" charset="0"/>
              </a:rPr>
              <a:t> Thumb/Grip Rule</a:t>
            </a:r>
            <a:r>
              <a:rPr lang="en-US" sz="2000" dirty="0">
                <a:latin typeface="Times New Roman" pitchFamily="18" charset="0"/>
                <a:cs typeface="Times New Roman" pitchFamily="18" charset="0"/>
              </a:rPr>
              <a:t>.</a:t>
            </a:r>
          </a:p>
        </p:txBody>
      </p:sp>
      <p:pic>
        <p:nvPicPr>
          <p:cNvPr id="10" name="Picture 9">
            <a:extLst>
              <a:ext uri="{FF2B5EF4-FFF2-40B4-BE49-F238E27FC236}">
                <a16:creationId xmlns:a16="http://schemas.microsoft.com/office/drawing/2014/main" id="{2C0F8D3B-012D-417B-BD2F-3A4804702C91}"/>
              </a:ext>
            </a:extLst>
          </p:cNvPr>
          <p:cNvPicPr>
            <a:picLocks noChangeAspect="1"/>
          </p:cNvPicPr>
          <p:nvPr/>
        </p:nvPicPr>
        <p:blipFill>
          <a:blip r:embed="rId2"/>
          <a:stretch>
            <a:fillRect/>
          </a:stretch>
        </p:blipFill>
        <p:spPr>
          <a:xfrm>
            <a:off x="92764" y="103127"/>
            <a:ext cx="3600450" cy="1962150"/>
          </a:xfrm>
          <a:prstGeom prst="rect">
            <a:avLst/>
          </a:prstGeom>
        </p:spPr>
      </p:pic>
      <p:pic>
        <p:nvPicPr>
          <p:cNvPr id="12" name="Picture 11">
            <a:extLst>
              <a:ext uri="{FF2B5EF4-FFF2-40B4-BE49-F238E27FC236}">
                <a16:creationId xmlns:a16="http://schemas.microsoft.com/office/drawing/2014/main" id="{2F1D2436-7F50-4D12-832F-AC2316C79355}"/>
              </a:ext>
            </a:extLst>
          </p:cNvPr>
          <p:cNvPicPr>
            <a:picLocks noChangeAspect="1"/>
          </p:cNvPicPr>
          <p:nvPr/>
        </p:nvPicPr>
        <p:blipFill>
          <a:blip r:embed="rId3"/>
          <a:stretch>
            <a:fillRect/>
          </a:stretch>
        </p:blipFill>
        <p:spPr>
          <a:xfrm>
            <a:off x="8551796" y="100641"/>
            <a:ext cx="3562350" cy="2057400"/>
          </a:xfrm>
          <a:prstGeom prst="rect">
            <a:avLst/>
          </a:prstGeom>
        </p:spPr>
      </p:pic>
      <p:pic>
        <p:nvPicPr>
          <p:cNvPr id="15" name="Picture 14">
            <a:extLst>
              <a:ext uri="{FF2B5EF4-FFF2-40B4-BE49-F238E27FC236}">
                <a16:creationId xmlns:a16="http://schemas.microsoft.com/office/drawing/2014/main" id="{21B6181C-C824-4BDD-BEB8-415E3173084C}"/>
              </a:ext>
            </a:extLst>
          </p:cNvPr>
          <p:cNvPicPr>
            <a:picLocks noChangeAspect="1"/>
          </p:cNvPicPr>
          <p:nvPr/>
        </p:nvPicPr>
        <p:blipFill>
          <a:blip r:embed="rId4"/>
          <a:stretch>
            <a:fillRect/>
          </a:stretch>
        </p:blipFill>
        <p:spPr>
          <a:xfrm>
            <a:off x="106016" y="2309609"/>
            <a:ext cx="3476625" cy="1704975"/>
          </a:xfrm>
          <a:prstGeom prst="rect">
            <a:avLst/>
          </a:prstGeom>
        </p:spPr>
      </p:pic>
      <p:pic>
        <p:nvPicPr>
          <p:cNvPr id="18" name="Picture 17">
            <a:extLst>
              <a:ext uri="{FF2B5EF4-FFF2-40B4-BE49-F238E27FC236}">
                <a16:creationId xmlns:a16="http://schemas.microsoft.com/office/drawing/2014/main" id="{A9F59DF8-3272-4A0F-A6BD-1E81FD2D52C1}"/>
              </a:ext>
            </a:extLst>
          </p:cNvPr>
          <p:cNvPicPr>
            <a:picLocks noChangeAspect="1"/>
          </p:cNvPicPr>
          <p:nvPr/>
        </p:nvPicPr>
        <p:blipFill>
          <a:blip r:embed="rId5"/>
          <a:stretch>
            <a:fillRect/>
          </a:stretch>
        </p:blipFill>
        <p:spPr>
          <a:xfrm>
            <a:off x="8848933" y="4275012"/>
            <a:ext cx="3253390" cy="2057400"/>
          </a:xfrm>
          <a:prstGeom prst="rect">
            <a:avLst/>
          </a:prstGeom>
        </p:spPr>
      </p:pic>
      <p:pic>
        <p:nvPicPr>
          <p:cNvPr id="20" name="Picture 19">
            <a:extLst>
              <a:ext uri="{FF2B5EF4-FFF2-40B4-BE49-F238E27FC236}">
                <a16:creationId xmlns:a16="http://schemas.microsoft.com/office/drawing/2014/main" id="{88032654-8E8F-4B74-88B9-6BB55207D4CF}"/>
              </a:ext>
            </a:extLst>
          </p:cNvPr>
          <p:cNvPicPr>
            <a:picLocks noChangeAspect="1"/>
          </p:cNvPicPr>
          <p:nvPr/>
        </p:nvPicPr>
        <p:blipFill>
          <a:blip r:embed="rId6"/>
          <a:stretch>
            <a:fillRect/>
          </a:stretch>
        </p:blipFill>
        <p:spPr>
          <a:xfrm>
            <a:off x="106016" y="4287083"/>
            <a:ext cx="3476625" cy="2028825"/>
          </a:xfrm>
          <a:prstGeom prst="rect">
            <a:avLst/>
          </a:prstGeom>
        </p:spPr>
      </p:pic>
      <p:pic>
        <p:nvPicPr>
          <p:cNvPr id="23" name="Picture 22">
            <a:extLst>
              <a:ext uri="{FF2B5EF4-FFF2-40B4-BE49-F238E27FC236}">
                <a16:creationId xmlns:a16="http://schemas.microsoft.com/office/drawing/2014/main" id="{7DEC07DB-7218-4BBA-84FC-5182E401ADBE}"/>
              </a:ext>
            </a:extLst>
          </p:cNvPr>
          <p:cNvPicPr>
            <a:picLocks noChangeAspect="1"/>
          </p:cNvPicPr>
          <p:nvPr/>
        </p:nvPicPr>
        <p:blipFill>
          <a:blip r:embed="rId7"/>
          <a:stretch>
            <a:fillRect/>
          </a:stretch>
        </p:blipFill>
        <p:spPr>
          <a:xfrm>
            <a:off x="8609359" y="2304574"/>
            <a:ext cx="3476625" cy="1771650"/>
          </a:xfrm>
          <a:prstGeom prst="rect">
            <a:avLst/>
          </a:prstGeom>
        </p:spPr>
      </p:pic>
      <p:sp>
        <p:nvSpPr>
          <p:cNvPr id="28" name="TextBox 27">
            <a:extLst>
              <a:ext uri="{FF2B5EF4-FFF2-40B4-BE49-F238E27FC236}">
                <a16:creationId xmlns:a16="http://schemas.microsoft.com/office/drawing/2014/main" id="{0BFDDE13-BF39-4739-9095-2F695269A75C}"/>
              </a:ext>
            </a:extLst>
          </p:cNvPr>
          <p:cNvSpPr txBox="1"/>
          <p:nvPr/>
        </p:nvSpPr>
        <p:spPr>
          <a:xfrm>
            <a:off x="3618307" y="4399158"/>
            <a:ext cx="5065807" cy="1938992"/>
          </a:xfrm>
          <a:prstGeom prst="rect">
            <a:avLst/>
          </a:prstGeom>
          <a:noFill/>
        </p:spPr>
        <p:txBody>
          <a:bodyPr wrap="square" rtlCol="0">
            <a:spAutoFit/>
          </a:bodyPr>
          <a:lstStyle/>
          <a:p>
            <a:pPr algn="just"/>
            <a:r>
              <a:rPr lang="en-US" sz="2000" b="1" dirty="0" err="1">
                <a:solidFill>
                  <a:srgbClr val="FF0000"/>
                </a:solidFill>
                <a:latin typeface="Times New Roman" pitchFamily="18" charset="0"/>
                <a:cs typeface="Times New Roman" pitchFamily="18" charset="0"/>
              </a:rPr>
              <a:t>Right</a:t>
            </a:r>
            <a:r>
              <a:rPr lang="en-US" sz="2000" b="1" dirty="0" err="1">
                <a:solidFill>
                  <a:srgbClr val="FF0000"/>
                </a:solidFill>
                <a:latin typeface="Times New Roman" pitchFamily="18" charset="0"/>
                <a:cs typeface="Times New Roman" pitchFamily="18" charset="0"/>
                <a:sym typeface="Symbol" panose="05050102010706020507" pitchFamily="18" charset="2"/>
              </a:rPr>
              <a:t></a:t>
            </a:r>
            <a:r>
              <a:rPr lang="en-US" sz="2000" b="1" dirty="0" err="1">
                <a:solidFill>
                  <a:srgbClr val="FF0000"/>
                </a:solidFill>
                <a:latin typeface="Times New Roman" pitchFamily="18" charset="0"/>
                <a:cs typeface="Times New Roman" pitchFamily="18" charset="0"/>
              </a:rPr>
              <a:t>Hand</a:t>
            </a:r>
            <a:r>
              <a:rPr lang="en-US" sz="2000" b="1" dirty="0">
                <a:solidFill>
                  <a:srgbClr val="FF0000"/>
                </a:solidFill>
                <a:latin typeface="Times New Roman" pitchFamily="18" charset="0"/>
                <a:cs typeface="Times New Roman" pitchFamily="18" charset="0"/>
              </a:rPr>
              <a:t> Thumb/Grip Rule</a:t>
            </a:r>
            <a:r>
              <a:rPr lang="en-US" sz="2000" dirty="0">
                <a:latin typeface="Times New Roman" pitchFamily="18" charset="0"/>
                <a:cs typeface="Times New Roman" pitchFamily="18" charset="0"/>
              </a:rPr>
              <a:t>: Suppose that a current carrying coil or solenoid is griped such that the </a:t>
            </a:r>
            <a:r>
              <a:rPr lang="en-US" sz="2000" b="1" dirty="0">
                <a:solidFill>
                  <a:srgbClr val="008080"/>
                </a:solidFill>
                <a:latin typeface="Times New Roman" pitchFamily="18" charset="0"/>
                <a:cs typeface="Times New Roman" pitchFamily="18" charset="0"/>
              </a:rPr>
              <a:t>curled fingers</a:t>
            </a:r>
            <a:r>
              <a:rPr lang="en-US" sz="2000" dirty="0">
                <a:latin typeface="Times New Roman" pitchFamily="18" charset="0"/>
                <a:cs typeface="Times New Roman" pitchFamily="18" charset="0"/>
              </a:rPr>
              <a:t> in the </a:t>
            </a:r>
            <a:r>
              <a:rPr lang="en-US" sz="2000" b="1" dirty="0">
                <a:solidFill>
                  <a:srgbClr val="008080"/>
                </a:solidFill>
                <a:latin typeface="Times New Roman" pitchFamily="18" charset="0"/>
                <a:cs typeface="Times New Roman" pitchFamily="18" charset="0"/>
              </a:rPr>
              <a:t>direction of current flow</a:t>
            </a:r>
            <a:r>
              <a:rPr lang="en-US" sz="2000" dirty="0">
                <a:latin typeface="Times New Roman" pitchFamily="18" charset="0"/>
                <a:cs typeface="Times New Roman" pitchFamily="18" charset="0"/>
              </a:rPr>
              <a:t>. Then the </a:t>
            </a:r>
            <a:r>
              <a:rPr lang="en-US" sz="2000" b="1" dirty="0">
                <a:solidFill>
                  <a:srgbClr val="CC0099"/>
                </a:solidFill>
                <a:latin typeface="Times New Roman" pitchFamily="18" charset="0"/>
                <a:cs typeface="Times New Roman" pitchFamily="18" charset="0"/>
              </a:rPr>
              <a:t>thumb finger</a:t>
            </a:r>
            <a:r>
              <a:rPr lang="en-US" sz="2000" dirty="0">
                <a:latin typeface="Times New Roman" pitchFamily="18" charset="0"/>
                <a:cs typeface="Times New Roman" pitchFamily="18" charset="0"/>
              </a:rPr>
              <a:t> represents the </a:t>
            </a:r>
            <a:r>
              <a:rPr lang="en-US" sz="2000" b="1" dirty="0">
                <a:solidFill>
                  <a:srgbClr val="CC0099"/>
                </a:solidFill>
                <a:latin typeface="Times New Roman" pitchFamily="18" charset="0"/>
                <a:cs typeface="Times New Roman" pitchFamily="18" charset="0"/>
              </a:rPr>
              <a:t>direction of flux</a:t>
            </a:r>
            <a:r>
              <a:rPr lang="en-US" sz="2000" dirty="0">
                <a:latin typeface="Times New Roman" pitchFamily="18" charset="0"/>
                <a:cs typeface="Times New Roman" pitchFamily="18" charset="0"/>
              </a:rPr>
              <a:t> or the </a:t>
            </a:r>
            <a:r>
              <a:rPr lang="en-US" sz="2000" b="1" dirty="0">
                <a:solidFill>
                  <a:srgbClr val="CC0099"/>
                </a:solidFill>
                <a:latin typeface="Times New Roman" pitchFamily="18" charset="0"/>
                <a:cs typeface="Times New Roman" pitchFamily="18" charset="0"/>
              </a:rPr>
              <a:t>North pole</a:t>
            </a:r>
            <a:r>
              <a:rPr lang="en-US" sz="2000" dirty="0">
                <a:latin typeface="Times New Roman" pitchFamily="18" charset="0"/>
                <a:cs typeface="Times New Roman" pitchFamily="18" charset="0"/>
              </a:rPr>
              <a:t> of a magnet.</a:t>
            </a:r>
          </a:p>
        </p:txBody>
      </p:sp>
    </p:spTree>
    <p:extLst>
      <p:ext uri="{BB962C8B-B14F-4D97-AF65-F5344CB8AC3E}">
        <p14:creationId xmlns:p14="http://schemas.microsoft.com/office/powerpoint/2010/main" val="58776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60</a:t>
            </a:fld>
            <a:endParaRPr lang="en-US" sz="2000" b="1" dirty="0">
              <a:solidFill>
                <a:schemeClr val="bg1"/>
              </a:solidFill>
              <a:latin typeface="Times New Roman" pitchFamily="18" charset="0"/>
              <a:cs typeface="Times New Roman" pitchFamily="18" charset="0"/>
            </a:endParaRPr>
          </a:p>
        </p:txBody>
      </p:sp>
      <p:sp>
        <p:nvSpPr>
          <p:cNvPr id="9" name="TextBox 8">
            <a:extLst>
              <a:ext uri="{FF2B5EF4-FFF2-40B4-BE49-F238E27FC236}">
                <a16:creationId xmlns:a16="http://schemas.microsoft.com/office/drawing/2014/main" id="{D7584342-50A3-4BA1-851E-2E6F4FB6498E}"/>
              </a:ext>
            </a:extLst>
          </p:cNvPr>
          <p:cNvSpPr txBox="1"/>
          <p:nvPr/>
        </p:nvSpPr>
        <p:spPr>
          <a:xfrm>
            <a:off x="353961" y="610361"/>
            <a:ext cx="11474245" cy="707886"/>
          </a:xfrm>
          <a:prstGeom prst="rect">
            <a:avLst/>
          </a:prstGeom>
          <a:noFill/>
        </p:spPr>
        <p:txBody>
          <a:bodyPr wrap="square" rtlCol="0">
            <a:spAutoFit/>
          </a:bodyPr>
          <a:lstStyle/>
          <a:p>
            <a:pPr algn="just">
              <a:spcAft>
                <a:spcPts val="600"/>
              </a:spcAft>
            </a:pPr>
            <a:r>
              <a:rPr lang="en-US" sz="2000" b="1" dirty="0">
                <a:solidFill>
                  <a:srgbClr val="FF0000"/>
                </a:solidFill>
              </a:rPr>
              <a:t>Definition</a:t>
            </a:r>
            <a:r>
              <a:rPr lang="en-US" sz="2000" dirty="0"/>
              <a:t>: A universal motor is defined as a motor which may be operated either on DC or single-phase AC  supply at approximately the same speed and output. Universal motor is also called ac series motor.</a:t>
            </a:r>
          </a:p>
        </p:txBody>
      </p:sp>
      <p:sp>
        <p:nvSpPr>
          <p:cNvPr id="12" name="Rectangle 11">
            <a:extLst>
              <a:ext uri="{FF2B5EF4-FFF2-40B4-BE49-F238E27FC236}">
                <a16:creationId xmlns:a16="http://schemas.microsoft.com/office/drawing/2014/main" id="{E32B789A-CF6F-42D9-9BF1-F7FF1B762C67}"/>
              </a:ext>
            </a:extLst>
          </p:cNvPr>
          <p:cNvSpPr/>
          <p:nvPr/>
        </p:nvSpPr>
        <p:spPr>
          <a:xfrm>
            <a:off x="4360820" y="145340"/>
            <a:ext cx="3160856"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8FE61D-3C3A-4E09-97A2-314198C3A515}"/>
              </a:ext>
            </a:extLst>
          </p:cNvPr>
          <p:cNvPicPr>
            <a:picLocks noChangeAspect="1"/>
          </p:cNvPicPr>
          <p:nvPr/>
        </p:nvPicPr>
        <p:blipFill>
          <a:blip r:embed="rId2"/>
          <a:stretch>
            <a:fillRect/>
          </a:stretch>
        </p:blipFill>
        <p:spPr>
          <a:xfrm>
            <a:off x="575144" y="2452564"/>
            <a:ext cx="2403741" cy="1828800"/>
          </a:xfrm>
          <a:prstGeom prst="rect">
            <a:avLst/>
          </a:prstGeom>
        </p:spPr>
      </p:pic>
      <p:pic>
        <p:nvPicPr>
          <p:cNvPr id="11" name="Picture 10">
            <a:extLst>
              <a:ext uri="{FF2B5EF4-FFF2-40B4-BE49-F238E27FC236}">
                <a16:creationId xmlns:a16="http://schemas.microsoft.com/office/drawing/2014/main" id="{DDB9BC98-68EC-4764-B8D9-C1AD60BF7DC2}"/>
              </a:ext>
            </a:extLst>
          </p:cNvPr>
          <p:cNvPicPr>
            <a:picLocks noChangeAspect="1"/>
          </p:cNvPicPr>
          <p:nvPr/>
        </p:nvPicPr>
        <p:blipFill>
          <a:blip r:embed="rId3"/>
          <a:stretch>
            <a:fillRect/>
          </a:stretch>
        </p:blipFill>
        <p:spPr>
          <a:xfrm>
            <a:off x="5293704" y="4514346"/>
            <a:ext cx="2300630" cy="1554480"/>
          </a:xfrm>
          <a:prstGeom prst="rect">
            <a:avLst/>
          </a:prstGeom>
        </p:spPr>
      </p:pic>
      <p:pic>
        <p:nvPicPr>
          <p:cNvPr id="17" name="Picture 16">
            <a:extLst>
              <a:ext uri="{FF2B5EF4-FFF2-40B4-BE49-F238E27FC236}">
                <a16:creationId xmlns:a16="http://schemas.microsoft.com/office/drawing/2014/main" id="{5CBA10D9-F7B6-47C3-995D-149F524BEFE1}"/>
              </a:ext>
            </a:extLst>
          </p:cNvPr>
          <p:cNvPicPr>
            <a:picLocks noChangeAspect="1"/>
          </p:cNvPicPr>
          <p:nvPr/>
        </p:nvPicPr>
        <p:blipFill>
          <a:blip r:embed="rId4"/>
          <a:stretch>
            <a:fillRect/>
          </a:stretch>
        </p:blipFill>
        <p:spPr>
          <a:xfrm>
            <a:off x="841794" y="4533522"/>
            <a:ext cx="2252578" cy="1737360"/>
          </a:xfrm>
          <a:prstGeom prst="rect">
            <a:avLst/>
          </a:prstGeom>
        </p:spPr>
      </p:pic>
      <p:pic>
        <p:nvPicPr>
          <p:cNvPr id="19" name="Picture 18">
            <a:extLst>
              <a:ext uri="{FF2B5EF4-FFF2-40B4-BE49-F238E27FC236}">
                <a16:creationId xmlns:a16="http://schemas.microsoft.com/office/drawing/2014/main" id="{F607D673-4E54-4959-B8E4-3476043F2EA2}"/>
              </a:ext>
            </a:extLst>
          </p:cNvPr>
          <p:cNvPicPr>
            <a:picLocks noChangeAspect="1"/>
          </p:cNvPicPr>
          <p:nvPr/>
        </p:nvPicPr>
        <p:blipFill>
          <a:blip r:embed="rId5"/>
          <a:stretch>
            <a:fillRect/>
          </a:stretch>
        </p:blipFill>
        <p:spPr>
          <a:xfrm>
            <a:off x="5161237" y="2452564"/>
            <a:ext cx="2433097" cy="1554480"/>
          </a:xfrm>
          <a:prstGeom prst="rect">
            <a:avLst/>
          </a:prstGeom>
        </p:spPr>
      </p:pic>
      <p:pic>
        <p:nvPicPr>
          <p:cNvPr id="23" name="Picture 22" descr="3.gif">
            <a:extLst>
              <a:ext uri="{FF2B5EF4-FFF2-40B4-BE49-F238E27FC236}">
                <a16:creationId xmlns:a16="http://schemas.microsoft.com/office/drawing/2014/main" id="{FFF9BC49-4C89-45F6-BD81-56A8A51398D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68776" y="3504124"/>
            <a:ext cx="2681430" cy="1554480"/>
          </a:xfrm>
          <a:prstGeom prst="rect">
            <a:avLst/>
          </a:prstGeom>
        </p:spPr>
      </p:pic>
      <p:sp>
        <p:nvSpPr>
          <p:cNvPr id="24" name="TextBox 23">
            <a:extLst>
              <a:ext uri="{FF2B5EF4-FFF2-40B4-BE49-F238E27FC236}">
                <a16:creationId xmlns:a16="http://schemas.microsoft.com/office/drawing/2014/main" id="{7F689B13-06DC-4EC1-B475-F90D8E065170}"/>
              </a:ext>
            </a:extLst>
          </p:cNvPr>
          <p:cNvSpPr txBox="1"/>
          <p:nvPr/>
        </p:nvSpPr>
        <p:spPr>
          <a:xfrm>
            <a:off x="353961" y="1401724"/>
            <a:ext cx="11328523" cy="707886"/>
          </a:xfrm>
          <a:prstGeom prst="rect">
            <a:avLst/>
          </a:prstGeom>
          <a:noFill/>
        </p:spPr>
        <p:txBody>
          <a:bodyPr wrap="square" rtlCol="0">
            <a:spAutoFit/>
          </a:bodyPr>
          <a:lstStyle/>
          <a:p>
            <a:pPr algn="just">
              <a:spcAft>
                <a:spcPts val="600"/>
              </a:spcAft>
            </a:pPr>
            <a:r>
              <a:rPr lang="en-US" sz="2000" dirty="0"/>
              <a:t>A DC series motor can be operated as a universal motor by some modification such as entire magnetic circuit is laminated, turns of series field winding is reduced, high-resistance leads (brushes) are used.</a:t>
            </a:r>
          </a:p>
        </p:txBody>
      </p:sp>
    </p:spTree>
    <p:extLst>
      <p:ext uri="{BB962C8B-B14F-4D97-AF65-F5344CB8AC3E}">
        <p14:creationId xmlns:p14="http://schemas.microsoft.com/office/powerpoint/2010/main" val="24042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61</a:t>
            </a:fld>
            <a:endParaRPr lang="en-US" sz="2000" b="1" dirty="0">
              <a:solidFill>
                <a:schemeClr val="bg1"/>
              </a:solidFill>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4E02546E-8818-4F91-BEB0-05DED04FFA3A}"/>
              </a:ext>
            </a:extLst>
          </p:cNvPr>
          <p:cNvSpPr txBox="1"/>
          <p:nvPr/>
        </p:nvSpPr>
        <p:spPr>
          <a:xfrm>
            <a:off x="321698" y="706327"/>
            <a:ext cx="4728155" cy="5632311"/>
          </a:xfrm>
          <a:prstGeom prst="rect">
            <a:avLst/>
          </a:prstGeom>
          <a:noFill/>
        </p:spPr>
        <p:txBody>
          <a:bodyPr wrap="square">
            <a:spAutoFit/>
          </a:bodyPr>
          <a:lstStyle/>
          <a:p>
            <a:pPr algn="just"/>
            <a:r>
              <a:rPr lang="en-US" sz="2000" b="0" i="0" dirty="0">
                <a:solidFill>
                  <a:srgbClr val="3A3A3A"/>
                </a:solidFill>
                <a:effectLst/>
              </a:rPr>
              <a:t>A universal motor works on either DC or single-phase AC supply. When the universal motor is fed with a DC supply, it works as a DC series motor. </a:t>
            </a:r>
          </a:p>
          <a:p>
            <a:pPr algn="just"/>
            <a:r>
              <a:rPr lang="en-US" sz="2000" b="0" i="0" dirty="0">
                <a:solidFill>
                  <a:srgbClr val="3A3A3A"/>
                </a:solidFill>
                <a:effectLst/>
              </a:rPr>
              <a:t>When current flows in the field winding, it produces a magnetic field. The same current also flows from the armature conductors. When a current carrying conductor is placed in an electromagnetic field, it experiences a mechanical force. </a:t>
            </a:r>
          </a:p>
          <a:p>
            <a:pPr algn="just"/>
            <a:r>
              <a:rPr lang="en-US" sz="2000" b="0" i="0" dirty="0">
                <a:solidFill>
                  <a:srgbClr val="3A3A3A"/>
                </a:solidFill>
                <a:effectLst/>
              </a:rPr>
              <a:t>Due to this mechanical force, or torque, the rotor starts to rotate. The direction of this force is given by Fleming’s left hand rule.</a:t>
            </a:r>
          </a:p>
          <a:p>
            <a:pPr algn="just"/>
            <a:r>
              <a:rPr lang="en-US" sz="2000" b="0" i="0" dirty="0">
                <a:solidFill>
                  <a:srgbClr val="3A3A3A"/>
                </a:solidFill>
                <a:effectLst/>
              </a:rPr>
              <a:t>If the supply is DC, the polarity never reverses. So, we get the field and the current in the same direction always and hence a net force in a particular direction on the conductors due to which the rotor rotates.</a:t>
            </a:r>
            <a:endParaRPr lang="en-US" sz="2000" dirty="0"/>
          </a:p>
        </p:txBody>
      </p:sp>
      <p:sp>
        <p:nvSpPr>
          <p:cNvPr id="23" name="TextBox 22">
            <a:extLst>
              <a:ext uri="{FF2B5EF4-FFF2-40B4-BE49-F238E27FC236}">
                <a16:creationId xmlns:a16="http://schemas.microsoft.com/office/drawing/2014/main" id="{F4370D09-745C-496C-8A5F-C2911DDC110D}"/>
              </a:ext>
            </a:extLst>
          </p:cNvPr>
          <p:cNvSpPr txBox="1"/>
          <p:nvPr/>
        </p:nvSpPr>
        <p:spPr>
          <a:xfrm>
            <a:off x="5244528" y="743197"/>
            <a:ext cx="6625770" cy="2554545"/>
          </a:xfrm>
          <a:prstGeom prst="rect">
            <a:avLst/>
          </a:prstGeom>
          <a:noFill/>
        </p:spPr>
        <p:txBody>
          <a:bodyPr wrap="square">
            <a:spAutoFit/>
          </a:bodyPr>
          <a:lstStyle/>
          <a:p>
            <a:pPr algn="just"/>
            <a:r>
              <a:rPr lang="en-US" sz="2000" b="0" i="0" dirty="0">
                <a:solidFill>
                  <a:srgbClr val="3A3A3A"/>
                </a:solidFill>
                <a:effectLst/>
              </a:rPr>
              <a:t>If the supply is AC, the polarity changes between +</a:t>
            </a:r>
            <a:r>
              <a:rPr lang="en-US" sz="2000" b="0" i="0" dirty="0" err="1">
                <a:solidFill>
                  <a:srgbClr val="3A3A3A"/>
                </a:solidFill>
                <a:effectLst/>
              </a:rPr>
              <a:t>ve</a:t>
            </a:r>
            <a:r>
              <a:rPr lang="en-US" sz="2000" b="0" i="0" dirty="0">
                <a:solidFill>
                  <a:srgbClr val="3A3A3A"/>
                </a:solidFill>
                <a:effectLst/>
              </a:rPr>
              <a:t> and –</a:t>
            </a:r>
            <a:r>
              <a:rPr lang="en-US" sz="2000" b="0" i="0" dirty="0" err="1">
                <a:solidFill>
                  <a:srgbClr val="3A3A3A"/>
                </a:solidFill>
                <a:effectLst/>
              </a:rPr>
              <a:t>ve</a:t>
            </a:r>
            <a:r>
              <a:rPr lang="en-US" sz="2000" b="0" i="0" dirty="0">
                <a:solidFill>
                  <a:srgbClr val="3A3A3A"/>
                </a:solidFill>
                <a:effectLst/>
              </a:rPr>
              <a:t>. So, the direction of current and the Magnetic Field changes. </a:t>
            </a:r>
          </a:p>
          <a:p>
            <a:pPr algn="just"/>
            <a:r>
              <a:rPr lang="en-US" sz="2000" dirty="0"/>
              <a:t>Since the field is connected in series with the Armature, both the armature current and field direction changes simultaneously and as a result, the resultant force always remains in the same direction.</a:t>
            </a:r>
          </a:p>
          <a:p>
            <a:pPr algn="just"/>
            <a:r>
              <a:rPr lang="en-US" sz="2000" dirty="0"/>
              <a:t>Thus, even if the polarity is changed, the motor continues to run in the same direction.</a:t>
            </a:r>
          </a:p>
        </p:txBody>
      </p:sp>
      <p:cxnSp>
        <p:nvCxnSpPr>
          <p:cNvPr id="4" name="Straight Connector 3">
            <a:extLst>
              <a:ext uri="{FF2B5EF4-FFF2-40B4-BE49-F238E27FC236}">
                <a16:creationId xmlns:a16="http://schemas.microsoft.com/office/drawing/2014/main" id="{48084071-19B0-49A1-8B32-41766A2991D8}"/>
              </a:ext>
            </a:extLst>
          </p:cNvPr>
          <p:cNvCxnSpPr/>
          <p:nvPr/>
        </p:nvCxnSpPr>
        <p:spPr>
          <a:xfrm>
            <a:off x="5147190" y="529349"/>
            <a:ext cx="0" cy="5864778"/>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43BFE7-E004-4923-81C9-AC2E408706D9}"/>
              </a:ext>
            </a:extLst>
          </p:cNvPr>
          <p:cNvSpPr/>
          <p:nvPr/>
        </p:nvSpPr>
        <p:spPr>
          <a:xfrm>
            <a:off x="3536846" y="149759"/>
            <a:ext cx="5534397"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Working Principal of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8C0CB43-0073-411D-9265-24ADE9105710}"/>
              </a:ext>
            </a:extLst>
          </p:cNvPr>
          <p:cNvPicPr>
            <a:picLocks noChangeAspect="1"/>
          </p:cNvPicPr>
          <p:nvPr/>
        </p:nvPicPr>
        <p:blipFill>
          <a:blip r:embed="rId2"/>
          <a:stretch>
            <a:fillRect/>
          </a:stretch>
        </p:blipFill>
        <p:spPr>
          <a:xfrm>
            <a:off x="7513586" y="3251185"/>
            <a:ext cx="4214906" cy="2651760"/>
          </a:xfrm>
          <a:prstGeom prst="rect">
            <a:avLst/>
          </a:prstGeom>
        </p:spPr>
      </p:pic>
      <p:sp>
        <p:nvSpPr>
          <p:cNvPr id="31" name="TextBox 30">
            <a:extLst>
              <a:ext uri="{FF2B5EF4-FFF2-40B4-BE49-F238E27FC236}">
                <a16:creationId xmlns:a16="http://schemas.microsoft.com/office/drawing/2014/main" id="{577E3784-4C28-4EDD-AFC8-C4B9EC701F49}"/>
              </a:ext>
            </a:extLst>
          </p:cNvPr>
          <p:cNvSpPr txBox="1"/>
          <p:nvPr/>
        </p:nvSpPr>
        <p:spPr>
          <a:xfrm>
            <a:off x="5801923" y="5977100"/>
            <a:ext cx="5510979" cy="369332"/>
          </a:xfrm>
          <a:prstGeom prst="rect">
            <a:avLst/>
          </a:prstGeom>
          <a:noFill/>
        </p:spPr>
        <p:txBody>
          <a:bodyPr wrap="square">
            <a:spAutoFit/>
          </a:bodyPr>
          <a:lstStyle/>
          <a:p>
            <a:r>
              <a:rPr lang="en-US" b="1" dirty="0">
                <a:solidFill>
                  <a:srgbClr val="FF0066"/>
                </a:solidFill>
              </a:rPr>
              <a:t>https://www.youtube.com/watch?v=0PDRJKz-mqE</a:t>
            </a:r>
          </a:p>
        </p:txBody>
      </p:sp>
      <p:pic>
        <p:nvPicPr>
          <p:cNvPr id="32" name="Picture 31">
            <a:extLst>
              <a:ext uri="{FF2B5EF4-FFF2-40B4-BE49-F238E27FC236}">
                <a16:creationId xmlns:a16="http://schemas.microsoft.com/office/drawing/2014/main" id="{349B5150-8517-4E49-A600-46297F2E7B99}"/>
              </a:ext>
            </a:extLst>
          </p:cNvPr>
          <p:cNvPicPr>
            <a:picLocks noChangeAspect="1"/>
          </p:cNvPicPr>
          <p:nvPr/>
        </p:nvPicPr>
        <p:blipFill>
          <a:blip r:embed="rId3"/>
          <a:stretch>
            <a:fillRect/>
          </a:stretch>
        </p:blipFill>
        <p:spPr>
          <a:xfrm>
            <a:off x="5347767" y="3592706"/>
            <a:ext cx="2011361" cy="1554480"/>
          </a:xfrm>
          <a:prstGeom prst="rect">
            <a:avLst/>
          </a:prstGeom>
        </p:spPr>
      </p:pic>
    </p:spTree>
    <p:extLst>
      <p:ext uri="{BB962C8B-B14F-4D97-AF65-F5344CB8AC3E}">
        <p14:creationId xmlns:p14="http://schemas.microsoft.com/office/powerpoint/2010/main" val="280269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62</a:t>
            </a:fld>
            <a:endParaRPr lang="en-US" sz="2000" b="1" dirty="0">
              <a:solidFill>
                <a:schemeClr val="bg1"/>
              </a:solidFill>
              <a:latin typeface="Times New Roman" pitchFamily="18" charset="0"/>
              <a:cs typeface="Times New Roman" pitchFamily="18" charset="0"/>
            </a:endParaRPr>
          </a:p>
        </p:txBody>
      </p:sp>
      <p:sp>
        <p:nvSpPr>
          <p:cNvPr id="20" name="Rectangle 19">
            <a:extLst>
              <a:ext uri="{FF2B5EF4-FFF2-40B4-BE49-F238E27FC236}">
                <a16:creationId xmlns:a16="http://schemas.microsoft.com/office/drawing/2014/main" id="{76429348-80B0-4B26-A200-A3BED0AA42F1}"/>
              </a:ext>
            </a:extLst>
          </p:cNvPr>
          <p:cNvSpPr/>
          <p:nvPr/>
        </p:nvSpPr>
        <p:spPr>
          <a:xfrm>
            <a:off x="1896534" y="81545"/>
            <a:ext cx="5197436"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Characteristics of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7C12FA7-66F7-489C-9AC5-35670353A01F}"/>
              </a:ext>
            </a:extLst>
          </p:cNvPr>
          <p:cNvSpPr/>
          <p:nvPr/>
        </p:nvSpPr>
        <p:spPr>
          <a:xfrm>
            <a:off x="539681" y="544650"/>
            <a:ext cx="7512937" cy="2246769"/>
          </a:xfrm>
          <a:prstGeom prst="rect">
            <a:avLst/>
          </a:prstGeom>
        </p:spPr>
        <p:txBody>
          <a:bodyPr wrap="square">
            <a:spAutoFit/>
          </a:bodyPr>
          <a:lstStyle/>
          <a:p>
            <a:pPr marL="285750" indent="-285750" algn="just">
              <a:buFont typeface="Arial" panose="020B0604020202020204" pitchFamily="34" charset="0"/>
              <a:buChar char="•"/>
            </a:pPr>
            <a:r>
              <a:rPr lang="en-US" sz="2000" dirty="0">
                <a:cs typeface="Times New Roman" panose="02020603050405020304" pitchFamily="18" charset="0"/>
              </a:rPr>
              <a:t>The speed of a universal motor varies just like that of a DC. series motor </a:t>
            </a:r>
            <a:r>
              <a:rPr lang="en-US" sz="2000" i="1" dirty="0">
                <a:cs typeface="Times New Roman" panose="02020603050405020304" pitchFamily="18" charset="0"/>
              </a:rPr>
              <a:t>i</a:t>
            </a:r>
            <a:r>
              <a:rPr lang="en-US" sz="2000" dirty="0">
                <a:cs typeface="Times New Roman" panose="02020603050405020304" pitchFamily="18" charset="0"/>
              </a:rPr>
              <a:t>.</a:t>
            </a:r>
            <a:r>
              <a:rPr lang="en-US" sz="2000" i="1" dirty="0">
                <a:cs typeface="Times New Roman" panose="02020603050405020304" pitchFamily="18" charset="0"/>
              </a:rPr>
              <a:t>e</a:t>
            </a:r>
            <a:r>
              <a:rPr lang="en-US" sz="2000" dirty="0">
                <a:cs typeface="Times New Roman" panose="02020603050405020304" pitchFamily="18" charset="0"/>
              </a:rPr>
              <a:t>. low at full-load and high on no-load (about 20,000 </a:t>
            </a:r>
            <a:r>
              <a:rPr lang="en-US" sz="2000" dirty="0" err="1">
                <a:cs typeface="Times New Roman" panose="02020603050405020304" pitchFamily="18" charset="0"/>
              </a:rPr>
              <a:t>r.p.m</a:t>
            </a:r>
            <a:r>
              <a:rPr lang="en-US" sz="2000" dirty="0">
                <a:cs typeface="Times New Roman" panose="02020603050405020304" pitchFamily="18" charset="0"/>
              </a:rPr>
              <a:t>. in some cases). </a:t>
            </a:r>
          </a:p>
          <a:p>
            <a:pPr marL="285750" indent="-285750" algn="just">
              <a:buFont typeface="Arial" panose="020B0604020202020204" pitchFamily="34" charset="0"/>
              <a:buChar char="•"/>
            </a:pPr>
            <a:r>
              <a:rPr lang="en-US" sz="2000" dirty="0">
                <a:cs typeface="Times New Roman" panose="02020603050405020304" pitchFamily="18" charset="0"/>
              </a:rPr>
              <a:t>In fact, on no-load the speed is limited only by its own friction and windage load. </a:t>
            </a:r>
          </a:p>
          <a:p>
            <a:pPr marL="285750" indent="-285750" algn="just">
              <a:buFont typeface="Arial" panose="020B0604020202020204" pitchFamily="34" charset="0"/>
              <a:buChar char="•"/>
            </a:pPr>
            <a:r>
              <a:rPr lang="en-US" sz="2000" dirty="0">
                <a:cs typeface="Times New Roman" panose="02020603050405020304" pitchFamily="18" charset="0"/>
              </a:rPr>
              <a:t>Fig. 36.48 shows typical torque characteristics of a universal motor both for DC. and AC supply. </a:t>
            </a:r>
          </a:p>
        </p:txBody>
      </p:sp>
      <p:pic>
        <p:nvPicPr>
          <p:cNvPr id="13" name="Picture 12">
            <a:extLst>
              <a:ext uri="{FF2B5EF4-FFF2-40B4-BE49-F238E27FC236}">
                <a16:creationId xmlns:a16="http://schemas.microsoft.com/office/drawing/2014/main" id="{1E6441E4-C95D-45DA-A3E4-EB2FB337260D}"/>
              </a:ext>
            </a:extLst>
          </p:cNvPr>
          <p:cNvPicPr>
            <a:picLocks noChangeAspect="1"/>
          </p:cNvPicPr>
          <p:nvPr/>
        </p:nvPicPr>
        <p:blipFill>
          <a:blip r:embed="rId2"/>
          <a:stretch>
            <a:fillRect/>
          </a:stretch>
        </p:blipFill>
        <p:spPr>
          <a:xfrm>
            <a:off x="8206757" y="202056"/>
            <a:ext cx="3783681" cy="3108960"/>
          </a:xfrm>
          <a:prstGeom prst="rect">
            <a:avLst/>
          </a:prstGeom>
        </p:spPr>
      </p:pic>
      <p:sp>
        <p:nvSpPr>
          <p:cNvPr id="25" name="Rectangle 24">
            <a:extLst>
              <a:ext uri="{FF2B5EF4-FFF2-40B4-BE49-F238E27FC236}">
                <a16:creationId xmlns:a16="http://schemas.microsoft.com/office/drawing/2014/main" id="{92CB5F3B-79A9-4B3C-9553-C15EBCDA163E}"/>
              </a:ext>
            </a:extLst>
          </p:cNvPr>
          <p:cNvSpPr/>
          <p:nvPr/>
        </p:nvSpPr>
        <p:spPr>
          <a:xfrm>
            <a:off x="1460741" y="2968203"/>
            <a:ext cx="6023343"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Purpose of Governor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09C4911C-01F5-41F2-A15D-7526988AB082}"/>
              </a:ext>
            </a:extLst>
          </p:cNvPr>
          <p:cNvGrpSpPr/>
          <p:nvPr/>
        </p:nvGrpSpPr>
        <p:grpSpPr>
          <a:xfrm>
            <a:off x="8834283" y="3923069"/>
            <a:ext cx="3072804" cy="2230438"/>
            <a:chOff x="8495071" y="3731342"/>
            <a:chExt cx="3072804" cy="2230438"/>
          </a:xfrm>
        </p:grpSpPr>
        <p:pic>
          <p:nvPicPr>
            <p:cNvPr id="11266" name="Picture 2">
              <a:extLst>
                <a:ext uri="{FF2B5EF4-FFF2-40B4-BE49-F238E27FC236}">
                  <a16:creationId xmlns:a16="http://schemas.microsoft.com/office/drawing/2014/main" id="{FB56FB44-2E9C-4E2A-AA4C-99289BB44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071" y="3731342"/>
              <a:ext cx="3072804" cy="22304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CE2C0765-5BDC-4A29-B13C-0AB034CC552C}"/>
                </a:ext>
              </a:extLst>
            </p:cNvPr>
            <p:cNvSpPr/>
            <p:nvPr/>
          </p:nvSpPr>
          <p:spPr>
            <a:xfrm>
              <a:off x="10125742" y="3938953"/>
              <a:ext cx="415566" cy="369332"/>
            </a:xfrm>
            <a:prstGeom prst="rect">
              <a:avLst/>
            </a:prstGeom>
          </p:spPr>
          <p:txBody>
            <a:bodyPr wrap="square">
              <a:spAutoFit/>
            </a:bodyPr>
            <a:lstStyle/>
            <a:p>
              <a:pPr algn="just"/>
              <a:r>
                <a:rPr lang="en-US" i="1" dirty="0">
                  <a:cs typeface="Times New Roman" panose="02020603050405020304" pitchFamily="18" charset="0"/>
                </a:rPr>
                <a:t>R</a:t>
              </a:r>
            </a:p>
          </p:txBody>
        </p:sp>
        <p:sp>
          <p:nvSpPr>
            <p:cNvPr id="29" name="Rectangle 28">
              <a:extLst>
                <a:ext uri="{FF2B5EF4-FFF2-40B4-BE49-F238E27FC236}">
                  <a16:creationId xmlns:a16="http://schemas.microsoft.com/office/drawing/2014/main" id="{3B4AEABF-3D22-4B60-AE8F-B8A31084FEDA}"/>
                </a:ext>
              </a:extLst>
            </p:cNvPr>
            <p:cNvSpPr/>
            <p:nvPr/>
          </p:nvSpPr>
          <p:spPr>
            <a:xfrm>
              <a:off x="10510031" y="3922973"/>
              <a:ext cx="415566" cy="369332"/>
            </a:xfrm>
            <a:prstGeom prst="rect">
              <a:avLst/>
            </a:prstGeom>
          </p:spPr>
          <p:txBody>
            <a:bodyPr wrap="square">
              <a:spAutoFit/>
            </a:bodyPr>
            <a:lstStyle/>
            <a:p>
              <a:pPr algn="just"/>
              <a:r>
                <a:rPr lang="en-US" i="1" dirty="0">
                  <a:cs typeface="Times New Roman" panose="02020603050405020304" pitchFamily="18" charset="0"/>
                </a:rPr>
                <a:t>C</a:t>
              </a:r>
            </a:p>
          </p:txBody>
        </p:sp>
      </p:grpSp>
      <p:sp>
        <p:nvSpPr>
          <p:cNvPr id="32" name="TextBox 31">
            <a:extLst>
              <a:ext uri="{FF2B5EF4-FFF2-40B4-BE49-F238E27FC236}">
                <a16:creationId xmlns:a16="http://schemas.microsoft.com/office/drawing/2014/main" id="{43D86F33-72BB-4E19-933A-F577F56C1E5D}"/>
              </a:ext>
            </a:extLst>
          </p:cNvPr>
          <p:cNvSpPr txBox="1"/>
          <p:nvPr/>
        </p:nvSpPr>
        <p:spPr>
          <a:xfrm>
            <a:off x="263688" y="3484207"/>
            <a:ext cx="8408364" cy="2862322"/>
          </a:xfrm>
          <a:prstGeom prst="rect">
            <a:avLst/>
          </a:prstGeom>
          <a:noFill/>
        </p:spPr>
        <p:txBody>
          <a:bodyPr wrap="square">
            <a:spAutoFit/>
          </a:bodyPr>
          <a:lstStyle/>
          <a:p>
            <a:pPr algn="just"/>
            <a:r>
              <a:rPr lang="en-US" sz="2000" dirty="0">
                <a:effectLst/>
                <a:latin typeface="Times New Roman" panose="02020603050405020304" pitchFamily="18" charset="0"/>
                <a:ea typeface="DotumChe" panose="020B0503020000020004" pitchFamily="49" charset="-127"/>
              </a:rPr>
              <a:t>A governor (which is control the speed) may be used to maintain reasonable speeds since it is dangerous to operate at high no load speed. This governor consists of a </a:t>
            </a:r>
            <a:r>
              <a:rPr lang="en-US" sz="2000" b="1" i="1" dirty="0">
                <a:effectLst/>
                <a:latin typeface="Times New Roman" panose="02020603050405020304" pitchFamily="18" charset="0"/>
                <a:ea typeface="DotumChe" panose="020B0503020000020004" pitchFamily="49" charset="-127"/>
              </a:rPr>
              <a:t>centrifugal switch</a:t>
            </a:r>
            <a:r>
              <a:rPr lang="en-US" sz="2000" dirty="0">
                <a:effectLst/>
                <a:latin typeface="Times New Roman" panose="02020603050405020304" pitchFamily="18" charset="0"/>
                <a:ea typeface="DotumChe" panose="020B0503020000020004" pitchFamily="49" charset="-127"/>
              </a:rPr>
              <a:t> mounted on the shaft of the motor. The tension of the </a:t>
            </a:r>
            <a:r>
              <a:rPr lang="en-US" sz="2000" b="1" i="1" dirty="0">
                <a:effectLst/>
                <a:latin typeface="Times New Roman" panose="02020603050405020304" pitchFamily="18" charset="0"/>
                <a:ea typeface="DotumChe" panose="020B0503020000020004" pitchFamily="49" charset="-127"/>
              </a:rPr>
              <a:t>springs</a:t>
            </a:r>
            <a:r>
              <a:rPr lang="en-US" sz="2000" dirty="0">
                <a:effectLst/>
                <a:latin typeface="Times New Roman" panose="02020603050405020304" pitchFamily="18" charset="0"/>
                <a:ea typeface="DotumChe" panose="020B0503020000020004" pitchFamily="49" charset="-127"/>
              </a:rPr>
              <a:t> of the switch is adjusted so that the switch contacts open at a </a:t>
            </a:r>
            <a:r>
              <a:rPr lang="en-US" sz="2000" b="1" i="1" dirty="0">
                <a:effectLst/>
                <a:latin typeface="Times New Roman" panose="02020603050405020304" pitchFamily="18" charset="0"/>
                <a:ea typeface="DotumChe" panose="020B0503020000020004" pitchFamily="49" charset="-127"/>
              </a:rPr>
              <a:t>predetermined speed</a:t>
            </a:r>
            <a:r>
              <a:rPr lang="en-US" sz="2000" dirty="0">
                <a:effectLst/>
                <a:latin typeface="Times New Roman" panose="02020603050405020304" pitchFamily="18" charset="0"/>
                <a:ea typeface="DotumChe" panose="020B0503020000020004" pitchFamily="49" charset="-127"/>
              </a:rPr>
              <a:t> and thus place a </a:t>
            </a:r>
            <a:r>
              <a:rPr lang="en-US" sz="2000" b="1" i="1" dirty="0">
                <a:effectLst/>
                <a:latin typeface="Times New Roman" panose="02020603050405020304" pitchFamily="18" charset="0"/>
                <a:ea typeface="DotumChe" panose="020B0503020000020004" pitchFamily="49" charset="-127"/>
              </a:rPr>
              <a:t>resistor in series with the armature</a:t>
            </a:r>
            <a:r>
              <a:rPr lang="en-US" sz="2000" dirty="0">
                <a:effectLst/>
                <a:latin typeface="Times New Roman" panose="02020603050405020304" pitchFamily="18" charset="0"/>
                <a:ea typeface="DotumChe" panose="020B0503020000020004" pitchFamily="49" charset="-127"/>
              </a:rPr>
              <a:t>, thereby reducing the speed. When the speed falls because of loading, the switch contacts close, thereby shorting out the series resistor, thus again raising the speed. The connections are shown in </a:t>
            </a:r>
            <a:r>
              <a:rPr lang="en-US" sz="2000" b="1" dirty="0">
                <a:effectLst/>
                <a:latin typeface="Times New Roman" panose="02020603050405020304" pitchFamily="18" charset="0"/>
                <a:ea typeface="DotumChe" panose="020B0503020000020004" pitchFamily="49" charset="-127"/>
              </a:rPr>
              <a:t>Fig. 22.3</a:t>
            </a:r>
            <a:r>
              <a:rPr lang="en-US" sz="2000" dirty="0">
                <a:effectLst/>
                <a:latin typeface="Times New Roman" panose="02020603050405020304" pitchFamily="18" charset="0"/>
                <a:ea typeface="DotumChe" panose="020B0503020000020004" pitchFamily="49" charset="-127"/>
              </a:rPr>
              <a:t>. The </a:t>
            </a:r>
            <a:r>
              <a:rPr lang="en-US" sz="2000" b="1" i="1" dirty="0">
                <a:solidFill>
                  <a:srgbClr val="FF0000"/>
                </a:solidFill>
                <a:effectLst/>
                <a:latin typeface="Times New Roman" panose="02020603050405020304" pitchFamily="18" charset="0"/>
                <a:ea typeface="DotumChe" panose="020B0503020000020004" pitchFamily="49" charset="-127"/>
              </a:rPr>
              <a:t>capacitor</a:t>
            </a:r>
            <a:r>
              <a:rPr lang="en-US" sz="2000" dirty="0">
                <a:effectLst/>
                <a:latin typeface="Times New Roman" panose="02020603050405020304" pitchFamily="18" charset="0"/>
                <a:ea typeface="DotumChe" panose="020B0503020000020004" pitchFamily="49" charset="-127"/>
              </a:rPr>
              <a:t> is placed across the governor contacts </a:t>
            </a:r>
            <a:r>
              <a:rPr lang="en-US" sz="2000" b="1" i="1" dirty="0">
                <a:solidFill>
                  <a:srgbClr val="FF0000"/>
                </a:solidFill>
                <a:effectLst/>
                <a:latin typeface="Times New Roman" panose="02020603050405020304" pitchFamily="18" charset="0"/>
                <a:ea typeface="DotumChe" panose="020B0503020000020004" pitchFamily="49" charset="-127"/>
              </a:rPr>
              <a:t>to reduce sparking</a:t>
            </a:r>
            <a:r>
              <a:rPr lang="en-US" sz="2000" dirty="0">
                <a:effectLst/>
                <a:latin typeface="Times New Roman" panose="02020603050405020304" pitchFamily="18" charset="0"/>
                <a:ea typeface="DotumChe" panose="020B0503020000020004" pitchFamily="49" charset="-127"/>
              </a:rPr>
              <a:t>.</a:t>
            </a:r>
            <a:endParaRPr lang="en-US" sz="2000" dirty="0"/>
          </a:p>
        </p:txBody>
      </p:sp>
    </p:spTree>
    <p:extLst>
      <p:ext uri="{BB962C8B-B14F-4D97-AF65-F5344CB8AC3E}">
        <p14:creationId xmlns:p14="http://schemas.microsoft.com/office/powerpoint/2010/main" val="259883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linds(horizontal)">
                                      <p:cBhvr>
                                        <p:cTn id="7" dur="500"/>
                                        <p:tgtEl>
                                          <p:spTgt spid="2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blinds(horizontal)">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blinds(horizontal)">
                                      <p:cBhvr>
                                        <p:cTn id="21" dur="500"/>
                                        <p:tgtEl>
                                          <p:spTgt spid="2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63</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DFDEFEB9-5403-484F-BB6D-EB351340E7D4}"/>
              </a:ext>
            </a:extLst>
          </p:cNvPr>
          <p:cNvSpPr/>
          <p:nvPr/>
        </p:nvSpPr>
        <p:spPr>
          <a:xfrm>
            <a:off x="1291850" y="140537"/>
            <a:ext cx="5197436"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Advantages of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3EE18E2-4760-450F-BDA8-31E144D2C00F}"/>
              </a:ext>
            </a:extLst>
          </p:cNvPr>
          <p:cNvSpPr/>
          <p:nvPr/>
        </p:nvSpPr>
        <p:spPr>
          <a:xfrm>
            <a:off x="1283674" y="3165465"/>
            <a:ext cx="5197436"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Disadvantages of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D490DF3-19AB-47D3-BECD-464567BA5F57}"/>
              </a:ext>
            </a:extLst>
          </p:cNvPr>
          <p:cNvSpPr txBox="1"/>
          <p:nvPr/>
        </p:nvSpPr>
        <p:spPr>
          <a:xfrm>
            <a:off x="378413" y="3648291"/>
            <a:ext cx="6615630" cy="2554545"/>
          </a:xfrm>
          <a:prstGeom prst="rect">
            <a:avLst/>
          </a:prstGeom>
          <a:noFill/>
        </p:spPr>
        <p:txBody>
          <a:bodyPr wrap="square">
            <a:spAutoFit/>
          </a:bodyPr>
          <a:lstStyle/>
          <a:p>
            <a:pPr marL="342900" indent="-342900" algn="just">
              <a:buClr>
                <a:srgbClr val="FF0066"/>
              </a:buClr>
              <a:buFont typeface="Wingdings" panose="05000000000000000000" pitchFamily="2" charset="2"/>
              <a:buChar char="Ø"/>
            </a:pPr>
            <a:r>
              <a:rPr lang="en-US" sz="2000" dirty="0"/>
              <a:t>Increased service requirement due to use of brushes and commutators. The life of these parts is limited in severe service.</a:t>
            </a:r>
          </a:p>
          <a:p>
            <a:pPr marL="342900" indent="-342900" algn="just">
              <a:buClr>
                <a:srgbClr val="FF0066"/>
              </a:buClr>
              <a:buFont typeface="Wingdings" panose="05000000000000000000" pitchFamily="2" charset="2"/>
              <a:buChar char="Ø"/>
            </a:pPr>
            <a:r>
              <a:rPr lang="en-US" sz="2000" dirty="0"/>
              <a:t>Relatively high noise level at high speeds.</a:t>
            </a:r>
          </a:p>
          <a:p>
            <a:pPr marL="342900" indent="-342900" algn="just">
              <a:buClr>
                <a:srgbClr val="FF0066"/>
              </a:buClr>
              <a:buFont typeface="Wingdings" panose="05000000000000000000" pitchFamily="2" charset="2"/>
              <a:buChar char="Ø"/>
            </a:pPr>
            <a:r>
              <a:rPr lang="en-US" sz="2000" dirty="0"/>
              <a:t>Moderate to severe radio and television interference due to brush sparking.</a:t>
            </a:r>
          </a:p>
          <a:p>
            <a:pPr marL="342900" indent="-342900" algn="just">
              <a:buClr>
                <a:srgbClr val="FF0066"/>
              </a:buClr>
              <a:buFont typeface="Wingdings" panose="05000000000000000000" pitchFamily="2" charset="2"/>
              <a:buChar char="Ø"/>
            </a:pPr>
            <a:r>
              <a:rPr lang="en-US" sz="2000" dirty="0"/>
              <a:t>Requirement for careful balancing to avoid vibration.</a:t>
            </a:r>
          </a:p>
          <a:p>
            <a:pPr marL="342900" indent="-342900" algn="just">
              <a:buClr>
                <a:srgbClr val="FF0066"/>
              </a:buClr>
              <a:buFont typeface="Wingdings" panose="05000000000000000000" pitchFamily="2" charset="2"/>
              <a:buChar char="Ø"/>
            </a:pPr>
            <a:r>
              <a:rPr lang="en-US" sz="2000" dirty="0"/>
              <a:t>Requirement for reduction gearing in most portable tools.</a:t>
            </a:r>
          </a:p>
        </p:txBody>
      </p:sp>
      <p:sp>
        <p:nvSpPr>
          <p:cNvPr id="7" name="TextBox 6">
            <a:extLst>
              <a:ext uri="{FF2B5EF4-FFF2-40B4-BE49-F238E27FC236}">
                <a16:creationId xmlns:a16="http://schemas.microsoft.com/office/drawing/2014/main" id="{58C74E63-E195-4075-A0B8-5A94E40B3A39}"/>
              </a:ext>
            </a:extLst>
          </p:cNvPr>
          <p:cNvSpPr txBox="1"/>
          <p:nvPr/>
        </p:nvSpPr>
        <p:spPr>
          <a:xfrm>
            <a:off x="416089" y="785969"/>
            <a:ext cx="6463229" cy="2246769"/>
          </a:xfrm>
          <a:prstGeom prst="rect">
            <a:avLst/>
          </a:prstGeom>
          <a:noFill/>
        </p:spPr>
        <p:txBody>
          <a:bodyPr wrap="square">
            <a:spAutoFit/>
          </a:bodyPr>
          <a:lstStyle/>
          <a:p>
            <a:pPr marL="342900" lvl="0" indent="-342900" algn="just">
              <a:buClr>
                <a:srgbClr val="FF0066"/>
              </a:buClr>
              <a:buFont typeface="Wingdings" panose="05000000000000000000" pitchFamily="2" charset="2"/>
              <a:buChar char="v"/>
            </a:pPr>
            <a:r>
              <a:rPr lang="en-US" sz="2000" dirty="0"/>
              <a:t>High speed from above 3600 rpm to 25000 rpm</a:t>
            </a:r>
          </a:p>
          <a:p>
            <a:pPr marL="342900" lvl="0" indent="-342900" algn="just">
              <a:buClr>
                <a:srgbClr val="FF0066"/>
              </a:buClr>
              <a:buFont typeface="Wingdings" panose="05000000000000000000" pitchFamily="2" charset="2"/>
              <a:buChar char="v"/>
            </a:pPr>
            <a:r>
              <a:rPr lang="en-US" sz="2000" dirty="0"/>
              <a:t>High power output in small physical sizes to use in portable tools.</a:t>
            </a:r>
          </a:p>
          <a:p>
            <a:pPr marL="342900" lvl="0" indent="-342900" algn="just">
              <a:buClr>
                <a:srgbClr val="FF0066"/>
              </a:buClr>
              <a:buFont typeface="Wingdings" panose="05000000000000000000" pitchFamily="2" charset="2"/>
              <a:buChar char="v"/>
            </a:pPr>
            <a:r>
              <a:rPr lang="en-US" sz="2000" dirty="0"/>
              <a:t>High torque at low and intermediate speeds to carry a particularly severe load. </a:t>
            </a:r>
          </a:p>
          <a:p>
            <a:pPr marL="342900" lvl="0" indent="-342900" algn="just">
              <a:buClr>
                <a:srgbClr val="FF0066"/>
              </a:buClr>
              <a:buFont typeface="Wingdings" panose="05000000000000000000" pitchFamily="2" charset="2"/>
              <a:buChar char="v"/>
            </a:pPr>
            <a:r>
              <a:rPr lang="en-US" sz="2000" dirty="0"/>
              <a:t>Variable speed by adjustable governor by line voltage or especially by modern pulse technique.</a:t>
            </a:r>
          </a:p>
        </p:txBody>
      </p:sp>
      <p:cxnSp>
        <p:nvCxnSpPr>
          <p:cNvPr id="8" name="Straight Connector 7">
            <a:extLst>
              <a:ext uri="{FF2B5EF4-FFF2-40B4-BE49-F238E27FC236}">
                <a16:creationId xmlns:a16="http://schemas.microsoft.com/office/drawing/2014/main" id="{A9BE3279-B677-4932-9AAE-A0CEEDACA6FF}"/>
              </a:ext>
            </a:extLst>
          </p:cNvPr>
          <p:cNvCxnSpPr/>
          <p:nvPr/>
        </p:nvCxnSpPr>
        <p:spPr>
          <a:xfrm>
            <a:off x="7023539"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C61DED-D593-49CB-8B96-7A16E7BD92BA}"/>
              </a:ext>
            </a:extLst>
          </p:cNvPr>
          <p:cNvSpPr/>
          <p:nvPr/>
        </p:nvSpPr>
        <p:spPr>
          <a:xfrm>
            <a:off x="7167760" y="166978"/>
            <a:ext cx="4794269"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Applications of Universal Motors</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8598346-99BC-487F-BB9B-74408AEAC34D}"/>
              </a:ext>
            </a:extLst>
          </p:cNvPr>
          <p:cNvSpPr txBox="1"/>
          <p:nvPr/>
        </p:nvSpPr>
        <p:spPr>
          <a:xfrm>
            <a:off x="7468189" y="835655"/>
            <a:ext cx="4193410" cy="3631763"/>
          </a:xfrm>
          <a:prstGeom prst="rect">
            <a:avLst/>
          </a:prstGeom>
          <a:noFill/>
        </p:spPr>
        <p:txBody>
          <a:bodyPr wrap="square" rtlCol="0">
            <a:spAutoFit/>
          </a:bodyPr>
          <a:lstStyle/>
          <a:p>
            <a:pPr algn="just">
              <a:spcAft>
                <a:spcPts val="600"/>
              </a:spcAft>
            </a:pPr>
            <a:r>
              <a:rPr lang="en-US" sz="2000" dirty="0"/>
              <a:t>The universal motors have high-speed (and corresponding small size) and large starting torque. They can, therefore, be used to drive:</a:t>
            </a:r>
          </a:p>
          <a:p>
            <a:pPr algn="just">
              <a:spcAft>
                <a:spcPts val="600"/>
              </a:spcAft>
            </a:pPr>
            <a:r>
              <a:rPr lang="en-US" sz="2000" dirty="0"/>
              <a:t>(</a:t>
            </a:r>
            <a:r>
              <a:rPr lang="en-US" sz="2000" b="1" i="1" dirty="0"/>
              <a:t>a</a:t>
            </a:r>
            <a:r>
              <a:rPr lang="en-US" sz="2000" dirty="0"/>
              <a:t>) High-speed vacuum cleaners</a:t>
            </a:r>
          </a:p>
          <a:p>
            <a:pPr algn="just">
              <a:spcAft>
                <a:spcPts val="600"/>
              </a:spcAft>
            </a:pPr>
            <a:r>
              <a:rPr lang="en-US" sz="2000" dirty="0"/>
              <a:t>(</a:t>
            </a:r>
            <a:r>
              <a:rPr lang="en-US" sz="2000" b="1" i="1" dirty="0"/>
              <a:t>b</a:t>
            </a:r>
            <a:r>
              <a:rPr lang="en-US" sz="2000" dirty="0"/>
              <a:t>) Sewing machines</a:t>
            </a:r>
          </a:p>
          <a:p>
            <a:pPr algn="just">
              <a:spcAft>
                <a:spcPts val="600"/>
              </a:spcAft>
            </a:pPr>
            <a:r>
              <a:rPr lang="en-US" sz="2000" dirty="0"/>
              <a:t>(</a:t>
            </a:r>
            <a:r>
              <a:rPr lang="en-US" sz="2000" b="1" i="1" dirty="0"/>
              <a:t>c</a:t>
            </a:r>
            <a:r>
              <a:rPr lang="en-US" sz="2000" dirty="0"/>
              <a:t>) Electric shavers, hair driers</a:t>
            </a:r>
          </a:p>
          <a:p>
            <a:pPr algn="just">
              <a:spcAft>
                <a:spcPts val="600"/>
              </a:spcAft>
            </a:pPr>
            <a:r>
              <a:rPr lang="en-US" sz="2000" dirty="0"/>
              <a:t>(</a:t>
            </a:r>
            <a:r>
              <a:rPr lang="en-US" sz="2000" b="1" i="1" dirty="0"/>
              <a:t>d</a:t>
            </a:r>
            <a:r>
              <a:rPr lang="en-US" sz="2000" dirty="0"/>
              <a:t>) Drills</a:t>
            </a:r>
          </a:p>
          <a:p>
            <a:pPr algn="just">
              <a:spcAft>
                <a:spcPts val="600"/>
              </a:spcAft>
            </a:pPr>
            <a:r>
              <a:rPr lang="en-US" sz="2000" dirty="0"/>
              <a:t>(</a:t>
            </a:r>
            <a:r>
              <a:rPr lang="en-US" sz="2000" b="1" i="1" dirty="0"/>
              <a:t>e</a:t>
            </a:r>
            <a:r>
              <a:rPr lang="en-US" sz="2000" dirty="0"/>
              <a:t>) Drink and food mixer, blender</a:t>
            </a:r>
          </a:p>
          <a:p>
            <a:pPr algn="just">
              <a:spcAft>
                <a:spcPts val="600"/>
              </a:spcAft>
            </a:pPr>
            <a:r>
              <a:rPr lang="en-US" sz="2000" dirty="0"/>
              <a:t>(</a:t>
            </a:r>
            <a:r>
              <a:rPr lang="en-US" sz="2000" b="1" i="1" dirty="0"/>
              <a:t>f</a:t>
            </a:r>
            <a:r>
              <a:rPr lang="en-US" sz="2000" dirty="0"/>
              <a:t>) Machine tools etc.</a:t>
            </a:r>
          </a:p>
        </p:txBody>
      </p:sp>
    </p:spTree>
    <p:extLst>
      <p:ext uri="{BB962C8B-B14F-4D97-AF65-F5344CB8AC3E}">
        <p14:creationId xmlns:p14="http://schemas.microsoft.com/office/powerpoint/2010/main" val="39320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842585" y="2199724"/>
            <a:ext cx="6182363"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Induction Motor</a:t>
            </a:r>
          </a:p>
          <a:p>
            <a:pPr algn="ctr"/>
            <a:r>
              <a:rPr lang="en-US" sz="4800" b="1" dirty="0">
                <a:solidFill>
                  <a:srgbClr val="0000CC"/>
                </a:solidFill>
                <a:latin typeface="Times New Roman" panose="02020603050405020304" pitchFamily="18" charset="0"/>
                <a:cs typeface="Times New Roman" panose="02020603050405020304" pitchFamily="18" charset="0"/>
              </a:rPr>
              <a:t>Chapter 34</a:t>
            </a: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29009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65</a:t>
            </a:fld>
            <a:endParaRPr lang="en-US" sz="2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D42A8E47-48BB-4572-BE8E-C659B3695F8C}"/>
              </a:ext>
            </a:extLst>
          </p:cNvPr>
          <p:cNvSpPr/>
          <p:nvPr/>
        </p:nvSpPr>
        <p:spPr>
          <a:xfrm>
            <a:off x="624348" y="187128"/>
            <a:ext cx="5471652"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Construction of Induction Motor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DCC273AA-1536-4FE5-BBA8-13FFC2577394}"/>
              </a:ext>
            </a:extLst>
          </p:cNvPr>
          <p:cNvGrpSpPr/>
          <p:nvPr/>
        </p:nvGrpSpPr>
        <p:grpSpPr>
          <a:xfrm>
            <a:off x="8346355" y="3875071"/>
            <a:ext cx="3618162" cy="2426422"/>
            <a:chOff x="8154626" y="3830827"/>
            <a:chExt cx="3618162" cy="2426422"/>
          </a:xfrm>
        </p:grpSpPr>
        <p:pic>
          <p:nvPicPr>
            <p:cNvPr id="3" name="Picture 2">
              <a:extLst>
                <a:ext uri="{FF2B5EF4-FFF2-40B4-BE49-F238E27FC236}">
                  <a16:creationId xmlns:a16="http://schemas.microsoft.com/office/drawing/2014/main" id="{58F9985F-A0BE-4697-A499-E68C56019D46}"/>
                </a:ext>
              </a:extLst>
            </p:cNvPr>
            <p:cNvPicPr>
              <a:picLocks noChangeAspect="1"/>
            </p:cNvPicPr>
            <p:nvPr/>
          </p:nvPicPr>
          <p:blipFill>
            <a:blip r:embed="rId2"/>
            <a:stretch>
              <a:fillRect/>
            </a:stretch>
          </p:blipFill>
          <p:spPr>
            <a:xfrm>
              <a:off x="8154626" y="3830827"/>
              <a:ext cx="3423685" cy="2103120"/>
            </a:xfrm>
            <a:prstGeom prst="rect">
              <a:avLst/>
            </a:prstGeom>
          </p:spPr>
        </p:pic>
        <p:sp>
          <p:nvSpPr>
            <p:cNvPr id="10" name="TextBox 9">
              <a:extLst>
                <a:ext uri="{FF2B5EF4-FFF2-40B4-BE49-F238E27FC236}">
                  <a16:creationId xmlns:a16="http://schemas.microsoft.com/office/drawing/2014/main" id="{8C258DC5-9782-49ED-B721-F5AED861B525}"/>
                </a:ext>
              </a:extLst>
            </p:cNvPr>
            <p:cNvSpPr txBox="1"/>
            <p:nvPr/>
          </p:nvSpPr>
          <p:spPr>
            <a:xfrm>
              <a:off x="8347588" y="5887917"/>
              <a:ext cx="3425200" cy="369332"/>
            </a:xfrm>
            <a:prstGeom prst="rect">
              <a:avLst/>
            </a:prstGeom>
            <a:noFill/>
          </p:spPr>
          <p:txBody>
            <a:bodyPr wrap="square" rtlCol="0">
              <a:spAutoFit/>
            </a:bodyPr>
            <a:lstStyle/>
            <a:p>
              <a:pPr indent="-457200" algn="just"/>
              <a:r>
                <a:rPr lang="en-US" b="1" dirty="0">
                  <a:solidFill>
                    <a:srgbClr val="0000CC"/>
                  </a:solidFill>
                </a:rPr>
                <a:t>Phase-Wound or Wound Rotor</a:t>
              </a:r>
            </a:p>
          </p:txBody>
        </p:sp>
      </p:grpSp>
      <p:grpSp>
        <p:nvGrpSpPr>
          <p:cNvPr id="11" name="Group 10">
            <a:extLst>
              <a:ext uri="{FF2B5EF4-FFF2-40B4-BE49-F238E27FC236}">
                <a16:creationId xmlns:a16="http://schemas.microsoft.com/office/drawing/2014/main" id="{DC3C96E2-8771-4978-AEC7-7BF9C5E356DA}"/>
              </a:ext>
            </a:extLst>
          </p:cNvPr>
          <p:cNvGrpSpPr/>
          <p:nvPr/>
        </p:nvGrpSpPr>
        <p:grpSpPr>
          <a:xfrm>
            <a:off x="7438775" y="222206"/>
            <a:ext cx="4449753" cy="3654672"/>
            <a:chOff x="7469255" y="206966"/>
            <a:chExt cx="4449753" cy="3654672"/>
          </a:xfrm>
        </p:grpSpPr>
        <p:pic>
          <p:nvPicPr>
            <p:cNvPr id="1026" name="Picture 2">
              <a:extLst>
                <a:ext uri="{FF2B5EF4-FFF2-40B4-BE49-F238E27FC236}">
                  <a16:creationId xmlns:a16="http://schemas.microsoft.com/office/drawing/2014/main" id="{B3570D84-0CA4-42AE-B9D1-C82B22E22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255" y="484548"/>
              <a:ext cx="444975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CB3683-C119-4968-847C-2D96DDA22C5B}"/>
                </a:ext>
              </a:extLst>
            </p:cNvPr>
            <p:cNvPicPr>
              <a:picLocks noChangeAspect="1"/>
            </p:cNvPicPr>
            <p:nvPr/>
          </p:nvPicPr>
          <p:blipFill>
            <a:blip r:embed="rId4"/>
            <a:stretch>
              <a:fillRect/>
            </a:stretch>
          </p:blipFill>
          <p:spPr>
            <a:xfrm>
              <a:off x="7630009" y="206966"/>
              <a:ext cx="1514880" cy="1463040"/>
            </a:xfrm>
            <a:prstGeom prst="rect">
              <a:avLst/>
            </a:prstGeom>
          </p:spPr>
        </p:pic>
        <p:sp>
          <p:nvSpPr>
            <p:cNvPr id="13" name="TextBox 12">
              <a:extLst>
                <a:ext uri="{FF2B5EF4-FFF2-40B4-BE49-F238E27FC236}">
                  <a16:creationId xmlns:a16="http://schemas.microsoft.com/office/drawing/2014/main" id="{946F7E0D-46A6-46D1-9EC8-7C5814EA6A0B}"/>
                </a:ext>
              </a:extLst>
            </p:cNvPr>
            <p:cNvSpPr txBox="1"/>
            <p:nvPr/>
          </p:nvSpPr>
          <p:spPr>
            <a:xfrm rot="1426598">
              <a:off x="8151205" y="3492306"/>
              <a:ext cx="2211465" cy="369332"/>
            </a:xfrm>
            <a:prstGeom prst="rect">
              <a:avLst/>
            </a:prstGeom>
            <a:noFill/>
          </p:spPr>
          <p:txBody>
            <a:bodyPr wrap="square" rtlCol="0">
              <a:spAutoFit/>
            </a:bodyPr>
            <a:lstStyle/>
            <a:p>
              <a:pPr indent="-457200" algn="just"/>
              <a:r>
                <a:rPr lang="en-US" b="1" dirty="0">
                  <a:solidFill>
                    <a:srgbClr val="FF0000"/>
                  </a:solidFill>
                </a:rPr>
                <a:t>Squirrel-Cage Rotor</a:t>
              </a:r>
            </a:p>
          </p:txBody>
        </p:sp>
        <p:sp>
          <p:nvSpPr>
            <p:cNvPr id="14" name="TextBox 13">
              <a:extLst>
                <a:ext uri="{FF2B5EF4-FFF2-40B4-BE49-F238E27FC236}">
                  <a16:creationId xmlns:a16="http://schemas.microsoft.com/office/drawing/2014/main" id="{FDA63DC2-D2F5-45E5-98DB-FBE722344243}"/>
                </a:ext>
              </a:extLst>
            </p:cNvPr>
            <p:cNvSpPr txBox="1"/>
            <p:nvPr/>
          </p:nvSpPr>
          <p:spPr>
            <a:xfrm>
              <a:off x="9182742" y="294897"/>
              <a:ext cx="1404041" cy="523220"/>
            </a:xfrm>
            <a:prstGeom prst="rect">
              <a:avLst/>
            </a:prstGeom>
            <a:noFill/>
          </p:spPr>
          <p:txBody>
            <a:bodyPr wrap="square" rtlCol="0">
              <a:spAutoFit/>
            </a:bodyPr>
            <a:lstStyle/>
            <a:p>
              <a:pPr indent="-457200" algn="ctr"/>
              <a:r>
                <a:rPr lang="en-US" sz="2800" b="1" dirty="0">
                  <a:solidFill>
                    <a:srgbClr val="FF0000"/>
                  </a:solidFill>
                </a:rPr>
                <a:t>Stator</a:t>
              </a:r>
            </a:p>
          </p:txBody>
        </p:sp>
      </p:grpSp>
      <p:sp>
        <p:nvSpPr>
          <p:cNvPr id="20" name="TextBox 19">
            <a:extLst>
              <a:ext uri="{FF2B5EF4-FFF2-40B4-BE49-F238E27FC236}">
                <a16:creationId xmlns:a16="http://schemas.microsoft.com/office/drawing/2014/main" id="{43797D5C-BA71-4F65-8150-1A20B4EAF237}"/>
              </a:ext>
            </a:extLst>
          </p:cNvPr>
          <p:cNvSpPr txBox="1"/>
          <p:nvPr/>
        </p:nvSpPr>
        <p:spPr>
          <a:xfrm>
            <a:off x="333953" y="716779"/>
            <a:ext cx="5594408" cy="707886"/>
          </a:xfrm>
          <a:prstGeom prst="rect">
            <a:avLst/>
          </a:prstGeom>
          <a:noFill/>
        </p:spPr>
        <p:txBody>
          <a:bodyPr wrap="square" rtlCol="0">
            <a:spAutoFit/>
          </a:bodyPr>
          <a:lstStyle/>
          <a:p>
            <a:pPr indent="-457200" algn="just"/>
            <a:r>
              <a:rPr lang="en-US" sz="2000" dirty="0"/>
              <a:t>An induction motor consists of two main parts:</a:t>
            </a:r>
          </a:p>
          <a:p>
            <a:pPr lvl="4" indent="-457200" algn="just"/>
            <a:r>
              <a:rPr lang="en-US" sz="2000" dirty="0"/>
              <a:t>(</a:t>
            </a:r>
            <a:r>
              <a:rPr lang="en-US" sz="2000" b="1" i="1" dirty="0">
                <a:solidFill>
                  <a:srgbClr val="FF0000"/>
                </a:solidFill>
              </a:rPr>
              <a:t>a</a:t>
            </a:r>
            <a:r>
              <a:rPr lang="en-US" sz="2000" dirty="0"/>
              <a:t>) Stator		(</a:t>
            </a:r>
            <a:r>
              <a:rPr lang="en-US" sz="2000" b="1" i="1" dirty="0">
                <a:solidFill>
                  <a:srgbClr val="FF0000"/>
                </a:solidFill>
              </a:rPr>
              <a:t>b</a:t>
            </a:r>
            <a:r>
              <a:rPr lang="en-US" sz="2000" dirty="0"/>
              <a:t>) Rotor</a:t>
            </a:r>
          </a:p>
        </p:txBody>
      </p:sp>
      <p:sp>
        <p:nvSpPr>
          <p:cNvPr id="25" name="TextBox 24">
            <a:extLst>
              <a:ext uri="{FF2B5EF4-FFF2-40B4-BE49-F238E27FC236}">
                <a16:creationId xmlns:a16="http://schemas.microsoft.com/office/drawing/2014/main" id="{EA88996A-3E5D-4716-BAFC-7F6FBECC5666}"/>
              </a:ext>
            </a:extLst>
          </p:cNvPr>
          <p:cNvSpPr txBox="1"/>
          <p:nvPr/>
        </p:nvSpPr>
        <p:spPr>
          <a:xfrm>
            <a:off x="353999" y="1346834"/>
            <a:ext cx="6973289" cy="1692771"/>
          </a:xfrm>
          <a:prstGeom prst="rect">
            <a:avLst/>
          </a:prstGeom>
          <a:noFill/>
        </p:spPr>
        <p:txBody>
          <a:bodyPr wrap="square" rtlCol="0">
            <a:spAutoFit/>
          </a:bodyPr>
          <a:lstStyle/>
          <a:p>
            <a:pPr indent="-457200" algn="just"/>
            <a:r>
              <a:rPr lang="en-US" sz="2400" b="1" dirty="0">
                <a:solidFill>
                  <a:srgbClr val="FF0000"/>
                </a:solidFill>
              </a:rPr>
              <a:t>Stator</a:t>
            </a:r>
          </a:p>
          <a:p>
            <a:pPr indent="-457200" algn="just"/>
            <a:r>
              <a:rPr lang="en-US" sz="2000" dirty="0"/>
              <a:t>The stator carries a three-phase winding and is fed from a three-phase supply. It is wound for a definite number of poles, the exact number of poles being determined by the requirements of speed. Greater the number of poles, lesser the speed and </a:t>
            </a:r>
            <a:r>
              <a:rPr lang="en-US" sz="2000" b="1" i="1" dirty="0">
                <a:solidFill>
                  <a:srgbClr val="0000CC"/>
                </a:solidFill>
              </a:rPr>
              <a:t>vice versa</a:t>
            </a:r>
            <a:r>
              <a:rPr lang="en-US" sz="2000" dirty="0"/>
              <a:t>.</a:t>
            </a:r>
          </a:p>
        </p:txBody>
      </p:sp>
      <p:sp>
        <p:nvSpPr>
          <p:cNvPr id="26" name="TextBox 25">
            <a:extLst>
              <a:ext uri="{FF2B5EF4-FFF2-40B4-BE49-F238E27FC236}">
                <a16:creationId xmlns:a16="http://schemas.microsoft.com/office/drawing/2014/main" id="{4ED1184A-0CC9-4D03-9EA7-C962591D7E3D}"/>
              </a:ext>
            </a:extLst>
          </p:cNvPr>
          <p:cNvSpPr txBox="1"/>
          <p:nvPr/>
        </p:nvSpPr>
        <p:spPr>
          <a:xfrm>
            <a:off x="347129" y="3091507"/>
            <a:ext cx="7999226" cy="3231654"/>
          </a:xfrm>
          <a:prstGeom prst="rect">
            <a:avLst/>
          </a:prstGeom>
          <a:noFill/>
        </p:spPr>
        <p:txBody>
          <a:bodyPr wrap="square" rtlCol="0">
            <a:spAutoFit/>
          </a:bodyPr>
          <a:lstStyle/>
          <a:p>
            <a:pPr indent="-457200" algn="just"/>
            <a:r>
              <a:rPr lang="en-US" sz="2400" b="1" dirty="0">
                <a:solidFill>
                  <a:srgbClr val="FF0000"/>
                </a:solidFill>
              </a:rPr>
              <a:t>Rotor</a:t>
            </a:r>
            <a:r>
              <a:rPr lang="en-US" sz="2000" b="1" dirty="0"/>
              <a:t>:</a:t>
            </a:r>
            <a:r>
              <a:rPr lang="en-US" sz="2000" dirty="0"/>
              <a:t> The rotor of an induction is two type:</a:t>
            </a:r>
          </a:p>
          <a:p>
            <a:pPr lvl="1" indent="-457200" algn="just"/>
            <a:r>
              <a:rPr lang="en-US" sz="2000" b="1" dirty="0">
                <a:solidFill>
                  <a:srgbClr val="0000CC"/>
                </a:solidFill>
              </a:rPr>
              <a:t>Squirrel-Cage Rotor</a:t>
            </a:r>
            <a:r>
              <a:rPr lang="en-US" sz="2000" dirty="0"/>
              <a:t>: The squirrel-cage rotor consists of a cylindrical laminated core with parallel slots for carrying the rotor conductors. The rotor conductors  are heavy bars of copper, </a:t>
            </a:r>
            <a:r>
              <a:rPr lang="en-US" sz="2000" dirty="0" err="1"/>
              <a:t>aluminium</a:t>
            </a:r>
            <a:r>
              <a:rPr lang="en-US" sz="2000" dirty="0"/>
              <a:t> or alloys. The rotor bars are permanently short-circuited by the two end-rings.</a:t>
            </a:r>
          </a:p>
          <a:p>
            <a:pPr lvl="1" indent="-457200" algn="just"/>
            <a:r>
              <a:rPr lang="en-US" sz="2000" b="1" dirty="0">
                <a:solidFill>
                  <a:srgbClr val="0000CC"/>
                </a:solidFill>
              </a:rPr>
              <a:t>Phase-wound or Wound Rotor</a:t>
            </a:r>
            <a:r>
              <a:rPr lang="en-US" sz="2000" dirty="0"/>
              <a:t>: This type of rotor is provided with three-phase double layer windings consisting of coils. One layer of winding permanently shorted, another layer winding connected with 3-slip rings to control externally from rotor side. The rotor is wound for as many poles as the number of stator poles.</a:t>
            </a:r>
          </a:p>
        </p:txBody>
      </p:sp>
    </p:spTree>
    <p:extLst>
      <p:ext uri="{BB962C8B-B14F-4D97-AF65-F5344CB8AC3E}">
        <p14:creationId xmlns:p14="http://schemas.microsoft.com/office/powerpoint/2010/main" val="410260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66</a:t>
            </a:fld>
            <a:endParaRPr lang="en-US" sz="2000" b="1" dirty="0">
              <a:solidFill>
                <a:schemeClr val="bg1"/>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2AC467C3-83C5-4312-84C5-8DEA26079AEB}"/>
              </a:ext>
            </a:extLst>
          </p:cNvPr>
          <p:cNvPicPr>
            <a:picLocks noChangeAspect="1"/>
          </p:cNvPicPr>
          <p:nvPr/>
        </p:nvPicPr>
        <p:blipFill>
          <a:blip r:embed="rId2"/>
          <a:stretch>
            <a:fillRect/>
          </a:stretch>
        </p:blipFill>
        <p:spPr>
          <a:xfrm>
            <a:off x="8413600" y="187128"/>
            <a:ext cx="2941163" cy="2926080"/>
          </a:xfrm>
          <a:prstGeom prst="rect">
            <a:avLst/>
          </a:prstGeom>
        </p:spPr>
      </p:pic>
      <p:sp>
        <p:nvSpPr>
          <p:cNvPr id="10" name="Rectangle 9">
            <a:extLst>
              <a:ext uri="{FF2B5EF4-FFF2-40B4-BE49-F238E27FC236}">
                <a16:creationId xmlns:a16="http://schemas.microsoft.com/office/drawing/2014/main" id="{B9A212D6-DB69-4303-9523-23D45ED1DC4C}"/>
              </a:ext>
            </a:extLst>
          </p:cNvPr>
          <p:cNvSpPr/>
          <p:nvPr/>
        </p:nvSpPr>
        <p:spPr>
          <a:xfrm>
            <a:off x="487188" y="232848"/>
            <a:ext cx="6904212"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Working Principal of an Induction Motor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CF6A57E-1DDE-415E-A0B9-62A00AEC4870}"/>
              </a:ext>
            </a:extLst>
          </p:cNvPr>
          <p:cNvPicPr>
            <a:picLocks noChangeAspect="1"/>
          </p:cNvPicPr>
          <p:nvPr/>
        </p:nvPicPr>
        <p:blipFill>
          <a:blip r:embed="rId3"/>
          <a:stretch>
            <a:fillRect/>
          </a:stretch>
        </p:blipFill>
        <p:spPr>
          <a:xfrm>
            <a:off x="7946701" y="3241356"/>
            <a:ext cx="3999299" cy="3017520"/>
          </a:xfrm>
          <a:prstGeom prst="rect">
            <a:avLst/>
          </a:prstGeom>
        </p:spPr>
      </p:pic>
      <p:cxnSp>
        <p:nvCxnSpPr>
          <p:cNvPr id="14" name="Straight Connector 13">
            <a:extLst>
              <a:ext uri="{FF2B5EF4-FFF2-40B4-BE49-F238E27FC236}">
                <a16:creationId xmlns:a16="http://schemas.microsoft.com/office/drawing/2014/main" id="{425F6C27-DD33-4D6C-BA9D-C9BD9BA605EE}"/>
              </a:ext>
            </a:extLst>
          </p:cNvPr>
          <p:cNvCxnSpPr/>
          <p:nvPr/>
        </p:nvCxnSpPr>
        <p:spPr>
          <a:xfrm>
            <a:off x="7885742" y="-15240"/>
            <a:ext cx="0" cy="6453119"/>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2C0F26F-60A1-46D6-B234-E60848EE776B}"/>
              </a:ext>
            </a:extLst>
          </p:cNvPr>
          <p:cNvSpPr txBox="1"/>
          <p:nvPr/>
        </p:nvSpPr>
        <p:spPr>
          <a:xfrm>
            <a:off x="257132" y="739186"/>
            <a:ext cx="7605719" cy="5647700"/>
          </a:xfrm>
          <a:prstGeom prst="rect">
            <a:avLst/>
          </a:prstGeom>
          <a:noFill/>
        </p:spPr>
        <p:txBody>
          <a:bodyPr wrap="square">
            <a:spAutoFit/>
          </a:bodyPr>
          <a:lstStyle/>
          <a:p>
            <a:pPr marL="342900" indent="-342900" algn="just">
              <a:buClr>
                <a:srgbClr val="0070C0"/>
              </a:buClr>
              <a:buFont typeface="Wingdings" panose="05000000000000000000" pitchFamily="2" charset="2"/>
              <a:buChar char="q"/>
            </a:pPr>
            <a:r>
              <a:rPr lang="en-US" sz="1900" b="0" i="0" dirty="0">
                <a:solidFill>
                  <a:srgbClr val="000000"/>
                </a:solidFill>
                <a:effectLst/>
              </a:rPr>
              <a:t>When 3-phase stator winding is energized from a 3-phase supply, a rotating magnetic field is set up which rotates round the stator at synchronous speed [</a:t>
            </a:r>
            <a:r>
              <a:rPr lang="en-US" sz="1900" b="0" i="1" dirty="0">
                <a:solidFill>
                  <a:srgbClr val="000000"/>
                </a:solidFill>
                <a:effectLst/>
              </a:rPr>
              <a:t>N</a:t>
            </a:r>
            <a:r>
              <a:rPr lang="en-US" sz="1900" b="0" i="1" baseline="-25000" dirty="0">
                <a:solidFill>
                  <a:srgbClr val="000000"/>
                </a:solidFill>
                <a:effectLst/>
              </a:rPr>
              <a:t>s</a:t>
            </a:r>
            <a:r>
              <a:rPr lang="en-US" sz="1900" b="0" i="0" dirty="0">
                <a:solidFill>
                  <a:srgbClr val="000000"/>
                </a:solidFill>
                <a:effectLst/>
              </a:rPr>
              <a:t> = 120</a:t>
            </a:r>
            <a:r>
              <a:rPr lang="en-US" sz="1900" b="0" i="1" dirty="0">
                <a:solidFill>
                  <a:srgbClr val="000000"/>
                </a:solidFill>
                <a:effectLst/>
              </a:rPr>
              <a:t>f</a:t>
            </a:r>
            <a:r>
              <a:rPr lang="en-US" sz="1900" b="0" i="0" dirty="0">
                <a:solidFill>
                  <a:srgbClr val="000000"/>
                </a:solidFill>
                <a:effectLst/>
              </a:rPr>
              <a:t>/</a:t>
            </a:r>
            <a:r>
              <a:rPr lang="en-US" sz="1900" b="0" i="1" dirty="0">
                <a:solidFill>
                  <a:srgbClr val="000000"/>
                </a:solidFill>
                <a:effectLst/>
              </a:rPr>
              <a:t>P</a:t>
            </a:r>
            <a:r>
              <a:rPr lang="en-US" sz="1900" b="0" i="0" dirty="0">
                <a:solidFill>
                  <a:srgbClr val="000000"/>
                </a:solidFill>
                <a:effectLst/>
              </a:rPr>
              <a:t>].</a:t>
            </a:r>
            <a:endParaRPr lang="en-US" sz="1900" dirty="0">
              <a:solidFill>
                <a:srgbClr val="000000"/>
              </a:solidFill>
            </a:endParaRPr>
          </a:p>
          <a:p>
            <a:pPr marL="342900" indent="-342900" algn="just">
              <a:buClr>
                <a:srgbClr val="0070C0"/>
              </a:buClr>
              <a:buFont typeface="Wingdings" panose="05000000000000000000" pitchFamily="2" charset="2"/>
              <a:buChar char="q"/>
            </a:pPr>
            <a:r>
              <a:rPr lang="en-US" sz="1900" b="0" i="0" dirty="0">
                <a:solidFill>
                  <a:srgbClr val="000000"/>
                </a:solidFill>
                <a:effectLst/>
              </a:rPr>
              <a:t>The rotating field cuts the rotor conductors. Due to the relative speed between the rotating flux and the stationary rotor, emfs are induced in the rotor  conductors. Since the rotor circuit is short-circuited, currents start flowing in the rotor conductors.</a:t>
            </a:r>
          </a:p>
          <a:p>
            <a:pPr marL="342900" indent="-342900" algn="just">
              <a:buClr>
                <a:srgbClr val="0070C0"/>
              </a:buClr>
              <a:buFont typeface="Wingdings" panose="05000000000000000000" pitchFamily="2" charset="2"/>
              <a:buChar char="q"/>
            </a:pPr>
            <a:r>
              <a:rPr lang="en-US" sz="1900" b="0" i="0" dirty="0">
                <a:solidFill>
                  <a:srgbClr val="000000"/>
                </a:solidFill>
                <a:effectLst/>
              </a:rPr>
              <a:t>Since the current-carrying rotor conductors are placed in the magnetic field produced a mechanical force acts on the rotor conductors. The sum of the mechanical forces on all the rotor conductors produces a torque which tends to rotating the rotor in the same direction as that of stator field and tries to catch it.</a:t>
            </a:r>
            <a:endParaRPr lang="en-US" sz="1900" dirty="0"/>
          </a:p>
          <a:p>
            <a:pPr algn="just">
              <a:buClr>
                <a:srgbClr val="0070C0"/>
              </a:buClr>
            </a:pPr>
            <a:endParaRPr lang="en-US" sz="1900" dirty="0"/>
          </a:p>
          <a:p>
            <a:pPr algn="just">
              <a:buClr>
                <a:srgbClr val="0070C0"/>
              </a:buClr>
            </a:pPr>
            <a:r>
              <a:rPr lang="en-US" sz="1900" dirty="0"/>
              <a:t>Induction motor starts to run immediately supply the power. That’s why three phase induction motor is a </a:t>
            </a:r>
            <a:r>
              <a:rPr lang="en-US" sz="1900" b="1" i="1" dirty="0">
                <a:solidFill>
                  <a:srgbClr val="FF0000"/>
                </a:solidFill>
              </a:rPr>
              <a:t>self-starting motor</a:t>
            </a:r>
            <a:r>
              <a:rPr lang="en-US" sz="1900" dirty="0"/>
              <a:t>.</a:t>
            </a:r>
          </a:p>
          <a:p>
            <a:pPr algn="just">
              <a:buClr>
                <a:srgbClr val="0070C0"/>
              </a:buClr>
            </a:pPr>
            <a:endParaRPr lang="en-US" sz="1900" dirty="0"/>
          </a:p>
          <a:p>
            <a:pPr algn="just">
              <a:buClr>
                <a:srgbClr val="0070C0"/>
              </a:buClr>
            </a:pPr>
            <a:r>
              <a:rPr lang="en-US" sz="1900" dirty="0"/>
              <a:t>The working principle of an induction motor is almost similar to a transformer except that the secondary side is rotating that’s why an induction motor is also called </a:t>
            </a:r>
            <a:r>
              <a:rPr lang="en-US" sz="1900" b="1" i="1" dirty="0">
                <a:solidFill>
                  <a:srgbClr val="FF0000"/>
                </a:solidFill>
              </a:rPr>
              <a:t>rotating transformer</a:t>
            </a:r>
            <a:r>
              <a:rPr lang="en-US" sz="1900" dirty="0"/>
              <a:t>. </a:t>
            </a:r>
          </a:p>
        </p:txBody>
      </p:sp>
    </p:spTree>
    <p:extLst>
      <p:ext uri="{BB962C8B-B14F-4D97-AF65-F5344CB8AC3E}">
        <p14:creationId xmlns:p14="http://schemas.microsoft.com/office/powerpoint/2010/main" val="15096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67</a:t>
            </a:fld>
            <a:endParaRPr lang="en-US" sz="2000" b="1" dirty="0">
              <a:solidFill>
                <a:schemeClr val="bg1"/>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EEDF304A-366D-438A-85D4-F5548236F546}"/>
              </a:ext>
            </a:extLst>
          </p:cNvPr>
          <p:cNvSpPr txBox="1"/>
          <p:nvPr/>
        </p:nvSpPr>
        <p:spPr>
          <a:xfrm>
            <a:off x="274340" y="80914"/>
            <a:ext cx="5913725" cy="1323439"/>
          </a:xfrm>
          <a:prstGeom prst="rect">
            <a:avLst/>
          </a:prstGeom>
          <a:noFill/>
        </p:spPr>
        <p:txBody>
          <a:bodyPr wrap="square">
            <a:spAutoFit/>
          </a:bodyPr>
          <a:lstStyle/>
          <a:p>
            <a:pPr algn="just">
              <a:buClr>
                <a:srgbClr val="0070C0"/>
              </a:buClr>
            </a:pPr>
            <a:r>
              <a:rPr lang="en-US" sz="2000" b="1" i="0" dirty="0">
                <a:solidFill>
                  <a:srgbClr val="FF0000"/>
                </a:solidFill>
                <a:effectLst/>
              </a:rPr>
              <a:t>Synchronous Speed</a:t>
            </a:r>
            <a:r>
              <a:rPr lang="en-US" sz="2000" b="0" i="0" dirty="0">
                <a:solidFill>
                  <a:srgbClr val="000000"/>
                </a:solidFill>
                <a:effectLst/>
              </a:rPr>
              <a:t> (</a:t>
            </a:r>
            <a:r>
              <a:rPr lang="en-US" sz="2000" b="0" i="1" dirty="0">
                <a:solidFill>
                  <a:srgbClr val="000000"/>
                </a:solidFill>
                <a:effectLst/>
              </a:rPr>
              <a:t>N</a:t>
            </a:r>
            <a:r>
              <a:rPr lang="en-US" sz="2000" b="0" i="1" baseline="-25000" dirty="0">
                <a:solidFill>
                  <a:srgbClr val="000000"/>
                </a:solidFill>
                <a:effectLst/>
              </a:rPr>
              <a:t>s</a:t>
            </a:r>
            <a:r>
              <a:rPr lang="en-US" sz="2000" b="0" i="0" dirty="0">
                <a:solidFill>
                  <a:srgbClr val="000000"/>
                </a:solidFill>
                <a:effectLst/>
              </a:rPr>
              <a:t>): The speed of rotating flux which is produced due to the supply of three-phase voltage in the stator of an induction motor is called synchronous speed.</a:t>
            </a:r>
            <a:endParaRPr lang="en-US" sz="2000" dirty="0"/>
          </a:p>
        </p:txBody>
      </p:sp>
      <p:sp>
        <p:nvSpPr>
          <p:cNvPr id="4" name="TextBox 3">
            <a:extLst>
              <a:ext uri="{FF2B5EF4-FFF2-40B4-BE49-F238E27FC236}">
                <a16:creationId xmlns:a16="http://schemas.microsoft.com/office/drawing/2014/main" id="{A1B13197-FA52-4625-AFA2-4DA64DA4AE8D}"/>
              </a:ext>
            </a:extLst>
          </p:cNvPr>
          <p:cNvSpPr txBox="1"/>
          <p:nvPr/>
        </p:nvSpPr>
        <p:spPr>
          <a:xfrm>
            <a:off x="276075" y="1756635"/>
            <a:ext cx="5957969" cy="1015663"/>
          </a:xfrm>
          <a:prstGeom prst="rect">
            <a:avLst/>
          </a:prstGeom>
          <a:noFill/>
        </p:spPr>
        <p:txBody>
          <a:bodyPr wrap="square">
            <a:spAutoFit/>
          </a:bodyPr>
          <a:lstStyle/>
          <a:p>
            <a:pPr algn="just">
              <a:buClr>
                <a:srgbClr val="0070C0"/>
              </a:buClr>
            </a:pPr>
            <a:r>
              <a:rPr lang="en-US" sz="2000" b="1" i="0" dirty="0">
                <a:solidFill>
                  <a:srgbClr val="FF0000"/>
                </a:solidFill>
                <a:effectLst/>
              </a:rPr>
              <a:t>Slip Speed </a:t>
            </a:r>
            <a:r>
              <a:rPr lang="en-US" sz="2000" b="0" i="0" dirty="0">
                <a:solidFill>
                  <a:srgbClr val="000000"/>
                </a:solidFill>
                <a:effectLst/>
              </a:rPr>
              <a:t>(</a:t>
            </a:r>
            <a:r>
              <a:rPr lang="en-US" sz="2000" b="0" i="1" dirty="0" err="1">
                <a:solidFill>
                  <a:srgbClr val="000000"/>
                </a:solidFill>
                <a:effectLst/>
              </a:rPr>
              <a:t>N</a:t>
            </a:r>
            <a:r>
              <a:rPr lang="en-US" sz="2000" b="0" i="1" baseline="-25000" dirty="0" err="1">
                <a:solidFill>
                  <a:srgbClr val="000000"/>
                </a:solidFill>
                <a:effectLst/>
              </a:rPr>
              <a:t>sl</a:t>
            </a:r>
            <a:r>
              <a:rPr lang="en-US" sz="2000" b="0" i="0" dirty="0">
                <a:solidFill>
                  <a:srgbClr val="000000"/>
                </a:solidFill>
                <a:effectLst/>
              </a:rPr>
              <a:t>) : The difference between synchronous speed (</a:t>
            </a:r>
            <a:r>
              <a:rPr lang="en-US" sz="2000" b="0" i="1" dirty="0">
                <a:solidFill>
                  <a:srgbClr val="000000"/>
                </a:solidFill>
                <a:effectLst/>
              </a:rPr>
              <a:t>N</a:t>
            </a:r>
            <a:r>
              <a:rPr lang="en-US" sz="2000" b="0" i="1" baseline="-25000" dirty="0">
                <a:solidFill>
                  <a:srgbClr val="000000"/>
                </a:solidFill>
                <a:effectLst/>
              </a:rPr>
              <a:t>s</a:t>
            </a:r>
            <a:r>
              <a:rPr lang="en-US" sz="2000" b="0" i="0" dirty="0">
                <a:solidFill>
                  <a:srgbClr val="000000"/>
                </a:solidFill>
                <a:effectLst/>
              </a:rPr>
              <a:t>) and the actual rotor speed (</a:t>
            </a:r>
            <a:r>
              <a:rPr lang="en-US" sz="2000" b="0" i="1" dirty="0">
                <a:solidFill>
                  <a:srgbClr val="000000"/>
                </a:solidFill>
                <a:effectLst/>
              </a:rPr>
              <a:t>N</a:t>
            </a:r>
            <a:r>
              <a:rPr lang="en-US" sz="2000" b="0" i="0" dirty="0">
                <a:solidFill>
                  <a:srgbClr val="000000"/>
                </a:solidFill>
                <a:effectLst/>
              </a:rPr>
              <a:t>) is called slip speed.</a:t>
            </a:r>
          </a:p>
        </p:txBody>
      </p:sp>
      <p:sp>
        <p:nvSpPr>
          <p:cNvPr id="7" name="TextBox 6">
            <a:extLst>
              <a:ext uri="{FF2B5EF4-FFF2-40B4-BE49-F238E27FC236}">
                <a16:creationId xmlns:a16="http://schemas.microsoft.com/office/drawing/2014/main" id="{8727F5CC-41C9-4BBA-8321-E8151D432E83}"/>
              </a:ext>
            </a:extLst>
          </p:cNvPr>
          <p:cNvSpPr txBox="1"/>
          <p:nvPr/>
        </p:nvSpPr>
        <p:spPr>
          <a:xfrm>
            <a:off x="303835" y="2967165"/>
            <a:ext cx="6018580" cy="707886"/>
          </a:xfrm>
          <a:prstGeom prst="rect">
            <a:avLst/>
          </a:prstGeom>
          <a:noFill/>
        </p:spPr>
        <p:txBody>
          <a:bodyPr wrap="square">
            <a:spAutoFit/>
          </a:bodyPr>
          <a:lstStyle/>
          <a:p>
            <a:pPr algn="just">
              <a:buClr>
                <a:srgbClr val="0070C0"/>
              </a:buClr>
            </a:pPr>
            <a:r>
              <a:rPr lang="en-US" sz="2000" b="1" i="0" dirty="0">
                <a:solidFill>
                  <a:srgbClr val="FF0000"/>
                </a:solidFill>
                <a:effectLst/>
              </a:rPr>
              <a:t>Slip </a:t>
            </a:r>
            <a:r>
              <a:rPr lang="en-US" sz="2000" b="0" i="0" dirty="0">
                <a:solidFill>
                  <a:srgbClr val="000000"/>
                </a:solidFill>
                <a:effectLst/>
              </a:rPr>
              <a:t>(</a:t>
            </a:r>
            <a:r>
              <a:rPr lang="en-US" sz="2000" b="0" i="1" dirty="0">
                <a:solidFill>
                  <a:srgbClr val="000000"/>
                </a:solidFill>
                <a:effectLst/>
              </a:rPr>
              <a:t>s</a:t>
            </a:r>
            <a:r>
              <a:rPr lang="en-US" sz="2000" b="0" i="0" dirty="0">
                <a:solidFill>
                  <a:srgbClr val="000000"/>
                </a:solidFill>
                <a:effectLst/>
              </a:rPr>
              <a:t>): The per-unit value of slip speed with respect to synchronous speed is called slip.</a:t>
            </a:r>
            <a:endParaRPr lang="en-US" sz="2000" dirty="0"/>
          </a:p>
        </p:txBody>
      </p:sp>
      <p:graphicFrame>
        <p:nvGraphicFramePr>
          <p:cNvPr id="8" name="Object 7">
            <a:extLst>
              <a:ext uri="{FF2B5EF4-FFF2-40B4-BE49-F238E27FC236}">
                <a16:creationId xmlns:a16="http://schemas.microsoft.com/office/drawing/2014/main" id="{C95AC5DF-22AF-4414-9596-BB8BD94861C2}"/>
              </a:ext>
            </a:extLst>
          </p:cNvPr>
          <p:cNvGraphicFramePr>
            <a:graphicFrameLocks noChangeAspect="1"/>
          </p:cNvGraphicFramePr>
          <p:nvPr/>
        </p:nvGraphicFramePr>
        <p:xfrm>
          <a:off x="950067" y="3733603"/>
          <a:ext cx="1866900" cy="673100"/>
        </p:xfrm>
        <a:graphic>
          <a:graphicData uri="http://schemas.openxmlformats.org/presentationml/2006/ole">
            <mc:AlternateContent xmlns:mc="http://schemas.openxmlformats.org/markup-compatibility/2006">
              <mc:Choice xmlns:v="urn:schemas-microsoft-com:vml" Requires="v">
                <p:oleObj name="Equation" r:id="rId2" imgW="1866600" imgH="672840" progId="Equation.3">
                  <p:embed/>
                </p:oleObj>
              </mc:Choice>
              <mc:Fallback>
                <p:oleObj name="Equation" r:id="rId2" imgW="1866600" imgH="672840" progId="Equation.3">
                  <p:embed/>
                  <p:pic>
                    <p:nvPicPr>
                      <p:cNvPr id="8" name="Object 7">
                        <a:extLst>
                          <a:ext uri="{FF2B5EF4-FFF2-40B4-BE49-F238E27FC236}">
                            <a16:creationId xmlns:a16="http://schemas.microsoft.com/office/drawing/2014/main" id="{C95AC5DF-22AF-4414-9596-BB8BD94861C2}"/>
                          </a:ext>
                        </a:extLst>
                      </p:cNvPr>
                      <p:cNvPicPr/>
                      <p:nvPr/>
                    </p:nvPicPr>
                    <p:blipFill>
                      <a:blip r:embed="rId3"/>
                      <a:stretch>
                        <a:fillRect/>
                      </a:stretch>
                    </p:blipFill>
                    <p:spPr>
                      <a:xfrm>
                        <a:off x="950067" y="3733603"/>
                        <a:ext cx="1866900" cy="6731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26B033B-248F-485D-992A-EDD9C9C88D41}"/>
              </a:ext>
            </a:extLst>
          </p:cNvPr>
          <p:cNvGraphicFramePr>
            <a:graphicFrameLocks noChangeAspect="1"/>
          </p:cNvGraphicFramePr>
          <p:nvPr/>
        </p:nvGraphicFramePr>
        <p:xfrm>
          <a:off x="2744839" y="1119708"/>
          <a:ext cx="1854200" cy="609600"/>
        </p:xfrm>
        <a:graphic>
          <a:graphicData uri="http://schemas.openxmlformats.org/presentationml/2006/ole">
            <mc:AlternateContent xmlns:mc="http://schemas.openxmlformats.org/markup-compatibility/2006">
              <mc:Choice xmlns:v="urn:schemas-microsoft-com:vml" Requires="v">
                <p:oleObj name="Equation" r:id="rId4" imgW="1854000" imgH="609480" progId="Equation.3">
                  <p:embed/>
                </p:oleObj>
              </mc:Choice>
              <mc:Fallback>
                <p:oleObj name="Equation" r:id="rId4" imgW="1854000" imgH="609480" progId="Equation.3">
                  <p:embed/>
                  <p:pic>
                    <p:nvPicPr>
                      <p:cNvPr id="9" name="Object 8">
                        <a:extLst>
                          <a:ext uri="{FF2B5EF4-FFF2-40B4-BE49-F238E27FC236}">
                            <a16:creationId xmlns:a16="http://schemas.microsoft.com/office/drawing/2014/main" id="{B26B033B-248F-485D-992A-EDD9C9C88D41}"/>
                          </a:ext>
                        </a:extLst>
                      </p:cNvPr>
                      <p:cNvPicPr/>
                      <p:nvPr/>
                    </p:nvPicPr>
                    <p:blipFill>
                      <a:blip r:embed="rId5"/>
                      <a:stretch>
                        <a:fillRect/>
                      </a:stretch>
                    </p:blipFill>
                    <p:spPr>
                      <a:xfrm>
                        <a:off x="2744839" y="1119708"/>
                        <a:ext cx="1854200" cy="6096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18F8B0B-6768-4234-A2FC-4EDA1508C52F}"/>
              </a:ext>
            </a:extLst>
          </p:cNvPr>
          <p:cNvGraphicFramePr>
            <a:graphicFrameLocks noChangeAspect="1"/>
          </p:cNvGraphicFramePr>
          <p:nvPr/>
        </p:nvGraphicFramePr>
        <p:xfrm>
          <a:off x="2700595" y="2540360"/>
          <a:ext cx="2120900" cy="330200"/>
        </p:xfrm>
        <a:graphic>
          <a:graphicData uri="http://schemas.openxmlformats.org/presentationml/2006/ole">
            <mc:AlternateContent xmlns:mc="http://schemas.openxmlformats.org/markup-compatibility/2006">
              <mc:Choice xmlns:v="urn:schemas-microsoft-com:vml" Requires="v">
                <p:oleObj name="Equation" r:id="rId6" imgW="2120760" imgH="330120" progId="Equation.3">
                  <p:embed/>
                </p:oleObj>
              </mc:Choice>
              <mc:Fallback>
                <p:oleObj name="Equation" r:id="rId6" imgW="2120760" imgH="330120" progId="Equation.3">
                  <p:embed/>
                  <p:pic>
                    <p:nvPicPr>
                      <p:cNvPr id="10" name="Object 9">
                        <a:extLst>
                          <a:ext uri="{FF2B5EF4-FFF2-40B4-BE49-F238E27FC236}">
                            <a16:creationId xmlns:a16="http://schemas.microsoft.com/office/drawing/2014/main" id="{D18F8B0B-6768-4234-A2FC-4EDA1508C52F}"/>
                          </a:ext>
                        </a:extLst>
                      </p:cNvPr>
                      <p:cNvPicPr/>
                      <p:nvPr/>
                    </p:nvPicPr>
                    <p:blipFill>
                      <a:blip r:embed="rId7"/>
                      <a:stretch>
                        <a:fillRect/>
                      </a:stretch>
                    </p:blipFill>
                    <p:spPr>
                      <a:xfrm>
                        <a:off x="2700595" y="2540360"/>
                        <a:ext cx="2120900" cy="3302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B1F9BA8-8A09-4155-AA1A-9B93CBA00196}"/>
              </a:ext>
            </a:extLst>
          </p:cNvPr>
          <p:cNvGraphicFramePr>
            <a:graphicFrameLocks noChangeAspect="1"/>
          </p:cNvGraphicFramePr>
          <p:nvPr/>
        </p:nvGraphicFramePr>
        <p:xfrm>
          <a:off x="3139506" y="3820104"/>
          <a:ext cx="3022600" cy="330200"/>
        </p:xfrm>
        <a:graphic>
          <a:graphicData uri="http://schemas.openxmlformats.org/presentationml/2006/ole">
            <mc:AlternateContent xmlns:mc="http://schemas.openxmlformats.org/markup-compatibility/2006">
              <mc:Choice xmlns:v="urn:schemas-microsoft-com:vml" Requires="v">
                <p:oleObj name="Equation" r:id="rId8" imgW="3022560" imgH="330120" progId="Equation.3">
                  <p:embed/>
                </p:oleObj>
              </mc:Choice>
              <mc:Fallback>
                <p:oleObj name="Equation" r:id="rId8" imgW="3022560" imgH="330120" progId="Equation.3">
                  <p:embed/>
                  <p:pic>
                    <p:nvPicPr>
                      <p:cNvPr id="13" name="Object 12">
                        <a:extLst>
                          <a:ext uri="{FF2B5EF4-FFF2-40B4-BE49-F238E27FC236}">
                            <a16:creationId xmlns:a16="http://schemas.microsoft.com/office/drawing/2014/main" id="{DB1F9BA8-8A09-4155-AA1A-9B93CBA00196}"/>
                          </a:ext>
                        </a:extLst>
                      </p:cNvPr>
                      <p:cNvPicPr/>
                      <p:nvPr/>
                    </p:nvPicPr>
                    <p:blipFill>
                      <a:blip r:embed="rId9"/>
                      <a:stretch>
                        <a:fillRect/>
                      </a:stretch>
                    </p:blipFill>
                    <p:spPr>
                      <a:xfrm>
                        <a:off x="3139506" y="3820104"/>
                        <a:ext cx="3022600" cy="330200"/>
                      </a:xfrm>
                      <a:prstGeom prst="rect">
                        <a:avLst/>
                      </a:prstGeom>
                    </p:spPr>
                  </p:pic>
                </p:oleObj>
              </mc:Fallback>
            </mc:AlternateContent>
          </a:graphicData>
        </a:graphic>
      </p:graphicFrame>
      <p:cxnSp>
        <p:nvCxnSpPr>
          <p:cNvPr id="18" name="Straight Connector 17">
            <a:extLst>
              <a:ext uri="{FF2B5EF4-FFF2-40B4-BE49-F238E27FC236}">
                <a16:creationId xmlns:a16="http://schemas.microsoft.com/office/drawing/2014/main" id="{0D413530-CA62-42A7-A74B-F21CE82942B4}"/>
              </a:ext>
            </a:extLst>
          </p:cNvPr>
          <p:cNvCxnSpPr/>
          <p:nvPr/>
        </p:nvCxnSpPr>
        <p:spPr>
          <a:xfrm>
            <a:off x="6322416" y="-15240"/>
            <a:ext cx="0" cy="6453119"/>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82F0A36-54CC-4562-82E6-951DA18E34E3}"/>
              </a:ext>
            </a:extLst>
          </p:cNvPr>
          <p:cNvGrpSpPr/>
          <p:nvPr/>
        </p:nvGrpSpPr>
        <p:grpSpPr>
          <a:xfrm>
            <a:off x="393074" y="4870178"/>
            <a:ext cx="4506112" cy="400110"/>
            <a:chOff x="304801" y="5433810"/>
            <a:chExt cx="4506112" cy="400110"/>
          </a:xfrm>
        </p:grpSpPr>
        <p:sp>
          <p:nvSpPr>
            <p:cNvPr id="21" name="TextBox 20">
              <a:extLst>
                <a:ext uri="{FF2B5EF4-FFF2-40B4-BE49-F238E27FC236}">
                  <a16:creationId xmlns:a16="http://schemas.microsoft.com/office/drawing/2014/main" id="{C072422D-2C85-4C1F-86D0-E3D3B03B80F4}"/>
                </a:ext>
              </a:extLst>
            </p:cNvPr>
            <p:cNvSpPr txBox="1"/>
            <p:nvPr/>
          </p:nvSpPr>
          <p:spPr>
            <a:xfrm>
              <a:off x="304801" y="5433810"/>
              <a:ext cx="3794760" cy="400110"/>
            </a:xfrm>
            <a:prstGeom prst="rect">
              <a:avLst/>
            </a:prstGeom>
            <a:noFill/>
          </p:spPr>
          <p:txBody>
            <a:bodyPr wrap="square">
              <a:spAutoFit/>
            </a:bodyPr>
            <a:lstStyle/>
            <a:p>
              <a:pPr algn="just">
                <a:buClr>
                  <a:srgbClr val="0070C0"/>
                </a:buClr>
              </a:pPr>
              <a:r>
                <a:rPr lang="en-US" sz="2000" b="1" i="0" dirty="0">
                  <a:solidFill>
                    <a:srgbClr val="FF0000"/>
                  </a:solidFill>
                  <a:effectLst/>
                </a:rPr>
                <a:t>Frequency of Rotor Current </a:t>
              </a:r>
              <a:r>
                <a:rPr lang="en-US" sz="2000" b="0" i="0" dirty="0">
                  <a:solidFill>
                    <a:srgbClr val="000000"/>
                  </a:solidFill>
                  <a:effectLst/>
                </a:rPr>
                <a:t>(</a:t>
              </a:r>
              <a:r>
                <a:rPr lang="en-US" sz="2000" b="0" i="1" dirty="0" err="1">
                  <a:solidFill>
                    <a:srgbClr val="000000"/>
                  </a:solidFill>
                  <a:effectLst/>
                </a:rPr>
                <a:t>f</a:t>
              </a:r>
              <a:r>
                <a:rPr lang="en-US" sz="2000" b="0" i="1" baseline="-25000" dirty="0" err="1">
                  <a:solidFill>
                    <a:srgbClr val="000000"/>
                  </a:solidFill>
                  <a:effectLst/>
                </a:rPr>
                <a:t>r</a:t>
              </a:r>
              <a:r>
                <a:rPr lang="en-US" sz="2000" b="0" i="0" dirty="0">
                  <a:solidFill>
                    <a:srgbClr val="000000"/>
                  </a:solidFill>
                  <a:effectLst/>
                </a:rPr>
                <a:t>):</a:t>
              </a:r>
              <a:endParaRPr lang="en-US" sz="2000" dirty="0"/>
            </a:p>
          </p:txBody>
        </p:sp>
        <p:graphicFrame>
          <p:nvGraphicFramePr>
            <p:cNvPr id="22" name="Object 21">
              <a:extLst>
                <a:ext uri="{FF2B5EF4-FFF2-40B4-BE49-F238E27FC236}">
                  <a16:creationId xmlns:a16="http://schemas.microsoft.com/office/drawing/2014/main" id="{F8F63A72-2402-4B12-8E4C-2649F25D4E6C}"/>
                </a:ext>
              </a:extLst>
            </p:cNvPr>
            <p:cNvGraphicFramePr>
              <a:graphicFrameLocks noChangeAspect="1"/>
            </p:cNvGraphicFramePr>
            <p:nvPr/>
          </p:nvGraphicFramePr>
          <p:xfrm>
            <a:off x="4023513" y="5475115"/>
            <a:ext cx="787400" cy="317500"/>
          </p:xfrm>
          <a:graphic>
            <a:graphicData uri="http://schemas.openxmlformats.org/presentationml/2006/ole">
              <mc:AlternateContent xmlns:mc="http://schemas.openxmlformats.org/markup-compatibility/2006">
                <mc:Choice xmlns:v="urn:schemas-microsoft-com:vml" Requires="v">
                  <p:oleObj name="Equation" r:id="rId10" imgW="787320" imgH="317160" progId="Equation.3">
                    <p:embed/>
                  </p:oleObj>
                </mc:Choice>
                <mc:Fallback>
                  <p:oleObj name="Equation" r:id="rId10" imgW="787320" imgH="317160" progId="Equation.3">
                    <p:embed/>
                    <p:pic>
                      <p:nvPicPr>
                        <p:cNvPr id="22" name="Object 21">
                          <a:extLst>
                            <a:ext uri="{FF2B5EF4-FFF2-40B4-BE49-F238E27FC236}">
                              <a16:creationId xmlns:a16="http://schemas.microsoft.com/office/drawing/2014/main" id="{F8F63A72-2402-4B12-8E4C-2649F25D4E6C}"/>
                            </a:ext>
                          </a:extLst>
                        </p:cNvPr>
                        <p:cNvPicPr/>
                        <p:nvPr/>
                      </p:nvPicPr>
                      <p:blipFill>
                        <a:blip r:embed="rId11"/>
                        <a:stretch>
                          <a:fillRect/>
                        </a:stretch>
                      </p:blipFill>
                      <p:spPr>
                        <a:xfrm>
                          <a:off x="4023513" y="5475115"/>
                          <a:ext cx="787400" cy="317500"/>
                        </a:xfrm>
                        <a:prstGeom prst="rect">
                          <a:avLst/>
                        </a:prstGeom>
                      </p:spPr>
                    </p:pic>
                  </p:oleObj>
                </mc:Fallback>
              </mc:AlternateContent>
            </a:graphicData>
          </a:graphic>
        </p:graphicFrame>
      </p:grpSp>
      <p:sp>
        <p:nvSpPr>
          <p:cNvPr id="23" name="TextBox 22">
            <a:extLst>
              <a:ext uri="{FF2B5EF4-FFF2-40B4-BE49-F238E27FC236}">
                <a16:creationId xmlns:a16="http://schemas.microsoft.com/office/drawing/2014/main" id="{8A9251EB-EC79-4779-BD80-E75FEE7C16FE}"/>
              </a:ext>
            </a:extLst>
          </p:cNvPr>
          <p:cNvSpPr txBox="1"/>
          <p:nvPr/>
        </p:nvSpPr>
        <p:spPr>
          <a:xfrm>
            <a:off x="6392104" y="1164145"/>
            <a:ext cx="5716168" cy="2246769"/>
          </a:xfrm>
          <a:prstGeom prst="rect">
            <a:avLst/>
          </a:prstGeom>
          <a:noFill/>
        </p:spPr>
        <p:txBody>
          <a:bodyPr wrap="square">
            <a:spAutoFit/>
          </a:bodyPr>
          <a:lstStyle/>
          <a:p>
            <a:pPr algn="just">
              <a:buClr>
                <a:srgbClr val="0070C0"/>
              </a:buClr>
            </a:pPr>
            <a:r>
              <a:rPr lang="en-US" sz="2000" i="0" dirty="0">
                <a:effectLst/>
              </a:rPr>
              <a:t>If</a:t>
            </a:r>
            <a:r>
              <a:rPr lang="en-US" sz="2000" dirty="0">
                <a:effectLst/>
              </a:rPr>
              <a:t> in an induction motor </a:t>
            </a:r>
            <a:r>
              <a:rPr lang="en-US" sz="2000" i="0" dirty="0">
                <a:effectLst/>
              </a:rPr>
              <a:t>the rotor speed equal to the synchronous speed, no voltage will be induced in the rotor. No current and flux will be produced by the rotor circuit as well as the rotor will be rotated. So, the rotor speed of an induction motor is always less than the synchronous speed. That’s why induction motor is also called </a:t>
            </a:r>
            <a:r>
              <a:rPr lang="en-US" sz="2000" b="1" i="1" dirty="0">
                <a:solidFill>
                  <a:srgbClr val="FF0000"/>
                </a:solidFill>
                <a:effectLst/>
              </a:rPr>
              <a:t>asynchronous motor</a:t>
            </a:r>
            <a:r>
              <a:rPr lang="en-US" sz="2000" i="0" dirty="0">
                <a:effectLst/>
              </a:rPr>
              <a:t>.</a:t>
            </a:r>
          </a:p>
        </p:txBody>
      </p:sp>
      <p:sp>
        <p:nvSpPr>
          <p:cNvPr id="24" name="TextBox 23">
            <a:extLst>
              <a:ext uri="{FF2B5EF4-FFF2-40B4-BE49-F238E27FC236}">
                <a16:creationId xmlns:a16="http://schemas.microsoft.com/office/drawing/2014/main" id="{8E7A011E-0E7F-40BC-88DC-911B2A53EB2C}"/>
              </a:ext>
            </a:extLst>
          </p:cNvPr>
          <p:cNvSpPr txBox="1"/>
          <p:nvPr/>
        </p:nvSpPr>
        <p:spPr>
          <a:xfrm>
            <a:off x="6410788" y="146080"/>
            <a:ext cx="5670245" cy="400110"/>
          </a:xfrm>
          <a:prstGeom prst="rect">
            <a:avLst/>
          </a:prstGeom>
          <a:noFill/>
        </p:spPr>
        <p:txBody>
          <a:bodyPr wrap="square">
            <a:spAutoFit/>
          </a:bodyPr>
          <a:lstStyle/>
          <a:p>
            <a:pPr algn="just">
              <a:buClr>
                <a:srgbClr val="0070C0"/>
              </a:buClr>
            </a:pPr>
            <a:r>
              <a:rPr lang="en-US" sz="2000" i="0" dirty="0">
                <a:effectLst/>
              </a:rPr>
              <a:t>At standstill (</a:t>
            </a:r>
            <a:r>
              <a:rPr lang="en-US" sz="2000" i="1" dirty="0">
                <a:effectLst/>
              </a:rPr>
              <a:t>N</a:t>
            </a:r>
            <a:r>
              <a:rPr lang="en-US" sz="2000" i="0" dirty="0">
                <a:effectLst/>
              </a:rPr>
              <a:t> = 0) condition the value of slip, </a:t>
            </a:r>
            <a:r>
              <a:rPr lang="en-US" sz="2000" i="1" dirty="0">
                <a:effectLst/>
              </a:rPr>
              <a:t>s</a:t>
            </a:r>
            <a:r>
              <a:rPr lang="en-US" sz="2000" i="0" dirty="0">
                <a:effectLst/>
              </a:rPr>
              <a:t> = 1.</a:t>
            </a:r>
          </a:p>
        </p:txBody>
      </p:sp>
      <p:grpSp>
        <p:nvGrpSpPr>
          <p:cNvPr id="26" name="Group 25">
            <a:extLst>
              <a:ext uri="{FF2B5EF4-FFF2-40B4-BE49-F238E27FC236}">
                <a16:creationId xmlns:a16="http://schemas.microsoft.com/office/drawing/2014/main" id="{C955DAD7-629E-40B3-AA85-3D33F1CBF121}"/>
              </a:ext>
            </a:extLst>
          </p:cNvPr>
          <p:cNvGrpSpPr/>
          <p:nvPr/>
        </p:nvGrpSpPr>
        <p:grpSpPr>
          <a:xfrm>
            <a:off x="422570" y="5377157"/>
            <a:ext cx="4167816" cy="400110"/>
            <a:chOff x="304801" y="5433810"/>
            <a:chExt cx="4167816" cy="400110"/>
          </a:xfrm>
        </p:grpSpPr>
        <p:sp>
          <p:nvSpPr>
            <p:cNvPr id="27" name="TextBox 26">
              <a:extLst>
                <a:ext uri="{FF2B5EF4-FFF2-40B4-BE49-F238E27FC236}">
                  <a16:creationId xmlns:a16="http://schemas.microsoft.com/office/drawing/2014/main" id="{88DE4585-EC95-4DCA-86FC-397A681BF351}"/>
                </a:ext>
              </a:extLst>
            </p:cNvPr>
            <p:cNvSpPr txBox="1"/>
            <p:nvPr/>
          </p:nvSpPr>
          <p:spPr>
            <a:xfrm>
              <a:off x="304801" y="5433810"/>
              <a:ext cx="3353013" cy="400110"/>
            </a:xfrm>
            <a:prstGeom prst="rect">
              <a:avLst/>
            </a:prstGeom>
            <a:noFill/>
          </p:spPr>
          <p:txBody>
            <a:bodyPr wrap="square">
              <a:spAutoFit/>
            </a:bodyPr>
            <a:lstStyle/>
            <a:p>
              <a:pPr algn="just">
                <a:buClr>
                  <a:srgbClr val="0070C0"/>
                </a:buClr>
              </a:pPr>
              <a:r>
                <a:rPr lang="en-US" sz="2000" b="1" i="0" dirty="0">
                  <a:solidFill>
                    <a:srgbClr val="FF0000"/>
                  </a:solidFill>
                  <a:effectLst/>
                </a:rPr>
                <a:t>Rotor Induced Voltage </a:t>
              </a:r>
              <a:r>
                <a:rPr lang="en-US" sz="2000" b="0" i="0" dirty="0">
                  <a:solidFill>
                    <a:srgbClr val="000000"/>
                  </a:solidFill>
                  <a:effectLst/>
                </a:rPr>
                <a:t>(</a:t>
              </a:r>
              <a:r>
                <a:rPr lang="en-US" sz="2000" b="0" i="1" dirty="0">
                  <a:solidFill>
                    <a:srgbClr val="000000"/>
                  </a:solidFill>
                  <a:effectLst/>
                </a:rPr>
                <a:t>E</a:t>
              </a:r>
              <a:r>
                <a:rPr lang="en-US" sz="2000" b="0" i="1" baseline="-25000" dirty="0">
                  <a:solidFill>
                    <a:srgbClr val="000000"/>
                  </a:solidFill>
                  <a:effectLst/>
                </a:rPr>
                <a:t>r</a:t>
              </a:r>
              <a:r>
                <a:rPr lang="en-US" sz="2000" b="0" i="0" dirty="0">
                  <a:solidFill>
                    <a:srgbClr val="000000"/>
                  </a:solidFill>
                  <a:effectLst/>
                </a:rPr>
                <a:t>):</a:t>
              </a:r>
              <a:endParaRPr lang="en-US" sz="2000" dirty="0"/>
            </a:p>
          </p:txBody>
        </p:sp>
        <p:graphicFrame>
          <p:nvGraphicFramePr>
            <p:cNvPr id="28" name="Object 27">
              <a:extLst>
                <a:ext uri="{FF2B5EF4-FFF2-40B4-BE49-F238E27FC236}">
                  <a16:creationId xmlns:a16="http://schemas.microsoft.com/office/drawing/2014/main" id="{411DB22C-9575-4DD7-B6D1-E09E21165E7D}"/>
                </a:ext>
              </a:extLst>
            </p:cNvPr>
            <p:cNvGraphicFramePr>
              <a:graphicFrameLocks noChangeAspect="1"/>
            </p:cNvGraphicFramePr>
            <p:nvPr/>
          </p:nvGraphicFramePr>
          <p:xfrm>
            <a:off x="3507417" y="5505002"/>
            <a:ext cx="965200" cy="317500"/>
          </p:xfrm>
          <a:graphic>
            <a:graphicData uri="http://schemas.openxmlformats.org/presentationml/2006/ole">
              <mc:AlternateContent xmlns:mc="http://schemas.openxmlformats.org/markup-compatibility/2006">
                <mc:Choice xmlns:v="urn:schemas-microsoft-com:vml" Requires="v">
                  <p:oleObj name="Equation" r:id="rId12" imgW="965160" imgH="317160" progId="Equation.3">
                    <p:embed/>
                  </p:oleObj>
                </mc:Choice>
                <mc:Fallback>
                  <p:oleObj name="Equation" r:id="rId12" imgW="965160" imgH="317160" progId="Equation.3">
                    <p:embed/>
                    <p:pic>
                      <p:nvPicPr>
                        <p:cNvPr id="28" name="Object 27">
                          <a:extLst>
                            <a:ext uri="{FF2B5EF4-FFF2-40B4-BE49-F238E27FC236}">
                              <a16:creationId xmlns:a16="http://schemas.microsoft.com/office/drawing/2014/main" id="{411DB22C-9575-4DD7-B6D1-E09E21165E7D}"/>
                            </a:ext>
                          </a:extLst>
                        </p:cNvPr>
                        <p:cNvPicPr/>
                        <p:nvPr/>
                      </p:nvPicPr>
                      <p:blipFill>
                        <a:blip r:embed="rId13"/>
                        <a:stretch>
                          <a:fillRect/>
                        </a:stretch>
                      </p:blipFill>
                      <p:spPr>
                        <a:xfrm>
                          <a:off x="3507417" y="5505002"/>
                          <a:ext cx="965200" cy="317500"/>
                        </a:xfrm>
                        <a:prstGeom prst="rect">
                          <a:avLst/>
                        </a:prstGeom>
                      </p:spPr>
                    </p:pic>
                  </p:oleObj>
                </mc:Fallback>
              </mc:AlternateContent>
            </a:graphicData>
          </a:graphic>
        </p:graphicFrame>
      </p:grpSp>
      <p:grpSp>
        <p:nvGrpSpPr>
          <p:cNvPr id="29" name="Group 28">
            <a:extLst>
              <a:ext uri="{FF2B5EF4-FFF2-40B4-BE49-F238E27FC236}">
                <a16:creationId xmlns:a16="http://schemas.microsoft.com/office/drawing/2014/main" id="{66FC2A8B-7784-4B08-9D29-F03AF7293E65}"/>
              </a:ext>
            </a:extLst>
          </p:cNvPr>
          <p:cNvGrpSpPr/>
          <p:nvPr/>
        </p:nvGrpSpPr>
        <p:grpSpPr>
          <a:xfrm>
            <a:off x="414017" y="5852092"/>
            <a:ext cx="4199258" cy="400110"/>
            <a:chOff x="304801" y="5433810"/>
            <a:chExt cx="4199258" cy="400110"/>
          </a:xfrm>
        </p:grpSpPr>
        <p:sp>
          <p:nvSpPr>
            <p:cNvPr id="30" name="TextBox 29">
              <a:extLst>
                <a:ext uri="{FF2B5EF4-FFF2-40B4-BE49-F238E27FC236}">
                  <a16:creationId xmlns:a16="http://schemas.microsoft.com/office/drawing/2014/main" id="{8B265C05-C65D-417F-93D7-F037898C63A5}"/>
                </a:ext>
              </a:extLst>
            </p:cNvPr>
            <p:cNvSpPr txBox="1"/>
            <p:nvPr/>
          </p:nvSpPr>
          <p:spPr>
            <a:xfrm>
              <a:off x="304801" y="5433810"/>
              <a:ext cx="3353013" cy="400110"/>
            </a:xfrm>
            <a:prstGeom prst="rect">
              <a:avLst/>
            </a:prstGeom>
            <a:noFill/>
          </p:spPr>
          <p:txBody>
            <a:bodyPr wrap="square">
              <a:spAutoFit/>
            </a:bodyPr>
            <a:lstStyle/>
            <a:p>
              <a:pPr algn="just">
                <a:buClr>
                  <a:srgbClr val="0070C0"/>
                </a:buClr>
              </a:pPr>
              <a:r>
                <a:rPr lang="en-US" sz="2000" b="1" i="0" dirty="0">
                  <a:solidFill>
                    <a:srgbClr val="FF0000"/>
                  </a:solidFill>
                  <a:effectLst/>
                </a:rPr>
                <a:t>Rotor Reactance </a:t>
              </a:r>
              <a:r>
                <a:rPr lang="en-US" sz="2000" b="0" i="0" dirty="0">
                  <a:solidFill>
                    <a:srgbClr val="000000"/>
                  </a:solidFill>
                  <a:effectLst/>
                </a:rPr>
                <a:t>(</a:t>
              </a:r>
              <a:r>
                <a:rPr lang="en-US" sz="2000" b="0" i="1" dirty="0" err="1">
                  <a:solidFill>
                    <a:srgbClr val="000000"/>
                  </a:solidFill>
                  <a:effectLst/>
                </a:rPr>
                <a:t>X</a:t>
              </a:r>
              <a:r>
                <a:rPr lang="en-US" sz="2000" b="0" i="1" baseline="-25000" dirty="0" err="1">
                  <a:solidFill>
                    <a:srgbClr val="000000"/>
                  </a:solidFill>
                  <a:effectLst/>
                </a:rPr>
                <a:t>r</a:t>
              </a:r>
              <a:r>
                <a:rPr lang="en-US" sz="2000" b="0" i="0" dirty="0">
                  <a:solidFill>
                    <a:srgbClr val="000000"/>
                  </a:solidFill>
                  <a:effectLst/>
                </a:rPr>
                <a:t>):</a:t>
              </a:r>
              <a:endParaRPr lang="en-US" sz="2000" dirty="0"/>
            </a:p>
          </p:txBody>
        </p:sp>
        <p:graphicFrame>
          <p:nvGraphicFramePr>
            <p:cNvPr id="31" name="Object 30">
              <a:extLst>
                <a:ext uri="{FF2B5EF4-FFF2-40B4-BE49-F238E27FC236}">
                  <a16:creationId xmlns:a16="http://schemas.microsoft.com/office/drawing/2014/main" id="{261C0015-542A-48E3-8D77-BE10C06DC787}"/>
                </a:ext>
              </a:extLst>
            </p:cNvPr>
            <p:cNvGraphicFramePr>
              <a:graphicFrameLocks noChangeAspect="1"/>
            </p:cNvGraphicFramePr>
            <p:nvPr/>
          </p:nvGraphicFramePr>
          <p:xfrm>
            <a:off x="3475359" y="5504681"/>
            <a:ext cx="1028700" cy="317500"/>
          </p:xfrm>
          <a:graphic>
            <a:graphicData uri="http://schemas.openxmlformats.org/presentationml/2006/ole">
              <mc:AlternateContent xmlns:mc="http://schemas.openxmlformats.org/markup-compatibility/2006">
                <mc:Choice xmlns:v="urn:schemas-microsoft-com:vml" Requires="v">
                  <p:oleObj name="Equation" r:id="rId14" imgW="1028520" imgH="317160" progId="Equation.3">
                    <p:embed/>
                  </p:oleObj>
                </mc:Choice>
                <mc:Fallback>
                  <p:oleObj name="Equation" r:id="rId14" imgW="1028520" imgH="317160" progId="Equation.3">
                    <p:embed/>
                    <p:pic>
                      <p:nvPicPr>
                        <p:cNvPr id="31" name="Object 30">
                          <a:extLst>
                            <a:ext uri="{FF2B5EF4-FFF2-40B4-BE49-F238E27FC236}">
                              <a16:creationId xmlns:a16="http://schemas.microsoft.com/office/drawing/2014/main" id="{261C0015-542A-48E3-8D77-BE10C06DC787}"/>
                            </a:ext>
                          </a:extLst>
                        </p:cNvPr>
                        <p:cNvPicPr/>
                        <p:nvPr/>
                      </p:nvPicPr>
                      <p:blipFill>
                        <a:blip r:embed="rId15"/>
                        <a:stretch>
                          <a:fillRect/>
                        </a:stretch>
                      </p:blipFill>
                      <p:spPr>
                        <a:xfrm>
                          <a:off x="3475359" y="5504681"/>
                          <a:ext cx="1028700" cy="317500"/>
                        </a:xfrm>
                        <a:prstGeom prst="rect">
                          <a:avLst/>
                        </a:prstGeom>
                      </p:spPr>
                    </p:pic>
                  </p:oleObj>
                </mc:Fallback>
              </mc:AlternateContent>
            </a:graphicData>
          </a:graphic>
        </p:graphicFrame>
      </p:grpSp>
      <p:sp>
        <p:nvSpPr>
          <p:cNvPr id="32" name="TextBox 31">
            <a:extLst>
              <a:ext uri="{FF2B5EF4-FFF2-40B4-BE49-F238E27FC236}">
                <a16:creationId xmlns:a16="http://schemas.microsoft.com/office/drawing/2014/main" id="{307BEE70-6D28-4C33-AE30-3CAE26AEBB6B}"/>
              </a:ext>
            </a:extLst>
          </p:cNvPr>
          <p:cNvSpPr txBox="1"/>
          <p:nvPr/>
        </p:nvSpPr>
        <p:spPr>
          <a:xfrm>
            <a:off x="892790" y="4433330"/>
            <a:ext cx="3794760" cy="400110"/>
          </a:xfrm>
          <a:prstGeom prst="rect">
            <a:avLst/>
          </a:prstGeom>
          <a:noFill/>
          <a:ln w="25400">
            <a:solidFill>
              <a:srgbClr val="0000CC"/>
            </a:solidFill>
          </a:ln>
        </p:spPr>
        <p:txBody>
          <a:bodyPr wrap="square">
            <a:spAutoFit/>
          </a:bodyPr>
          <a:lstStyle/>
          <a:p>
            <a:pPr algn="ctr">
              <a:buClr>
                <a:srgbClr val="0070C0"/>
              </a:buClr>
            </a:pPr>
            <a:r>
              <a:rPr lang="en-US" sz="2000" b="1" i="0" dirty="0">
                <a:solidFill>
                  <a:srgbClr val="0000CC"/>
                </a:solidFill>
                <a:effectLst/>
              </a:rPr>
              <a:t>Under Running Condition</a:t>
            </a:r>
            <a:endParaRPr lang="en-US" sz="2000" dirty="0">
              <a:solidFill>
                <a:srgbClr val="0000CC"/>
              </a:solidFill>
            </a:endParaRPr>
          </a:p>
        </p:txBody>
      </p:sp>
      <p:graphicFrame>
        <p:nvGraphicFramePr>
          <p:cNvPr id="33" name="Object 32">
            <a:extLst>
              <a:ext uri="{FF2B5EF4-FFF2-40B4-BE49-F238E27FC236}">
                <a16:creationId xmlns:a16="http://schemas.microsoft.com/office/drawing/2014/main" id="{98663E9D-4737-47FF-8A29-8AF7DF91F00A}"/>
              </a:ext>
            </a:extLst>
          </p:cNvPr>
          <p:cNvGraphicFramePr>
            <a:graphicFrameLocks noChangeAspect="1"/>
          </p:cNvGraphicFramePr>
          <p:nvPr/>
        </p:nvGraphicFramePr>
        <p:xfrm>
          <a:off x="7688986" y="629895"/>
          <a:ext cx="2971800" cy="317500"/>
        </p:xfrm>
        <a:graphic>
          <a:graphicData uri="http://schemas.openxmlformats.org/presentationml/2006/ole">
            <mc:AlternateContent xmlns:mc="http://schemas.openxmlformats.org/markup-compatibility/2006">
              <mc:Choice xmlns:v="urn:schemas-microsoft-com:vml" Requires="v">
                <p:oleObj name="Equation" r:id="rId16" imgW="2971800" imgH="317160" progId="Equation.3">
                  <p:embed/>
                </p:oleObj>
              </mc:Choice>
              <mc:Fallback>
                <p:oleObj name="Equation" r:id="rId16" imgW="2971800" imgH="317160" progId="Equation.3">
                  <p:embed/>
                  <p:pic>
                    <p:nvPicPr>
                      <p:cNvPr id="33" name="Object 32">
                        <a:extLst>
                          <a:ext uri="{FF2B5EF4-FFF2-40B4-BE49-F238E27FC236}">
                            <a16:creationId xmlns:a16="http://schemas.microsoft.com/office/drawing/2014/main" id="{98663E9D-4737-47FF-8A29-8AF7DF91F00A}"/>
                          </a:ext>
                        </a:extLst>
                      </p:cNvPr>
                      <p:cNvPicPr/>
                      <p:nvPr/>
                    </p:nvPicPr>
                    <p:blipFill>
                      <a:blip r:embed="rId17"/>
                      <a:stretch>
                        <a:fillRect/>
                      </a:stretch>
                    </p:blipFill>
                    <p:spPr>
                      <a:xfrm>
                        <a:off x="7688986" y="629895"/>
                        <a:ext cx="2971800" cy="317500"/>
                      </a:xfrm>
                      <a:prstGeom prst="rect">
                        <a:avLst/>
                      </a:prstGeom>
                    </p:spPr>
                  </p:pic>
                </p:oleObj>
              </mc:Fallback>
            </mc:AlternateContent>
          </a:graphicData>
        </a:graphic>
      </p:graphicFrame>
    </p:spTree>
    <p:extLst>
      <p:ext uri="{BB962C8B-B14F-4D97-AF65-F5344CB8AC3E}">
        <p14:creationId xmlns:p14="http://schemas.microsoft.com/office/powerpoint/2010/main" val="13404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23" grpId="0"/>
      <p:bldP spid="24" grpId="0"/>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68</a:t>
            </a:fld>
            <a:endParaRPr lang="en-US" sz="2000" b="1" dirty="0">
              <a:solidFill>
                <a:schemeClr val="bg1"/>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E1CB12A4-ED02-4BDC-956E-FC569506C858}"/>
              </a:ext>
            </a:extLst>
          </p:cNvPr>
          <p:cNvPicPr>
            <a:picLocks noChangeAspect="1"/>
          </p:cNvPicPr>
          <p:nvPr/>
        </p:nvPicPr>
        <p:blipFill>
          <a:blip r:embed="rId2"/>
          <a:stretch>
            <a:fillRect/>
          </a:stretch>
        </p:blipFill>
        <p:spPr>
          <a:xfrm>
            <a:off x="260466" y="332114"/>
            <a:ext cx="11671067" cy="2377440"/>
          </a:xfrm>
          <a:prstGeom prst="rect">
            <a:avLst/>
          </a:prstGeom>
        </p:spPr>
      </p:pic>
      <p:pic>
        <p:nvPicPr>
          <p:cNvPr id="6" name="Picture 5">
            <a:extLst>
              <a:ext uri="{FF2B5EF4-FFF2-40B4-BE49-F238E27FC236}">
                <a16:creationId xmlns:a16="http://schemas.microsoft.com/office/drawing/2014/main" id="{E8AA44C4-5CD4-4387-8737-42BD1B21FF47}"/>
              </a:ext>
            </a:extLst>
          </p:cNvPr>
          <p:cNvPicPr>
            <a:picLocks noChangeAspect="1"/>
          </p:cNvPicPr>
          <p:nvPr/>
        </p:nvPicPr>
        <p:blipFill>
          <a:blip r:embed="rId3"/>
          <a:stretch>
            <a:fillRect/>
          </a:stretch>
        </p:blipFill>
        <p:spPr>
          <a:xfrm>
            <a:off x="1058486" y="3226263"/>
            <a:ext cx="10075026" cy="2377440"/>
          </a:xfrm>
          <a:prstGeom prst="rect">
            <a:avLst/>
          </a:prstGeom>
        </p:spPr>
      </p:pic>
    </p:spTree>
    <p:extLst>
      <p:ext uri="{BB962C8B-B14F-4D97-AF65-F5344CB8AC3E}">
        <p14:creationId xmlns:p14="http://schemas.microsoft.com/office/powerpoint/2010/main" val="8363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69</a:t>
            </a:fld>
            <a:endParaRPr lang="en-US" sz="2000" b="1" dirty="0">
              <a:solidFill>
                <a:schemeClr val="bg1"/>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17346836-C768-4534-9816-773459470D07}"/>
              </a:ext>
            </a:extLst>
          </p:cNvPr>
          <p:cNvPicPr>
            <a:picLocks noChangeAspect="1"/>
          </p:cNvPicPr>
          <p:nvPr/>
        </p:nvPicPr>
        <p:blipFill>
          <a:blip r:embed="rId2"/>
          <a:stretch>
            <a:fillRect/>
          </a:stretch>
        </p:blipFill>
        <p:spPr>
          <a:xfrm>
            <a:off x="472883" y="623716"/>
            <a:ext cx="10846761" cy="1005840"/>
          </a:xfrm>
          <a:prstGeom prst="rect">
            <a:avLst/>
          </a:prstGeom>
        </p:spPr>
      </p:pic>
      <p:pic>
        <p:nvPicPr>
          <p:cNvPr id="10" name="Picture 9">
            <a:extLst>
              <a:ext uri="{FF2B5EF4-FFF2-40B4-BE49-F238E27FC236}">
                <a16:creationId xmlns:a16="http://schemas.microsoft.com/office/drawing/2014/main" id="{4F4655A4-0291-4DF4-89DA-6A5629475904}"/>
              </a:ext>
            </a:extLst>
          </p:cNvPr>
          <p:cNvPicPr>
            <a:picLocks noChangeAspect="1"/>
          </p:cNvPicPr>
          <p:nvPr/>
        </p:nvPicPr>
        <p:blipFill>
          <a:blip r:embed="rId3"/>
          <a:stretch>
            <a:fillRect/>
          </a:stretch>
        </p:blipFill>
        <p:spPr>
          <a:xfrm>
            <a:off x="1295400" y="2126558"/>
            <a:ext cx="8934138" cy="914400"/>
          </a:xfrm>
          <a:prstGeom prst="rect">
            <a:avLst/>
          </a:prstGeom>
        </p:spPr>
      </p:pic>
      <p:pic>
        <p:nvPicPr>
          <p:cNvPr id="12" name="Picture 11">
            <a:extLst>
              <a:ext uri="{FF2B5EF4-FFF2-40B4-BE49-F238E27FC236}">
                <a16:creationId xmlns:a16="http://schemas.microsoft.com/office/drawing/2014/main" id="{2ABC2062-C2AF-4A70-9B2A-CDF7BDA636A9}"/>
              </a:ext>
            </a:extLst>
          </p:cNvPr>
          <p:cNvPicPr>
            <a:picLocks noChangeAspect="1"/>
          </p:cNvPicPr>
          <p:nvPr/>
        </p:nvPicPr>
        <p:blipFill>
          <a:blip r:embed="rId4"/>
          <a:stretch>
            <a:fillRect/>
          </a:stretch>
        </p:blipFill>
        <p:spPr>
          <a:xfrm>
            <a:off x="1452490" y="3751625"/>
            <a:ext cx="8887548" cy="1280160"/>
          </a:xfrm>
          <a:prstGeom prst="rect">
            <a:avLst/>
          </a:prstGeom>
        </p:spPr>
      </p:pic>
    </p:spTree>
    <p:extLst>
      <p:ext uri="{BB962C8B-B14F-4D97-AF65-F5344CB8AC3E}">
        <p14:creationId xmlns:p14="http://schemas.microsoft.com/office/powerpoint/2010/main" val="8162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a:t>
            </a:fld>
            <a:endParaRPr lang="en-US" sz="2000" b="1" dirty="0">
              <a:solidFill>
                <a:schemeClr val="bg1"/>
              </a:solidFill>
              <a:latin typeface="Times New Roman" pitchFamily="18" charset="0"/>
              <a:cs typeface="Times New Roman" pitchFamily="18" charset="0"/>
            </a:endParaRPr>
          </a:p>
        </p:txBody>
      </p:sp>
      <p:sp>
        <p:nvSpPr>
          <p:cNvPr id="15" name="TextBox 14">
            <a:extLst>
              <a:ext uri="{FF2B5EF4-FFF2-40B4-BE49-F238E27FC236}">
                <a16:creationId xmlns:a16="http://schemas.microsoft.com/office/drawing/2014/main" id="{49C9F7EC-D5C0-46E6-AEF9-586336D53084}"/>
              </a:ext>
            </a:extLst>
          </p:cNvPr>
          <p:cNvSpPr txBox="1"/>
          <p:nvPr/>
        </p:nvSpPr>
        <p:spPr>
          <a:xfrm>
            <a:off x="204068" y="525949"/>
            <a:ext cx="5891927" cy="1938992"/>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Magnetic Flux</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or </a:t>
            </a:r>
            <a:r>
              <a:rPr lang="en-US" sz="2000"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The total number of magnetic lines of force existing in a particular magnetic field is called </a:t>
            </a:r>
            <a:r>
              <a:rPr lang="en-US" sz="2000" b="1" dirty="0">
                <a:latin typeface="Times New Roman" pitchFamily="18" charset="0"/>
                <a:cs typeface="Times New Roman" pitchFamily="18" charset="0"/>
              </a:rPr>
              <a:t>magnetic flux</a:t>
            </a:r>
            <a:r>
              <a:rPr lang="en-US" sz="2000" dirty="0">
                <a:latin typeface="Times New Roman" pitchFamily="18" charset="0"/>
                <a:cs typeface="Times New Roman" pitchFamily="18" charset="0"/>
              </a:rPr>
              <a:t>. The unit of magnetic flux is </a:t>
            </a:r>
            <a:r>
              <a:rPr lang="en-US" sz="2000" b="1" dirty="0">
                <a:latin typeface="Times New Roman" pitchFamily="18" charset="0"/>
                <a:cs typeface="Times New Roman" pitchFamily="18" charset="0"/>
              </a:rPr>
              <a:t>weber</a:t>
            </a:r>
            <a:r>
              <a:rPr lang="en-US" sz="2000" dirty="0">
                <a:latin typeface="Times New Roman" pitchFamily="18" charset="0"/>
                <a:cs typeface="Times New Roman" pitchFamily="18" charset="0"/>
              </a:rPr>
              <a:t> (Wb). It is denoted by Greek letter </a:t>
            </a:r>
            <a:r>
              <a:rPr lang="en-US" sz="2000" b="1" dirty="0">
                <a:latin typeface="Times New Roman" pitchFamily="18" charset="0"/>
                <a:cs typeface="Times New Roman" pitchFamily="18" charset="0"/>
              </a:rPr>
              <a:t>Phi</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for dc; </a:t>
            </a:r>
            <a:r>
              <a:rPr lang="en-US" sz="2000" dirty="0">
                <a:latin typeface="Times New Roman" pitchFamily="18" charset="0"/>
                <a:cs typeface="Times New Roman" pitchFamily="18" charset="0"/>
                <a:sym typeface="Symbol" panose="05050102010706020507" pitchFamily="18" charset="2"/>
              </a:rPr>
              <a:t> </a:t>
            </a:r>
            <a:r>
              <a:rPr lang="en-US" sz="2000" dirty="0">
                <a:latin typeface="Times New Roman" pitchFamily="18" charset="0"/>
                <a:cs typeface="Times New Roman" pitchFamily="18" charset="0"/>
              </a:rPr>
              <a:t>for time varying case)</a:t>
            </a:r>
          </a:p>
          <a:p>
            <a:pPr algn="just"/>
            <a:r>
              <a:rPr lang="en-US" sz="2000" dirty="0">
                <a:latin typeface="Times New Roman" pitchFamily="18" charset="0"/>
                <a:cs typeface="Times New Roman" pitchFamily="18" charset="0"/>
              </a:rPr>
              <a:t>             </a:t>
            </a:r>
            <a:r>
              <a:rPr lang="en-US" sz="2000" dirty="0">
                <a:highlight>
                  <a:srgbClr val="66CCFF"/>
                </a:highlight>
                <a:latin typeface="Times New Roman" pitchFamily="18" charset="0"/>
                <a:cs typeface="Times New Roman" pitchFamily="18" charset="0"/>
              </a:rPr>
              <a:t>1 weber = 10</a:t>
            </a:r>
            <a:r>
              <a:rPr lang="en-US" sz="2000" baseline="30000" dirty="0">
                <a:highlight>
                  <a:srgbClr val="66CCFF"/>
                </a:highlight>
                <a:latin typeface="Times New Roman" pitchFamily="18" charset="0"/>
                <a:cs typeface="Times New Roman" pitchFamily="18" charset="0"/>
              </a:rPr>
              <a:t>8</a:t>
            </a:r>
            <a:r>
              <a:rPr lang="en-US" sz="2000" dirty="0">
                <a:highlight>
                  <a:srgbClr val="66CCFF"/>
                </a:highlight>
                <a:latin typeface="Times New Roman" pitchFamily="18" charset="0"/>
                <a:cs typeface="Times New Roman" pitchFamily="18" charset="0"/>
              </a:rPr>
              <a:t> magnetic lines of force</a:t>
            </a:r>
          </a:p>
        </p:txBody>
      </p:sp>
      <p:pic>
        <p:nvPicPr>
          <p:cNvPr id="6" name="Picture 5">
            <a:extLst>
              <a:ext uri="{FF2B5EF4-FFF2-40B4-BE49-F238E27FC236}">
                <a16:creationId xmlns:a16="http://schemas.microsoft.com/office/drawing/2014/main" id="{D38938BA-A97E-42D3-9859-BF7D660BE60C}"/>
              </a:ext>
            </a:extLst>
          </p:cNvPr>
          <p:cNvPicPr>
            <a:picLocks noChangeAspect="1"/>
          </p:cNvPicPr>
          <p:nvPr/>
        </p:nvPicPr>
        <p:blipFill>
          <a:blip r:embed="rId2"/>
          <a:stretch>
            <a:fillRect/>
          </a:stretch>
        </p:blipFill>
        <p:spPr>
          <a:xfrm>
            <a:off x="1291295" y="3721935"/>
            <a:ext cx="4143375" cy="2651760"/>
          </a:xfrm>
          <a:prstGeom prst="rect">
            <a:avLst/>
          </a:prstGeom>
        </p:spPr>
      </p:pic>
      <p:cxnSp>
        <p:nvCxnSpPr>
          <p:cNvPr id="3" name="Straight Connector 2">
            <a:extLst>
              <a:ext uri="{FF2B5EF4-FFF2-40B4-BE49-F238E27FC236}">
                <a16:creationId xmlns:a16="http://schemas.microsoft.com/office/drawing/2014/main" id="{BADBED32-DC78-4EA8-B936-7AACA0BF12F6}"/>
              </a:ext>
            </a:extLst>
          </p:cNvPr>
          <p:cNvCxnSpPr/>
          <p:nvPr/>
        </p:nvCxnSpPr>
        <p:spPr>
          <a:xfrm>
            <a:off x="6197599" y="159024"/>
            <a:ext cx="0" cy="621792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272754-E198-4705-9F4E-FC7CDE2D5A9A}"/>
              </a:ext>
            </a:extLst>
          </p:cNvPr>
          <p:cNvSpPr txBox="1"/>
          <p:nvPr/>
        </p:nvSpPr>
        <p:spPr>
          <a:xfrm>
            <a:off x="216133" y="2414143"/>
            <a:ext cx="5891926" cy="1323439"/>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Flux Density </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sym typeface="Symbol" panose="05050102010706020507" pitchFamily="18" charset="2"/>
              </a:rPr>
              <a:t>B</a:t>
            </a:r>
            <a:r>
              <a:rPr lang="en-US" sz="2000" dirty="0">
                <a:latin typeface="Times New Roman" pitchFamily="18" charset="0"/>
                <a:cs typeface="Times New Roman" pitchFamily="18" charset="0"/>
              </a:rPr>
              <a:t>]: The magnetic flux [</a:t>
            </a:r>
            <a:r>
              <a:rPr lang="en-US" sz="2000"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or </a:t>
            </a:r>
            <a:r>
              <a:rPr lang="en-US" sz="2000"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per unit area (</a:t>
            </a:r>
            <a:r>
              <a:rPr lang="en-US" sz="2000" i="1" dirty="0">
                <a:latin typeface="Times New Roman" pitchFamily="18" charset="0"/>
                <a:cs typeface="Times New Roman" pitchFamily="18" charset="0"/>
              </a:rPr>
              <a:t>A</a:t>
            </a:r>
            <a:r>
              <a:rPr lang="en-US" sz="2000" dirty="0">
                <a:latin typeface="Times New Roman" pitchFamily="18" charset="0"/>
                <a:cs typeface="Times New Roman" pitchFamily="18" charset="0"/>
              </a:rPr>
              <a:t>) in a plane at right angles to the flux is known as </a:t>
            </a:r>
            <a:r>
              <a:rPr lang="en-US" sz="2000" b="1" dirty="0">
                <a:latin typeface="Times New Roman" pitchFamily="18" charset="0"/>
                <a:cs typeface="Times New Roman" pitchFamily="18" charset="0"/>
              </a:rPr>
              <a:t>flux density</a:t>
            </a:r>
            <a:r>
              <a:rPr lang="en-US" sz="2000" dirty="0">
                <a:latin typeface="Times New Roman" pitchFamily="18" charset="0"/>
                <a:cs typeface="Times New Roman" pitchFamily="18" charset="0"/>
              </a:rPr>
              <a:t>. The unit of magnetic flux is Wb/m</a:t>
            </a:r>
            <a:r>
              <a:rPr lang="en-US" sz="2000" baseline="30000" dirty="0">
                <a:latin typeface="Times New Roman" pitchFamily="18" charset="0"/>
                <a:cs typeface="Times New Roman" pitchFamily="18" charset="0"/>
              </a:rPr>
              <a:t>2</a:t>
            </a:r>
            <a:r>
              <a:rPr lang="en-US" sz="2000" dirty="0">
                <a:latin typeface="Times New Roman" pitchFamily="18" charset="0"/>
                <a:cs typeface="Times New Roman" pitchFamily="18" charset="0"/>
              </a:rPr>
              <a:t> or Tesla [T]. It is denoted by </a:t>
            </a:r>
            <a:r>
              <a:rPr lang="en-US" sz="2000" i="1" dirty="0">
                <a:latin typeface="Times New Roman" pitchFamily="18" charset="0"/>
                <a:cs typeface="Times New Roman" pitchFamily="18" charset="0"/>
              </a:rPr>
              <a:t>B</a:t>
            </a:r>
            <a:endParaRPr lang="en-US" sz="2000" dirty="0">
              <a:highlight>
                <a:srgbClr val="66CCFF"/>
              </a:highlight>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60E8160E-DF31-44E2-9ED3-A5B49A95530A}"/>
              </a:ext>
            </a:extLst>
          </p:cNvPr>
          <p:cNvSpPr txBox="1"/>
          <p:nvPr/>
        </p:nvSpPr>
        <p:spPr>
          <a:xfrm>
            <a:off x="6356388" y="525949"/>
            <a:ext cx="5631544" cy="1631216"/>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Magnetomotive Force (</a:t>
            </a:r>
            <a:r>
              <a:rPr lang="en-US" sz="2000" dirty="0">
                <a:latin typeface="Times New Roman" pitchFamily="18" charset="0"/>
                <a:cs typeface="Times New Roman" pitchFamily="18" charset="0"/>
              </a:rPr>
              <a:t>MMF</a:t>
            </a:r>
            <a:r>
              <a:rPr lang="en-US" sz="2000" b="1" dirty="0">
                <a:solidFill>
                  <a:srgbClr val="FF0000"/>
                </a:solidFill>
                <a:latin typeface="Times New Roman" pitchFamily="18" charset="0"/>
                <a:cs typeface="Times New Roman" pitchFamily="18" charset="0"/>
              </a:rPr>
              <a:t>) or Ampere-turns</a:t>
            </a:r>
            <a:r>
              <a:rPr lang="en-US" sz="2000" dirty="0">
                <a:latin typeface="Times New Roman" pitchFamily="18" charset="0"/>
                <a:cs typeface="Times New Roman" pitchFamily="18" charset="0"/>
              </a:rPr>
              <a:t>: The product of number of turns of a coil and current is called </a:t>
            </a:r>
            <a:r>
              <a:rPr lang="en-US" sz="2000" b="1" dirty="0">
                <a:latin typeface="Times New Roman" pitchFamily="18" charset="0"/>
                <a:cs typeface="Times New Roman" pitchFamily="18" charset="0"/>
              </a:rPr>
              <a:t>magnetomotive force</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ampere-turns</a:t>
            </a:r>
            <a:r>
              <a:rPr lang="en-US"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                   </a:t>
            </a:r>
          </a:p>
          <a:p>
            <a:pPr algn="just"/>
            <a:r>
              <a:rPr lang="en-US" sz="2000" dirty="0">
                <a:latin typeface="Times New Roman" pitchFamily="18" charset="0"/>
                <a:cs typeface="Times New Roman" pitchFamily="18" charset="0"/>
              </a:rPr>
              <a:t>                           MMF = </a:t>
            </a:r>
            <a:r>
              <a:rPr lang="en-US" sz="2000" i="1" dirty="0">
                <a:latin typeface="Times New Roman" pitchFamily="18" charset="0"/>
                <a:cs typeface="Times New Roman" pitchFamily="18" charset="0"/>
              </a:rPr>
              <a:t>NI</a:t>
            </a:r>
            <a:r>
              <a:rPr lang="en-US" sz="2000" dirty="0">
                <a:latin typeface="Times New Roman" pitchFamily="18" charset="0"/>
                <a:cs typeface="Times New Roman" pitchFamily="18" charset="0"/>
              </a:rPr>
              <a:t> [AT]</a:t>
            </a:r>
          </a:p>
        </p:txBody>
      </p:sp>
      <p:sp>
        <p:nvSpPr>
          <p:cNvPr id="13" name="TextBox 12">
            <a:extLst>
              <a:ext uri="{FF2B5EF4-FFF2-40B4-BE49-F238E27FC236}">
                <a16:creationId xmlns:a16="http://schemas.microsoft.com/office/drawing/2014/main" id="{63AFE9EC-8BEA-45C7-8FC4-862056309F51}"/>
              </a:ext>
            </a:extLst>
          </p:cNvPr>
          <p:cNvSpPr txBox="1"/>
          <p:nvPr/>
        </p:nvSpPr>
        <p:spPr>
          <a:xfrm>
            <a:off x="6344323" y="2158473"/>
            <a:ext cx="5631544" cy="1631216"/>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Magnetic Field Strength or Magnetic Field Intensity or Magnetizing Force </a:t>
            </a:r>
            <a:r>
              <a:rPr lang="en-US" sz="2000" dirty="0">
                <a:latin typeface="Times New Roman" pitchFamily="18" charset="0"/>
                <a:cs typeface="Times New Roman" pitchFamily="18" charset="0"/>
              </a:rPr>
              <a:t>[H]: The magnetomotive force per unit length is called </a:t>
            </a:r>
            <a:r>
              <a:rPr lang="en-US" sz="2000" b="1" dirty="0">
                <a:latin typeface="Times New Roman" pitchFamily="18" charset="0"/>
                <a:cs typeface="Times New Roman" pitchFamily="18" charset="0"/>
              </a:rPr>
              <a:t>magnetic field strength</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magnetic field intensity</a:t>
            </a:r>
            <a:r>
              <a:rPr lang="en-US" sz="2000" dirty="0">
                <a:latin typeface="Times New Roman" pitchFamily="18" charset="0"/>
                <a:cs typeface="Times New Roman" pitchFamily="18" charset="0"/>
              </a:rPr>
              <a:t> or </a:t>
            </a:r>
            <a:r>
              <a:rPr lang="en-US" sz="2000" b="1" dirty="0">
                <a:latin typeface="Times New Roman" pitchFamily="18" charset="0"/>
                <a:cs typeface="Times New Roman" pitchFamily="18" charset="0"/>
              </a:rPr>
              <a:t>magnetizing force</a:t>
            </a:r>
            <a:r>
              <a:rPr lang="en-US" sz="2000" dirty="0">
                <a:latin typeface="Times New Roman" pitchFamily="18" charset="0"/>
                <a:cs typeface="Times New Roman" pitchFamily="18" charset="0"/>
              </a:rPr>
              <a:t>.</a:t>
            </a:r>
          </a:p>
        </p:txBody>
      </p:sp>
      <p:graphicFrame>
        <p:nvGraphicFramePr>
          <p:cNvPr id="14" name="Object 13">
            <a:extLst>
              <a:ext uri="{FF2B5EF4-FFF2-40B4-BE49-F238E27FC236}">
                <a16:creationId xmlns:a16="http://schemas.microsoft.com/office/drawing/2014/main" id="{81E8F33F-1F3C-432A-BE4B-C265971A762E}"/>
              </a:ext>
            </a:extLst>
          </p:cNvPr>
          <p:cNvGraphicFramePr>
            <a:graphicFrameLocks noChangeAspect="1"/>
          </p:cNvGraphicFramePr>
          <p:nvPr/>
        </p:nvGraphicFramePr>
        <p:xfrm>
          <a:off x="7781925" y="3790809"/>
          <a:ext cx="2755900" cy="609600"/>
        </p:xfrm>
        <a:graphic>
          <a:graphicData uri="http://schemas.openxmlformats.org/presentationml/2006/ole">
            <mc:AlternateContent xmlns:mc="http://schemas.openxmlformats.org/markup-compatibility/2006">
              <mc:Choice xmlns:v="urn:schemas-microsoft-com:vml" Requires="v">
                <p:oleObj name="Equation" r:id="rId3" imgW="2755800" imgH="609480" progId="Equation.3">
                  <p:embed/>
                </p:oleObj>
              </mc:Choice>
              <mc:Fallback>
                <p:oleObj name="Equation" r:id="rId3" imgW="2755800" imgH="609480" progId="Equation.3">
                  <p:embed/>
                  <p:pic>
                    <p:nvPicPr>
                      <p:cNvPr id="14" name="Object 13">
                        <a:extLst>
                          <a:ext uri="{FF2B5EF4-FFF2-40B4-BE49-F238E27FC236}">
                            <a16:creationId xmlns:a16="http://schemas.microsoft.com/office/drawing/2014/main" id="{81E8F33F-1F3C-432A-BE4B-C265971A762E}"/>
                          </a:ext>
                        </a:extLst>
                      </p:cNvPr>
                      <p:cNvPicPr/>
                      <p:nvPr/>
                    </p:nvPicPr>
                    <p:blipFill>
                      <a:blip r:embed="rId4"/>
                      <a:stretch>
                        <a:fillRect/>
                      </a:stretch>
                    </p:blipFill>
                    <p:spPr>
                      <a:xfrm>
                        <a:off x="7781925" y="3790809"/>
                        <a:ext cx="2755900" cy="609600"/>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8554F423-2305-4309-87E3-EE8F444EFFCC}"/>
              </a:ext>
            </a:extLst>
          </p:cNvPr>
          <p:cNvSpPr txBox="1"/>
          <p:nvPr/>
        </p:nvSpPr>
        <p:spPr>
          <a:xfrm>
            <a:off x="6300781" y="4451278"/>
            <a:ext cx="5631544" cy="1323439"/>
          </a:xfrm>
          <a:prstGeom prst="rect">
            <a:avLst/>
          </a:prstGeom>
          <a:noFill/>
        </p:spPr>
        <p:txBody>
          <a:bodyPr wrap="square" rtlCol="0">
            <a:spAutoFit/>
          </a:bodyPr>
          <a:lstStyle/>
          <a:p>
            <a:pPr algn="just"/>
            <a:r>
              <a:rPr lang="en-US" sz="2000" b="1" dirty="0">
                <a:solidFill>
                  <a:srgbClr val="FF0000"/>
                </a:solidFill>
                <a:latin typeface="Times New Roman" pitchFamily="18" charset="0"/>
                <a:cs typeface="Times New Roman" pitchFamily="18" charset="0"/>
              </a:rPr>
              <a:t>Absolute Permeability </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sym typeface="Symbol" panose="05050102010706020507" pitchFamily="18" charset="2"/>
              </a:rPr>
              <a:t></a:t>
            </a:r>
            <a:r>
              <a:rPr lang="en-US" sz="2000" dirty="0">
                <a:latin typeface="Times New Roman" pitchFamily="18" charset="0"/>
                <a:cs typeface="Times New Roman" pitchFamily="18" charset="0"/>
              </a:rPr>
              <a:t>]: The ratio of flux density (B) in a particular medium (other than vacuum or air) to the magnetic filed intensity (H) producing that flux is called </a:t>
            </a:r>
            <a:r>
              <a:rPr lang="en-US" sz="2000" b="1" dirty="0">
                <a:latin typeface="Times New Roman" pitchFamily="18" charset="0"/>
                <a:cs typeface="Times New Roman" pitchFamily="18" charset="0"/>
              </a:rPr>
              <a:t>absolute permeability</a:t>
            </a:r>
            <a:r>
              <a:rPr lang="en-US" sz="2000" dirty="0">
                <a:latin typeface="Times New Roman" pitchFamily="18" charset="0"/>
                <a:cs typeface="Times New Roman" pitchFamily="18" charset="0"/>
              </a:rPr>
              <a:t> of that medium.</a:t>
            </a:r>
          </a:p>
        </p:txBody>
      </p:sp>
      <p:graphicFrame>
        <p:nvGraphicFramePr>
          <p:cNvPr id="18" name="Object 17">
            <a:extLst>
              <a:ext uri="{FF2B5EF4-FFF2-40B4-BE49-F238E27FC236}">
                <a16:creationId xmlns:a16="http://schemas.microsoft.com/office/drawing/2014/main" id="{970008CE-21B6-4C92-BECD-F80965E8D455}"/>
              </a:ext>
            </a:extLst>
          </p:cNvPr>
          <p:cNvGraphicFramePr>
            <a:graphicFrameLocks noChangeAspect="1"/>
          </p:cNvGraphicFramePr>
          <p:nvPr/>
        </p:nvGraphicFramePr>
        <p:xfrm>
          <a:off x="7165975" y="5739570"/>
          <a:ext cx="3213100" cy="609600"/>
        </p:xfrm>
        <a:graphic>
          <a:graphicData uri="http://schemas.openxmlformats.org/presentationml/2006/ole">
            <mc:AlternateContent xmlns:mc="http://schemas.openxmlformats.org/markup-compatibility/2006">
              <mc:Choice xmlns:v="urn:schemas-microsoft-com:vml" Requires="v">
                <p:oleObj name="Equation" r:id="rId5" imgW="3213000" imgH="609480" progId="Equation.3">
                  <p:embed/>
                </p:oleObj>
              </mc:Choice>
              <mc:Fallback>
                <p:oleObj name="Equation" r:id="rId5" imgW="3213000" imgH="609480" progId="Equation.3">
                  <p:embed/>
                  <p:pic>
                    <p:nvPicPr>
                      <p:cNvPr id="18" name="Object 17">
                        <a:extLst>
                          <a:ext uri="{FF2B5EF4-FFF2-40B4-BE49-F238E27FC236}">
                            <a16:creationId xmlns:a16="http://schemas.microsoft.com/office/drawing/2014/main" id="{970008CE-21B6-4C92-BECD-F80965E8D455}"/>
                          </a:ext>
                        </a:extLst>
                      </p:cNvPr>
                      <p:cNvPicPr/>
                      <p:nvPr/>
                    </p:nvPicPr>
                    <p:blipFill>
                      <a:blip r:embed="rId6"/>
                      <a:stretch>
                        <a:fillRect/>
                      </a:stretch>
                    </p:blipFill>
                    <p:spPr>
                      <a:xfrm>
                        <a:off x="7165975" y="5739570"/>
                        <a:ext cx="3213100" cy="609600"/>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BEE99896-0767-4480-9D78-28254D8450B3}"/>
              </a:ext>
            </a:extLst>
          </p:cNvPr>
          <p:cNvSpPr/>
          <p:nvPr/>
        </p:nvSpPr>
        <p:spPr>
          <a:xfrm>
            <a:off x="2390283" y="60299"/>
            <a:ext cx="7601857"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Some Definitions Related to Electromagnetic Induction</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24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2" grpId="0"/>
      <p:bldP spid="13"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1900453" y="1882423"/>
            <a:ext cx="8391091"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Single Phase Induction Motor</a:t>
            </a:r>
          </a:p>
          <a:p>
            <a:pPr algn="ctr"/>
            <a:r>
              <a:rPr lang="en-US" sz="4800" b="1" dirty="0">
                <a:solidFill>
                  <a:srgbClr val="0000CC"/>
                </a:solidFill>
                <a:latin typeface="Times New Roman" panose="02020603050405020304" pitchFamily="18" charset="0"/>
                <a:cs typeface="Times New Roman" panose="02020603050405020304" pitchFamily="18" charset="0"/>
              </a:rPr>
              <a:t>Chapter 36</a:t>
            </a: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198501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71</a:t>
            </a:fld>
            <a:endParaRPr lang="en-US" sz="2000" b="1" dirty="0">
              <a:solidFill>
                <a:schemeClr val="bg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2819AC3F-14B0-446B-B9FC-C07D8A0022EF}"/>
              </a:ext>
            </a:extLst>
          </p:cNvPr>
          <p:cNvSpPr txBox="1"/>
          <p:nvPr/>
        </p:nvSpPr>
        <p:spPr>
          <a:xfrm>
            <a:off x="289564" y="381853"/>
            <a:ext cx="11673836" cy="2862322"/>
          </a:xfrm>
          <a:prstGeom prst="rect">
            <a:avLst/>
          </a:prstGeom>
          <a:noFill/>
        </p:spPr>
        <p:txBody>
          <a:bodyPr wrap="square">
            <a:spAutoFit/>
          </a:bodyPr>
          <a:lstStyle/>
          <a:p>
            <a:pPr algn="just"/>
            <a:r>
              <a:rPr lang="en-US" sz="2000" dirty="0"/>
              <a:t>A single-phase induction motor is, more or less, similar to a polyphase induction motor, except that:	(</a:t>
            </a:r>
            <a:r>
              <a:rPr lang="en-US" sz="2000" b="1" i="1" dirty="0" err="1"/>
              <a:t>i</a:t>
            </a:r>
            <a:r>
              <a:rPr lang="en-US" sz="2000" dirty="0"/>
              <a:t>) 	(</a:t>
            </a:r>
            <a:r>
              <a:rPr lang="en-US" sz="2000" b="1" i="1" dirty="0" err="1"/>
              <a:t>i</a:t>
            </a:r>
            <a:r>
              <a:rPr lang="en-US" sz="2000" dirty="0"/>
              <a:t>) its stator is provided with a single-phase winding and </a:t>
            </a:r>
          </a:p>
          <a:p>
            <a:pPr lvl="2" algn="just"/>
            <a:r>
              <a:rPr lang="en-US" sz="2000" dirty="0"/>
              <a:t>(</a:t>
            </a:r>
            <a:r>
              <a:rPr lang="en-US" sz="2000" b="1" i="1" dirty="0"/>
              <a:t>ii</a:t>
            </a:r>
            <a:r>
              <a:rPr lang="en-US" sz="2000" dirty="0"/>
              <a:t>) a centrifugal switch is used in order to cut out a winding, used only for starting purpose.</a:t>
            </a:r>
          </a:p>
          <a:p>
            <a:pPr algn="just"/>
            <a:r>
              <a:rPr lang="en-US" sz="2000" dirty="0"/>
              <a:t>It has </a:t>
            </a:r>
            <a:r>
              <a:rPr lang="en-US" sz="2000" b="1" i="1" dirty="0"/>
              <a:t>distributed stator winding</a:t>
            </a:r>
            <a:r>
              <a:rPr lang="en-US" sz="2000" dirty="0"/>
              <a:t> and a </a:t>
            </a:r>
            <a:r>
              <a:rPr lang="en-US" sz="2000" b="1" i="1" dirty="0"/>
              <a:t>squirrel-cage rotor</a:t>
            </a:r>
            <a:r>
              <a:rPr lang="en-US" sz="2000" dirty="0"/>
              <a:t>.</a:t>
            </a:r>
          </a:p>
          <a:p>
            <a:pPr algn="just"/>
            <a:endParaRPr lang="en-US" sz="2000" dirty="0"/>
          </a:p>
          <a:p>
            <a:pPr algn="just"/>
            <a:r>
              <a:rPr lang="en-US" sz="2000" dirty="0"/>
              <a:t>When fed from a single-phase supply, its stator winding produces an alternating flux which is </a:t>
            </a:r>
            <a:r>
              <a:rPr lang="en-US" sz="2000" b="1" i="1" dirty="0">
                <a:solidFill>
                  <a:srgbClr val="FF0000"/>
                </a:solidFill>
              </a:rPr>
              <a:t>not a synchronously rotating flux</a:t>
            </a:r>
            <a:r>
              <a:rPr lang="en-US" sz="2000" dirty="0"/>
              <a:t>.</a:t>
            </a:r>
          </a:p>
          <a:p>
            <a:pPr algn="just"/>
            <a:r>
              <a:rPr lang="en-US" sz="2000" dirty="0"/>
              <a:t>An alternating or pulsating flux acting on a </a:t>
            </a:r>
            <a:r>
              <a:rPr lang="en-US" sz="2000" i="1" dirty="0"/>
              <a:t>stationary,</a:t>
            </a:r>
            <a:r>
              <a:rPr lang="en-US" sz="2000" dirty="0"/>
              <a:t> squirrel-cage rotor cannot produce rotation. That is why a single-phase motor is not </a:t>
            </a:r>
            <a:r>
              <a:rPr lang="en-US" sz="2000" b="1" i="1" dirty="0">
                <a:solidFill>
                  <a:srgbClr val="0000CC"/>
                </a:solidFill>
              </a:rPr>
              <a:t>self-starting</a:t>
            </a:r>
            <a:r>
              <a:rPr lang="en-US" sz="2000" dirty="0"/>
              <a:t>.</a:t>
            </a:r>
          </a:p>
        </p:txBody>
      </p:sp>
      <p:grpSp>
        <p:nvGrpSpPr>
          <p:cNvPr id="20" name="Group 19">
            <a:extLst>
              <a:ext uri="{FF2B5EF4-FFF2-40B4-BE49-F238E27FC236}">
                <a16:creationId xmlns:a16="http://schemas.microsoft.com/office/drawing/2014/main" id="{9C9B7520-07ED-429A-B775-E72213E6A091}"/>
              </a:ext>
            </a:extLst>
          </p:cNvPr>
          <p:cNvGrpSpPr/>
          <p:nvPr/>
        </p:nvGrpSpPr>
        <p:grpSpPr>
          <a:xfrm>
            <a:off x="6504039" y="3243421"/>
            <a:ext cx="5497970" cy="3108960"/>
            <a:chOff x="6592530" y="3243421"/>
            <a:chExt cx="5497970" cy="3108960"/>
          </a:xfrm>
        </p:grpSpPr>
        <p:pic>
          <p:nvPicPr>
            <p:cNvPr id="11" name="Picture 10">
              <a:extLst>
                <a:ext uri="{FF2B5EF4-FFF2-40B4-BE49-F238E27FC236}">
                  <a16:creationId xmlns:a16="http://schemas.microsoft.com/office/drawing/2014/main" id="{6BD1F2C7-0FF3-43FB-A1DA-E87D0049EDC2}"/>
                </a:ext>
              </a:extLst>
            </p:cNvPr>
            <p:cNvPicPr>
              <a:picLocks noChangeAspect="1"/>
            </p:cNvPicPr>
            <p:nvPr/>
          </p:nvPicPr>
          <p:blipFill>
            <a:blip r:embed="rId2"/>
            <a:stretch>
              <a:fillRect/>
            </a:stretch>
          </p:blipFill>
          <p:spPr>
            <a:xfrm>
              <a:off x="6592530" y="3243421"/>
              <a:ext cx="5497970" cy="3108960"/>
            </a:xfrm>
            <a:prstGeom prst="rect">
              <a:avLst/>
            </a:prstGeom>
          </p:spPr>
        </p:pic>
        <p:sp>
          <p:nvSpPr>
            <p:cNvPr id="12" name="TextBox 11">
              <a:extLst>
                <a:ext uri="{FF2B5EF4-FFF2-40B4-BE49-F238E27FC236}">
                  <a16:creationId xmlns:a16="http://schemas.microsoft.com/office/drawing/2014/main" id="{3AEC7C69-4F17-4941-BA33-4B3962426519}"/>
                </a:ext>
              </a:extLst>
            </p:cNvPr>
            <p:cNvSpPr txBox="1"/>
            <p:nvPr/>
          </p:nvSpPr>
          <p:spPr>
            <a:xfrm>
              <a:off x="10125168" y="5722786"/>
              <a:ext cx="1003064" cy="369332"/>
            </a:xfrm>
            <a:prstGeom prst="rect">
              <a:avLst/>
            </a:prstGeom>
            <a:noFill/>
          </p:spPr>
          <p:txBody>
            <a:bodyPr wrap="square">
              <a:spAutoFit/>
            </a:bodyPr>
            <a:lstStyle/>
            <a:p>
              <a:pPr algn="ctr"/>
              <a:r>
                <a:rPr lang="en-US" b="1" dirty="0">
                  <a:solidFill>
                    <a:schemeClr val="bg1"/>
                  </a:solidFill>
                </a:rPr>
                <a:t>Shaft</a:t>
              </a:r>
            </a:p>
          </p:txBody>
        </p:sp>
        <p:cxnSp>
          <p:nvCxnSpPr>
            <p:cNvPr id="13" name="Straight Arrow Connector 12">
              <a:extLst>
                <a:ext uri="{FF2B5EF4-FFF2-40B4-BE49-F238E27FC236}">
                  <a16:creationId xmlns:a16="http://schemas.microsoft.com/office/drawing/2014/main" id="{C2F36CB0-177F-498B-AE0E-D6D683AB3427}"/>
                </a:ext>
              </a:extLst>
            </p:cNvPr>
            <p:cNvCxnSpPr/>
            <p:nvPr/>
          </p:nvCxnSpPr>
          <p:spPr>
            <a:xfrm flipV="1">
              <a:off x="10611952" y="5080821"/>
              <a:ext cx="0" cy="73152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B65943-EC1B-440C-9F7A-94B456CEDB86}"/>
                </a:ext>
              </a:extLst>
            </p:cNvPr>
            <p:cNvCxnSpPr>
              <a:cxnSpLocks/>
            </p:cNvCxnSpPr>
            <p:nvPr/>
          </p:nvCxnSpPr>
          <p:spPr>
            <a:xfrm rot="10800000" flipV="1">
              <a:off x="11024996" y="3974941"/>
              <a:ext cx="0" cy="82296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AC3B17-381F-4A36-9029-1727B2759466}"/>
                </a:ext>
              </a:extLst>
            </p:cNvPr>
            <p:cNvSpPr txBox="1"/>
            <p:nvPr/>
          </p:nvSpPr>
          <p:spPr>
            <a:xfrm>
              <a:off x="10552960" y="3685969"/>
              <a:ext cx="1068961" cy="369332"/>
            </a:xfrm>
            <a:prstGeom prst="rect">
              <a:avLst/>
            </a:prstGeom>
            <a:noFill/>
          </p:spPr>
          <p:txBody>
            <a:bodyPr wrap="square">
              <a:spAutoFit/>
            </a:bodyPr>
            <a:lstStyle/>
            <a:p>
              <a:pPr algn="ctr"/>
              <a:r>
                <a:rPr lang="en-US" b="1" dirty="0">
                  <a:solidFill>
                    <a:schemeClr val="bg1"/>
                  </a:solidFill>
                </a:rPr>
                <a:t>End Bell</a:t>
              </a:r>
            </a:p>
          </p:txBody>
        </p:sp>
        <p:sp>
          <p:nvSpPr>
            <p:cNvPr id="16" name="TextBox 15">
              <a:extLst>
                <a:ext uri="{FF2B5EF4-FFF2-40B4-BE49-F238E27FC236}">
                  <a16:creationId xmlns:a16="http://schemas.microsoft.com/office/drawing/2014/main" id="{6482BDBB-DB9D-4889-95DC-5E02C947DE59}"/>
                </a:ext>
              </a:extLst>
            </p:cNvPr>
            <p:cNvSpPr txBox="1"/>
            <p:nvPr/>
          </p:nvSpPr>
          <p:spPr>
            <a:xfrm>
              <a:off x="9718761" y="3435475"/>
              <a:ext cx="1068961" cy="369332"/>
            </a:xfrm>
            <a:prstGeom prst="rect">
              <a:avLst/>
            </a:prstGeom>
            <a:noFill/>
          </p:spPr>
          <p:txBody>
            <a:bodyPr wrap="square">
              <a:spAutoFit/>
            </a:bodyPr>
            <a:lstStyle/>
            <a:p>
              <a:pPr algn="ctr"/>
              <a:r>
                <a:rPr lang="en-US" b="1" dirty="0">
                  <a:solidFill>
                    <a:schemeClr val="bg1"/>
                  </a:solidFill>
                </a:rPr>
                <a:t>Rotor</a:t>
              </a:r>
            </a:p>
          </p:txBody>
        </p:sp>
        <p:sp>
          <p:nvSpPr>
            <p:cNvPr id="17" name="TextBox 16">
              <a:extLst>
                <a:ext uri="{FF2B5EF4-FFF2-40B4-BE49-F238E27FC236}">
                  <a16:creationId xmlns:a16="http://schemas.microsoft.com/office/drawing/2014/main" id="{7DE39EE0-5115-4F25-9254-585F543B6116}"/>
                </a:ext>
              </a:extLst>
            </p:cNvPr>
            <p:cNvSpPr txBox="1"/>
            <p:nvPr/>
          </p:nvSpPr>
          <p:spPr>
            <a:xfrm>
              <a:off x="8912561" y="3422135"/>
              <a:ext cx="1068961" cy="369332"/>
            </a:xfrm>
            <a:prstGeom prst="rect">
              <a:avLst/>
            </a:prstGeom>
            <a:noFill/>
          </p:spPr>
          <p:txBody>
            <a:bodyPr wrap="square">
              <a:spAutoFit/>
            </a:bodyPr>
            <a:lstStyle/>
            <a:p>
              <a:pPr algn="ctr"/>
              <a:r>
                <a:rPr lang="en-US" b="1" dirty="0">
                  <a:solidFill>
                    <a:schemeClr val="bg1"/>
                  </a:solidFill>
                </a:rPr>
                <a:t>Stator</a:t>
              </a:r>
            </a:p>
          </p:txBody>
        </p:sp>
        <p:sp>
          <p:nvSpPr>
            <p:cNvPr id="18" name="TextBox 17">
              <a:extLst>
                <a:ext uri="{FF2B5EF4-FFF2-40B4-BE49-F238E27FC236}">
                  <a16:creationId xmlns:a16="http://schemas.microsoft.com/office/drawing/2014/main" id="{E4BDDED4-B802-4507-A51E-611FD929B9A7}"/>
                </a:ext>
              </a:extLst>
            </p:cNvPr>
            <p:cNvSpPr txBox="1"/>
            <p:nvPr/>
          </p:nvSpPr>
          <p:spPr>
            <a:xfrm>
              <a:off x="7322092" y="3441327"/>
              <a:ext cx="1068961" cy="369332"/>
            </a:xfrm>
            <a:prstGeom prst="rect">
              <a:avLst/>
            </a:prstGeom>
            <a:noFill/>
          </p:spPr>
          <p:txBody>
            <a:bodyPr wrap="square">
              <a:spAutoFit/>
            </a:bodyPr>
            <a:lstStyle/>
            <a:p>
              <a:pPr algn="ctr"/>
              <a:r>
                <a:rPr lang="en-US" b="1" dirty="0">
                  <a:solidFill>
                    <a:schemeClr val="bg1"/>
                  </a:solidFill>
                </a:rPr>
                <a:t>Starter</a:t>
              </a:r>
            </a:p>
          </p:txBody>
        </p:sp>
        <p:sp>
          <p:nvSpPr>
            <p:cNvPr id="19" name="TextBox 18">
              <a:extLst>
                <a:ext uri="{FF2B5EF4-FFF2-40B4-BE49-F238E27FC236}">
                  <a16:creationId xmlns:a16="http://schemas.microsoft.com/office/drawing/2014/main" id="{A7776438-FED6-4CE9-8DF1-BB0251142731}"/>
                </a:ext>
              </a:extLst>
            </p:cNvPr>
            <p:cNvSpPr txBox="1"/>
            <p:nvPr/>
          </p:nvSpPr>
          <p:spPr>
            <a:xfrm>
              <a:off x="6691664" y="3491696"/>
              <a:ext cx="838453" cy="369332"/>
            </a:xfrm>
            <a:prstGeom prst="rect">
              <a:avLst/>
            </a:prstGeom>
            <a:noFill/>
          </p:spPr>
          <p:txBody>
            <a:bodyPr wrap="square">
              <a:spAutoFit/>
            </a:bodyPr>
            <a:lstStyle/>
            <a:p>
              <a:pPr algn="ctr"/>
              <a:r>
                <a:rPr lang="en-US" b="1" dirty="0">
                  <a:solidFill>
                    <a:schemeClr val="bg1"/>
                  </a:solidFill>
                </a:rPr>
                <a:t>Fan</a:t>
              </a:r>
            </a:p>
          </p:txBody>
        </p:sp>
      </p:grpSp>
      <p:sp>
        <p:nvSpPr>
          <p:cNvPr id="21" name="TextBox 20">
            <a:extLst>
              <a:ext uri="{FF2B5EF4-FFF2-40B4-BE49-F238E27FC236}">
                <a16:creationId xmlns:a16="http://schemas.microsoft.com/office/drawing/2014/main" id="{F6D0ECB9-9F17-4B24-8976-118A7D1D7111}"/>
              </a:ext>
            </a:extLst>
          </p:cNvPr>
          <p:cNvSpPr txBox="1"/>
          <p:nvPr/>
        </p:nvSpPr>
        <p:spPr>
          <a:xfrm>
            <a:off x="340108" y="3242685"/>
            <a:ext cx="6087293" cy="2862322"/>
          </a:xfrm>
          <a:prstGeom prst="rect">
            <a:avLst/>
          </a:prstGeom>
          <a:noFill/>
        </p:spPr>
        <p:txBody>
          <a:bodyPr wrap="square">
            <a:spAutoFit/>
          </a:bodyPr>
          <a:lstStyle/>
          <a:p>
            <a:pPr algn="just"/>
            <a:r>
              <a:rPr lang="en-US" sz="2000" dirty="0"/>
              <a:t>However, if the rotor of such a machine is given an initial start by hand (or small motor) or otherwise, </a:t>
            </a:r>
            <a:r>
              <a:rPr lang="en-US" sz="2000" i="1" dirty="0"/>
              <a:t>in either</a:t>
            </a:r>
            <a:r>
              <a:rPr lang="en-US" sz="2000" dirty="0"/>
              <a:t> direction, then immediately a torque arises and the motor accelerates to its final speed.</a:t>
            </a:r>
          </a:p>
          <a:p>
            <a:pPr algn="just"/>
            <a:endParaRPr lang="en-US" sz="2000" dirty="0"/>
          </a:p>
          <a:p>
            <a:pPr algn="just"/>
            <a:r>
              <a:rPr lang="en-US" sz="2000" dirty="0"/>
              <a:t>This peculiar behavior of the motor has been explained in two ways:</a:t>
            </a:r>
          </a:p>
          <a:p>
            <a:pPr lvl="1" algn="just"/>
            <a:r>
              <a:rPr lang="en-US" sz="2000" dirty="0"/>
              <a:t>(</a:t>
            </a:r>
            <a:r>
              <a:rPr lang="en-US" sz="2000" b="1" i="1" dirty="0">
                <a:solidFill>
                  <a:srgbClr val="FF0000"/>
                </a:solidFill>
              </a:rPr>
              <a:t>a</a:t>
            </a:r>
            <a:r>
              <a:rPr lang="en-US" sz="2000" dirty="0"/>
              <a:t>) </a:t>
            </a:r>
            <a:r>
              <a:rPr lang="en-US" sz="2000" b="1" dirty="0"/>
              <a:t>Two-field or double-field revolving theory</a:t>
            </a:r>
          </a:p>
          <a:p>
            <a:pPr lvl="1" algn="just"/>
            <a:r>
              <a:rPr lang="en-US" sz="2000" dirty="0"/>
              <a:t>(</a:t>
            </a:r>
            <a:r>
              <a:rPr lang="en-US" sz="2000" b="1" i="1" dirty="0">
                <a:solidFill>
                  <a:srgbClr val="FF0000"/>
                </a:solidFill>
              </a:rPr>
              <a:t>b</a:t>
            </a:r>
            <a:r>
              <a:rPr lang="en-US" sz="2000" dirty="0"/>
              <a:t>)  </a:t>
            </a:r>
            <a:r>
              <a:rPr lang="en-US" sz="2000" b="1" dirty="0"/>
              <a:t>Cross-field theory</a:t>
            </a:r>
          </a:p>
        </p:txBody>
      </p:sp>
    </p:spTree>
    <p:extLst>
      <p:ext uri="{BB962C8B-B14F-4D97-AF65-F5344CB8AC3E}">
        <p14:creationId xmlns:p14="http://schemas.microsoft.com/office/powerpoint/2010/main" val="11414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72</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4CA246A7-8129-4F44-9B88-F9CEEE044BB4}"/>
              </a:ext>
            </a:extLst>
          </p:cNvPr>
          <p:cNvSpPr/>
          <p:nvPr/>
        </p:nvSpPr>
        <p:spPr>
          <a:xfrm>
            <a:off x="1943327" y="80966"/>
            <a:ext cx="8282714"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36.4</a:t>
            </a: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 Making Single-Phase Induction Motor </a:t>
            </a:r>
            <a:r>
              <a:rPr lang="en-US" sz="24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Self-Starting</a:t>
            </a:r>
            <a:endParaRPr lang="en-US" sz="14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B63C3AF-33E3-4A6C-9741-7AFA7E6293DC}"/>
              </a:ext>
            </a:extLst>
          </p:cNvPr>
          <p:cNvPicPr>
            <a:picLocks noChangeAspect="1"/>
          </p:cNvPicPr>
          <p:nvPr/>
        </p:nvPicPr>
        <p:blipFill>
          <a:blip r:embed="rId2"/>
          <a:stretch>
            <a:fillRect/>
          </a:stretch>
        </p:blipFill>
        <p:spPr>
          <a:xfrm>
            <a:off x="360307" y="2902150"/>
            <a:ext cx="3825629" cy="2651760"/>
          </a:xfrm>
          <a:prstGeom prst="rect">
            <a:avLst/>
          </a:prstGeom>
        </p:spPr>
      </p:pic>
      <p:sp>
        <p:nvSpPr>
          <p:cNvPr id="21" name="TextBox 20">
            <a:extLst>
              <a:ext uri="{FF2B5EF4-FFF2-40B4-BE49-F238E27FC236}">
                <a16:creationId xmlns:a16="http://schemas.microsoft.com/office/drawing/2014/main" id="{D40C2B66-5F33-45AD-9848-DB12AE3AFEA3}"/>
              </a:ext>
            </a:extLst>
          </p:cNvPr>
          <p:cNvSpPr txBox="1"/>
          <p:nvPr/>
        </p:nvSpPr>
        <p:spPr>
          <a:xfrm>
            <a:off x="4526281" y="3314669"/>
            <a:ext cx="7500609" cy="1015663"/>
          </a:xfrm>
          <a:prstGeom prst="rect">
            <a:avLst/>
          </a:prstGeom>
          <a:noFill/>
        </p:spPr>
        <p:txBody>
          <a:bodyPr wrap="square">
            <a:spAutoFit/>
          </a:bodyPr>
          <a:lstStyle/>
          <a:p>
            <a:pPr algn="just"/>
            <a:r>
              <a:rPr lang="en-US" sz="2000" b="0" i="0" dirty="0">
                <a:solidFill>
                  <a:srgbClr val="242021"/>
                </a:solidFill>
                <a:effectLst/>
                <a:latin typeface="TimesLTStd-Roman"/>
              </a:rPr>
              <a:t>Single-phase induction motors are categorized based on the methods used to start them. Each starting method differs in cost and in the amount of starting torque it produces.</a:t>
            </a:r>
            <a:r>
              <a:rPr lang="en-US" sz="2000" dirty="0"/>
              <a:t> </a:t>
            </a:r>
          </a:p>
        </p:txBody>
      </p:sp>
      <p:sp>
        <p:nvSpPr>
          <p:cNvPr id="22" name="TextBox 21">
            <a:extLst>
              <a:ext uri="{FF2B5EF4-FFF2-40B4-BE49-F238E27FC236}">
                <a16:creationId xmlns:a16="http://schemas.microsoft.com/office/drawing/2014/main" id="{2B848FF8-A1E9-4E49-B667-64357116D5DB}"/>
              </a:ext>
            </a:extLst>
          </p:cNvPr>
          <p:cNvSpPr txBox="1"/>
          <p:nvPr/>
        </p:nvSpPr>
        <p:spPr>
          <a:xfrm>
            <a:off x="180350" y="1654610"/>
            <a:ext cx="11706850" cy="1015663"/>
          </a:xfrm>
          <a:prstGeom prst="rect">
            <a:avLst/>
          </a:prstGeom>
          <a:noFill/>
        </p:spPr>
        <p:txBody>
          <a:bodyPr wrap="square">
            <a:spAutoFit/>
          </a:bodyPr>
          <a:lstStyle/>
          <a:p>
            <a:pPr algn="just"/>
            <a:r>
              <a:rPr lang="en-US" sz="2000" dirty="0">
                <a:solidFill>
                  <a:srgbClr val="242021"/>
                </a:solidFill>
                <a:latin typeface="TimesLTStd-Roman"/>
              </a:rPr>
              <a:t>It is arranged that the phase difference between the currents in the two stator windings is very large (ideal value is 90</a:t>
            </a:r>
            <a:r>
              <a:rPr lang="en-US" sz="2000" baseline="30000" dirty="0">
                <a:solidFill>
                  <a:srgbClr val="242021"/>
                </a:solidFill>
                <a:latin typeface="TimesLTStd-Roman"/>
              </a:rPr>
              <a:t>o</a:t>
            </a:r>
            <a:r>
              <a:rPr lang="en-US" sz="2000" dirty="0">
                <a:solidFill>
                  <a:srgbClr val="242021"/>
                </a:solidFill>
                <a:latin typeface="TimesLTStd-Roman"/>
              </a:rPr>
              <a:t>). Hence, the motor behaves like a two-phase motor. These two currents produce a revolving flux and hence make the motor self starting.</a:t>
            </a:r>
            <a:endParaRPr lang="en-US" sz="2000" dirty="0"/>
          </a:p>
        </p:txBody>
      </p:sp>
      <p:sp>
        <p:nvSpPr>
          <p:cNvPr id="23" name="TextBox 22">
            <a:extLst>
              <a:ext uri="{FF2B5EF4-FFF2-40B4-BE49-F238E27FC236}">
                <a16:creationId xmlns:a16="http://schemas.microsoft.com/office/drawing/2014/main" id="{AB3A1097-7897-444C-903A-DA9F8113FA50}"/>
              </a:ext>
            </a:extLst>
          </p:cNvPr>
          <p:cNvSpPr txBox="1"/>
          <p:nvPr/>
        </p:nvSpPr>
        <p:spPr>
          <a:xfrm>
            <a:off x="6105888" y="4281040"/>
            <a:ext cx="5476755" cy="1938992"/>
          </a:xfrm>
          <a:prstGeom prst="rect">
            <a:avLst/>
          </a:prstGeom>
          <a:noFill/>
        </p:spPr>
        <p:txBody>
          <a:bodyPr wrap="square">
            <a:spAutoFit/>
          </a:bodyPr>
          <a:lstStyle/>
          <a:p>
            <a:pPr algn="just">
              <a:spcAft>
                <a:spcPts val="600"/>
              </a:spcAft>
            </a:pPr>
            <a:r>
              <a:rPr lang="en-US" sz="2000" b="1" i="0" dirty="0">
                <a:solidFill>
                  <a:srgbClr val="242021"/>
                </a:solidFill>
                <a:effectLst/>
                <a:latin typeface="TimesLTStd-Roman"/>
              </a:rPr>
              <a:t>1</a:t>
            </a:r>
            <a:r>
              <a:rPr lang="en-US" sz="2000" b="0" i="0" dirty="0">
                <a:solidFill>
                  <a:srgbClr val="242021"/>
                </a:solidFill>
                <a:effectLst/>
                <a:latin typeface="TimesLTStd-Roman"/>
              </a:rPr>
              <a:t>. Split-Phase (or resistance-start) Motor</a:t>
            </a:r>
          </a:p>
          <a:p>
            <a:pPr algn="just">
              <a:spcAft>
                <a:spcPts val="600"/>
              </a:spcAft>
            </a:pPr>
            <a:r>
              <a:rPr lang="en-US" sz="2000" b="1" i="0" dirty="0">
                <a:solidFill>
                  <a:srgbClr val="242021"/>
                </a:solidFill>
                <a:effectLst/>
                <a:latin typeface="TimesLTStd-Roman"/>
              </a:rPr>
              <a:t>2</a:t>
            </a:r>
            <a:r>
              <a:rPr lang="en-US" sz="2000" b="0" i="0" dirty="0">
                <a:solidFill>
                  <a:srgbClr val="242021"/>
                </a:solidFill>
                <a:effectLst/>
                <a:latin typeface="TimesLTStd-Roman"/>
              </a:rPr>
              <a:t>. </a:t>
            </a:r>
            <a:r>
              <a:rPr lang="en-US" sz="2000" dirty="0"/>
              <a:t>Capacitor-Start Motor</a:t>
            </a:r>
          </a:p>
          <a:p>
            <a:pPr algn="just">
              <a:spcAft>
                <a:spcPts val="600"/>
              </a:spcAft>
            </a:pPr>
            <a:r>
              <a:rPr lang="en-US" sz="2000" b="1" i="0" dirty="0">
                <a:solidFill>
                  <a:srgbClr val="242021"/>
                </a:solidFill>
                <a:effectLst/>
                <a:latin typeface="TimesLTStd-Roman"/>
              </a:rPr>
              <a:t>3</a:t>
            </a:r>
            <a:r>
              <a:rPr lang="en-US" sz="2000" b="0" i="0" dirty="0">
                <a:solidFill>
                  <a:srgbClr val="242021"/>
                </a:solidFill>
                <a:effectLst/>
                <a:latin typeface="TimesLTStd-Roman"/>
              </a:rPr>
              <a:t>. </a:t>
            </a:r>
            <a:r>
              <a:rPr lang="en-US" sz="2000" dirty="0"/>
              <a:t>Capacitor-Run Motor</a:t>
            </a:r>
          </a:p>
          <a:p>
            <a:pPr algn="just">
              <a:spcAft>
                <a:spcPts val="600"/>
              </a:spcAft>
            </a:pPr>
            <a:r>
              <a:rPr lang="en-US" sz="2000" b="1" i="0" dirty="0">
                <a:solidFill>
                  <a:srgbClr val="242021"/>
                </a:solidFill>
                <a:effectLst/>
                <a:latin typeface="TimesLTStd-Roman"/>
              </a:rPr>
              <a:t>4</a:t>
            </a:r>
            <a:r>
              <a:rPr lang="en-US" sz="2000" b="0" i="0" dirty="0">
                <a:solidFill>
                  <a:srgbClr val="242021"/>
                </a:solidFill>
                <a:effectLst/>
                <a:latin typeface="TimesLTStd-Roman"/>
              </a:rPr>
              <a:t>. </a:t>
            </a:r>
            <a:r>
              <a:rPr lang="en-US" sz="2000" dirty="0"/>
              <a:t>Capacitor-Start Capacitor-Run Motor</a:t>
            </a:r>
          </a:p>
          <a:p>
            <a:pPr algn="just">
              <a:spcAft>
                <a:spcPts val="600"/>
              </a:spcAft>
            </a:pPr>
            <a:r>
              <a:rPr lang="en-US" sz="2000" b="1" i="0" dirty="0">
                <a:solidFill>
                  <a:srgbClr val="242021"/>
                </a:solidFill>
                <a:effectLst/>
                <a:latin typeface="TimesLTStd-Roman"/>
              </a:rPr>
              <a:t>5</a:t>
            </a:r>
            <a:r>
              <a:rPr lang="en-US" sz="2000" b="0" i="0" dirty="0">
                <a:solidFill>
                  <a:srgbClr val="242021"/>
                </a:solidFill>
                <a:effectLst/>
                <a:latin typeface="TimesLTStd-Roman"/>
              </a:rPr>
              <a:t>. </a:t>
            </a:r>
            <a:r>
              <a:rPr lang="en-US" sz="2000" dirty="0"/>
              <a:t>Shaded-Pole Motor</a:t>
            </a:r>
          </a:p>
        </p:txBody>
      </p:sp>
      <p:sp>
        <p:nvSpPr>
          <p:cNvPr id="24" name="TextBox 23">
            <a:extLst>
              <a:ext uri="{FF2B5EF4-FFF2-40B4-BE49-F238E27FC236}">
                <a16:creationId xmlns:a16="http://schemas.microsoft.com/office/drawing/2014/main" id="{086F7357-4C82-4FD6-B437-40528A21FBA6}"/>
              </a:ext>
            </a:extLst>
          </p:cNvPr>
          <p:cNvSpPr txBox="1"/>
          <p:nvPr/>
        </p:nvSpPr>
        <p:spPr>
          <a:xfrm>
            <a:off x="165110" y="642646"/>
            <a:ext cx="11706850" cy="1015663"/>
          </a:xfrm>
          <a:prstGeom prst="rect">
            <a:avLst/>
          </a:prstGeom>
          <a:noFill/>
        </p:spPr>
        <p:txBody>
          <a:bodyPr wrap="square">
            <a:spAutoFit/>
          </a:bodyPr>
          <a:lstStyle/>
          <a:p>
            <a:pPr algn="just"/>
            <a:r>
              <a:rPr lang="en-US" sz="2000" b="0" i="0" dirty="0">
                <a:solidFill>
                  <a:srgbClr val="242021"/>
                </a:solidFill>
                <a:effectLst/>
                <a:latin typeface="TimesLTStd-Roman"/>
              </a:rPr>
              <a:t>To make a single-phase induction motor self-starting, the stator is provided with an extra winding known as </a:t>
            </a:r>
            <a:r>
              <a:rPr lang="en-US" sz="2000" b="1" i="1" dirty="0">
                <a:solidFill>
                  <a:srgbClr val="FF0000"/>
                </a:solidFill>
                <a:effectLst/>
                <a:latin typeface="TimesLTStd-Roman"/>
              </a:rPr>
              <a:t>starting</a:t>
            </a:r>
            <a:r>
              <a:rPr lang="en-US" sz="2000" b="0" i="0" dirty="0">
                <a:solidFill>
                  <a:srgbClr val="242021"/>
                </a:solidFill>
                <a:effectLst/>
                <a:latin typeface="TimesLTStd-Roman"/>
              </a:rPr>
              <a:t> (</a:t>
            </a:r>
            <a:r>
              <a:rPr lang="en-US" sz="2000" dirty="0">
                <a:solidFill>
                  <a:srgbClr val="242021"/>
                </a:solidFill>
                <a:latin typeface="TimesLTStd-Roman"/>
              </a:rPr>
              <a:t>or </a:t>
            </a:r>
            <a:r>
              <a:rPr lang="en-US" sz="2000" b="1" i="1" dirty="0">
                <a:solidFill>
                  <a:srgbClr val="0000CC"/>
                </a:solidFill>
                <a:latin typeface="TimesLTStd-Roman"/>
              </a:rPr>
              <a:t>auxiliary</a:t>
            </a:r>
            <a:r>
              <a:rPr lang="en-US" sz="2000" dirty="0">
                <a:solidFill>
                  <a:srgbClr val="242021"/>
                </a:solidFill>
                <a:latin typeface="TimesLTStd-Roman"/>
              </a:rPr>
              <a:t>) winding, in addition t the </a:t>
            </a:r>
            <a:r>
              <a:rPr lang="en-US" sz="2000" b="1" i="1" dirty="0">
                <a:solidFill>
                  <a:srgbClr val="FF0066"/>
                </a:solidFill>
                <a:latin typeface="TimesLTStd-Roman"/>
              </a:rPr>
              <a:t>main</a:t>
            </a:r>
            <a:r>
              <a:rPr lang="en-US" sz="2000" dirty="0">
                <a:solidFill>
                  <a:srgbClr val="242021"/>
                </a:solidFill>
                <a:latin typeface="TimesLTStd-Roman"/>
              </a:rPr>
              <a:t> (or </a:t>
            </a:r>
            <a:r>
              <a:rPr lang="en-US" sz="2000" b="1" i="1" dirty="0">
                <a:solidFill>
                  <a:srgbClr val="0000CC"/>
                </a:solidFill>
                <a:latin typeface="TimesLTStd-Roman"/>
              </a:rPr>
              <a:t>running</a:t>
            </a:r>
            <a:r>
              <a:rPr lang="en-US" sz="2000" dirty="0">
                <a:solidFill>
                  <a:srgbClr val="242021"/>
                </a:solidFill>
                <a:latin typeface="TimesLTStd-Roman"/>
              </a:rPr>
              <a:t>) winding.</a:t>
            </a:r>
          </a:p>
          <a:p>
            <a:pPr algn="just"/>
            <a:r>
              <a:rPr lang="en-US" sz="2000" dirty="0">
                <a:solidFill>
                  <a:srgbClr val="242021"/>
                </a:solidFill>
                <a:latin typeface="TimesLTStd-Roman"/>
              </a:rPr>
              <a:t>Two winding are connected in parallel across the supply and they are spaced 90</a:t>
            </a:r>
            <a:r>
              <a:rPr lang="en-US" sz="2000" baseline="30000" dirty="0">
                <a:solidFill>
                  <a:srgbClr val="242021"/>
                </a:solidFill>
                <a:latin typeface="TimesLTStd-Roman"/>
              </a:rPr>
              <a:t>o</a:t>
            </a:r>
            <a:r>
              <a:rPr lang="en-US" sz="2000" dirty="0">
                <a:solidFill>
                  <a:srgbClr val="242021"/>
                </a:solidFill>
                <a:latin typeface="TimesLTStd-Roman"/>
              </a:rPr>
              <a:t> electrically apart.</a:t>
            </a:r>
          </a:p>
        </p:txBody>
      </p:sp>
      <p:sp>
        <p:nvSpPr>
          <p:cNvPr id="25" name="Rectangle 24">
            <a:extLst>
              <a:ext uri="{FF2B5EF4-FFF2-40B4-BE49-F238E27FC236}">
                <a16:creationId xmlns:a16="http://schemas.microsoft.com/office/drawing/2014/main" id="{1761031C-478B-4E47-8889-BA98350BA810}"/>
              </a:ext>
            </a:extLst>
          </p:cNvPr>
          <p:cNvSpPr/>
          <p:nvPr/>
        </p:nvSpPr>
        <p:spPr>
          <a:xfrm>
            <a:off x="4752820" y="2799887"/>
            <a:ext cx="6936260"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Classification of Single-Phase Induction Motor</a:t>
            </a:r>
            <a:endParaRPr lang="en-US" sz="14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4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73</a:t>
            </a:fld>
            <a:endParaRPr lang="en-US" sz="2000" b="1" dirty="0">
              <a:solidFill>
                <a:schemeClr val="bg1"/>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D9900ED8-7B24-4DD4-B370-975DC2E8E62E}"/>
              </a:ext>
            </a:extLst>
          </p:cNvPr>
          <p:cNvPicPr>
            <a:picLocks noChangeAspect="1"/>
          </p:cNvPicPr>
          <p:nvPr/>
        </p:nvPicPr>
        <p:blipFill>
          <a:blip r:embed="rId2"/>
          <a:stretch>
            <a:fillRect/>
          </a:stretch>
        </p:blipFill>
        <p:spPr>
          <a:xfrm>
            <a:off x="571316" y="622356"/>
            <a:ext cx="3273148" cy="1737360"/>
          </a:xfrm>
          <a:prstGeom prst="rect">
            <a:avLst/>
          </a:prstGeom>
        </p:spPr>
      </p:pic>
      <p:sp>
        <p:nvSpPr>
          <p:cNvPr id="13" name="Rectangle 12">
            <a:extLst>
              <a:ext uri="{FF2B5EF4-FFF2-40B4-BE49-F238E27FC236}">
                <a16:creationId xmlns:a16="http://schemas.microsoft.com/office/drawing/2014/main" id="{2F98E10C-6514-420F-9898-01DD88EAD736}"/>
              </a:ext>
            </a:extLst>
          </p:cNvPr>
          <p:cNvSpPr/>
          <p:nvPr/>
        </p:nvSpPr>
        <p:spPr>
          <a:xfrm>
            <a:off x="6087669" y="152241"/>
            <a:ext cx="4432296"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i="0" dirty="0">
                <a:solidFill>
                  <a:srgbClr val="0000CC"/>
                </a:solidFill>
                <a:effectLst/>
                <a:latin typeface="TimesLTStd-Roman"/>
              </a:rPr>
              <a:t>Capacitor </a:t>
            </a:r>
            <a:r>
              <a:rPr lang="en-US" sz="2400" b="1" i="0" dirty="0">
                <a:solidFill>
                  <a:srgbClr val="FF33CC"/>
                </a:solidFill>
                <a:effectLst/>
                <a:latin typeface="TimesLTStd-Roman"/>
              </a:rPr>
              <a:t>Start</a:t>
            </a:r>
            <a:r>
              <a:rPr lang="en-US" sz="2400" b="1" i="0" dirty="0">
                <a:solidFill>
                  <a:srgbClr val="0000CC"/>
                </a:solidFill>
                <a:effectLst/>
                <a:latin typeface="TimesLTStd-Roman"/>
              </a:rPr>
              <a:t> Motor</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8AFFB363-D362-415E-BB19-4E0E17061A70}"/>
              </a:ext>
            </a:extLst>
          </p:cNvPr>
          <p:cNvPicPr>
            <a:picLocks noChangeAspect="1"/>
          </p:cNvPicPr>
          <p:nvPr/>
        </p:nvPicPr>
        <p:blipFill>
          <a:blip r:embed="rId3"/>
          <a:stretch>
            <a:fillRect/>
          </a:stretch>
        </p:blipFill>
        <p:spPr>
          <a:xfrm>
            <a:off x="461442" y="2378800"/>
            <a:ext cx="3464911" cy="2377440"/>
          </a:xfrm>
          <a:prstGeom prst="rect">
            <a:avLst/>
          </a:prstGeom>
        </p:spPr>
      </p:pic>
      <p:pic>
        <p:nvPicPr>
          <p:cNvPr id="19" name="Picture 18">
            <a:extLst>
              <a:ext uri="{FF2B5EF4-FFF2-40B4-BE49-F238E27FC236}">
                <a16:creationId xmlns:a16="http://schemas.microsoft.com/office/drawing/2014/main" id="{BC2175D1-818E-4F4F-86DB-4DCAE08E8BB1}"/>
              </a:ext>
            </a:extLst>
          </p:cNvPr>
          <p:cNvPicPr>
            <a:picLocks noChangeAspect="1"/>
          </p:cNvPicPr>
          <p:nvPr/>
        </p:nvPicPr>
        <p:blipFill>
          <a:blip r:embed="rId4"/>
          <a:stretch>
            <a:fillRect/>
          </a:stretch>
        </p:blipFill>
        <p:spPr>
          <a:xfrm>
            <a:off x="8600908" y="782554"/>
            <a:ext cx="3305777" cy="2286000"/>
          </a:xfrm>
          <a:prstGeom prst="rect">
            <a:avLst/>
          </a:prstGeom>
        </p:spPr>
      </p:pic>
      <p:pic>
        <p:nvPicPr>
          <p:cNvPr id="17" name="Picture 16">
            <a:extLst>
              <a:ext uri="{FF2B5EF4-FFF2-40B4-BE49-F238E27FC236}">
                <a16:creationId xmlns:a16="http://schemas.microsoft.com/office/drawing/2014/main" id="{12D69378-2BA0-0CE1-F79C-E496214EE1CA}"/>
              </a:ext>
            </a:extLst>
          </p:cNvPr>
          <p:cNvPicPr>
            <a:picLocks noChangeAspect="1"/>
          </p:cNvPicPr>
          <p:nvPr/>
        </p:nvPicPr>
        <p:blipFill>
          <a:blip r:embed="rId5"/>
          <a:stretch>
            <a:fillRect/>
          </a:stretch>
        </p:blipFill>
        <p:spPr>
          <a:xfrm>
            <a:off x="5334553" y="1011154"/>
            <a:ext cx="3154947" cy="1828800"/>
          </a:xfrm>
          <a:prstGeom prst="rect">
            <a:avLst/>
          </a:prstGeom>
        </p:spPr>
      </p:pic>
      <p:cxnSp>
        <p:nvCxnSpPr>
          <p:cNvPr id="20" name="Straight Connector 19">
            <a:extLst>
              <a:ext uri="{FF2B5EF4-FFF2-40B4-BE49-F238E27FC236}">
                <a16:creationId xmlns:a16="http://schemas.microsoft.com/office/drawing/2014/main" id="{43230720-44C9-5A60-DF4D-1AC4E795F534}"/>
              </a:ext>
            </a:extLst>
          </p:cNvPr>
          <p:cNvCxnSpPr/>
          <p:nvPr/>
        </p:nvCxnSpPr>
        <p:spPr>
          <a:xfrm>
            <a:off x="5059371" y="14064"/>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5A2DBB-DACA-DF0A-A644-D3340EE4D20E}"/>
              </a:ext>
            </a:extLst>
          </p:cNvPr>
          <p:cNvSpPr txBox="1"/>
          <p:nvPr/>
        </p:nvSpPr>
        <p:spPr>
          <a:xfrm>
            <a:off x="71802" y="4715408"/>
            <a:ext cx="4887186" cy="1631216"/>
          </a:xfrm>
          <a:prstGeom prst="rect">
            <a:avLst/>
          </a:prstGeom>
          <a:solidFill>
            <a:schemeClr val="bg1"/>
          </a:solidFill>
        </p:spPr>
        <p:txBody>
          <a:bodyPr wrap="square">
            <a:spAutoFit/>
          </a:bodyPr>
          <a:lstStyle/>
          <a:p>
            <a:pPr algn="just"/>
            <a:r>
              <a:rPr lang="en-US" sz="2000" dirty="0">
                <a:solidFill>
                  <a:srgbClr val="242021"/>
                </a:solidFill>
                <a:latin typeface="TimesLTStd-Roman"/>
              </a:rPr>
              <a:t>The auxiliary winding may be disconnected automatically by the operation of a centrifugal switch at about 75% of synchronous speed. Once the motor is started, it continues to run in the same direction.</a:t>
            </a:r>
            <a:endParaRPr lang="en-US" sz="2000" dirty="0"/>
          </a:p>
        </p:txBody>
      </p:sp>
      <p:sp>
        <p:nvSpPr>
          <p:cNvPr id="22" name="Rectangle 21">
            <a:extLst>
              <a:ext uri="{FF2B5EF4-FFF2-40B4-BE49-F238E27FC236}">
                <a16:creationId xmlns:a16="http://schemas.microsoft.com/office/drawing/2014/main" id="{68EC9F27-AF78-B4E6-7963-5138D4524450}"/>
              </a:ext>
            </a:extLst>
          </p:cNvPr>
          <p:cNvSpPr/>
          <p:nvPr/>
        </p:nvSpPr>
        <p:spPr>
          <a:xfrm>
            <a:off x="344421" y="212598"/>
            <a:ext cx="4473239" cy="377026"/>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000" b="1" i="0" dirty="0">
                <a:solidFill>
                  <a:srgbClr val="0000CC"/>
                </a:solidFill>
                <a:effectLst/>
                <a:latin typeface="TimesLTStd-Roman"/>
              </a:rPr>
              <a:t>Split-Phase (or resistance-start) Motor</a:t>
            </a:r>
            <a:endParaRPr lang="en-US" sz="12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A46C003F-437F-D186-5A0D-C6DDF0B793D5}"/>
              </a:ext>
            </a:extLst>
          </p:cNvPr>
          <p:cNvSpPr/>
          <p:nvPr/>
        </p:nvSpPr>
        <p:spPr>
          <a:xfrm>
            <a:off x="6252962" y="3348229"/>
            <a:ext cx="3602240"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400" b="1" i="0" dirty="0">
                <a:solidFill>
                  <a:srgbClr val="0000CC"/>
                </a:solidFill>
                <a:effectLst/>
                <a:latin typeface="TimesLTStd-Roman"/>
              </a:rPr>
              <a:t>Capacitor </a:t>
            </a:r>
            <a:r>
              <a:rPr lang="en-US" sz="2400" b="1" i="0" dirty="0">
                <a:solidFill>
                  <a:srgbClr val="FF33CC"/>
                </a:solidFill>
                <a:effectLst/>
                <a:latin typeface="TimesLTStd-Roman"/>
              </a:rPr>
              <a:t>Run</a:t>
            </a:r>
            <a:r>
              <a:rPr lang="en-US" sz="2400" b="1" i="0" dirty="0">
                <a:solidFill>
                  <a:srgbClr val="0000CC"/>
                </a:solidFill>
                <a:effectLst/>
                <a:latin typeface="TimesLTStd-Roman"/>
              </a:rPr>
              <a:t> Motor</a:t>
            </a:r>
            <a:endParaRPr lang="en-US" sz="14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FE70396F-6B70-674F-C995-3A809D049CA4}"/>
              </a:ext>
            </a:extLst>
          </p:cNvPr>
          <p:cNvPicPr>
            <a:picLocks noChangeAspect="1"/>
          </p:cNvPicPr>
          <p:nvPr/>
        </p:nvPicPr>
        <p:blipFill>
          <a:blip r:embed="rId6"/>
          <a:stretch>
            <a:fillRect/>
          </a:stretch>
        </p:blipFill>
        <p:spPr>
          <a:xfrm>
            <a:off x="5217997" y="4205862"/>
            <a:ext cx="2904896" cy="2011680"/>
          </a:xfrm>
          <a:prstGeom prst="rect">
            <a:avLst/>
          </a:prstGeom>
        </p:spPr>
      </p:pic>
      <p:pic>
        <p:nvPicPr>
          <p:cNvPr id="25" name="Picture 24">
            <a:extLst>
              <a:ext uri="{FF2B5EF4-FFF2-40B4-BE49-F238E27FC236}">
                <a16:creationId xmlns:a16="http://schemas.microsoft.com/office/drawing/2014/main" id="{ABF5B2A5-FF33-F230-2909-41DBAAFD0681}"/>
              </a:ext>
            </a:extLst>
          </p:cNvPr>
          <p:cNvPicPr>
            <a:picLocks noChangeAspect="1"/>
          </p:cNvPicPr>
          <p:nvPr/>
        </p:nvPicPr>
        <p:blipFill>
          <a:blip r:embed="rId7"/>
          <a:stretch>
            <a:fillRect/>
          </a:stretch>
        </p:blipFill>
        <p:spPr>
          <a:xfrm>
            <a:off x="8303817" y="4022982"/>
            <a:ext cx="3537114" cy="2194560"/>
          </a:xfrm>
          <a:prstGeom prst="rect">
            <a:avLst/>
          </a:prstGeom>
        </p:spPr>
      </p:pic>
    </p:spTree>
    <p:extLst>
      <p:ext uri="{BB962C8B-B14F-4D97-AF65-F5344CB8AC3E}">
        <p14:creationId xmlns:p14="http://schemas.microsoft.com/office/powerpoint/2010/main" val="3062532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74</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3A9DB78A-D524-435D-AF02-C9F243F6C3D6}"/>
              </a:ext>
            </a:extLst>
          </p:cNvPr>
          <p:cNvSpPr/>
          <p:nvPr/>
        </p:nvSpPr>
        <p:spPr>
          <a:xfrm>
            <a:off x="2609949" y="154706"/>
            <a:ext cx="6902757"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i="0" dirty="0">
                <a:solidFill>
                  <a:srgbClr val="0000CC"/>
                </a:solidFill>
                <a:effectLst/>
                <a:latin typeface="TimesLTStd-Roman"/>
              </a:rPr>
              <a:t>Shaded-Pole</a:t>
            </a:r>
            <a:r>
              <a:rPr lang="en-US" sz="2800" b="1" i="0" dirty="0">
                <a:solidFill>
                  <a:srgbClr val="FF33CC"/>
                </a:solidFill>
                <a:effectLst/>
                <a:latin typeface="TimesLTStd-Roman"/>
              </a:rPr>
              <a:t> </a:t>
            </a:r>
            <a:r>
              <a:rPr lang="en-US" sz="2800" b="1" i="0" dirty="0">
                <a:solidFill>
                  <a:srgbClr val="0000CC"/>
                </a:solidFill>
                <a:effectLst/>
                <a:latin typeface="TimesLTStd-Roman"/>
              </a:rPr>
              <a:t>Motor</a:t>
            </a:r>
            <a:endParaRPr lang="en-US" sz="16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02A26E8-B74C-4790-A027-90DBB2C03D5A}"/>
              </a:ext>
            </a:extLst>
          </p:cNvPr>
          <p:cNvPicPr>
            <a:picLocks noChangeAspect="1"/>
          </p:cNvPicPr>
          <p:nvPr/>
        </p:nvPicPr>
        <p:blipFill>
          <a:blip r:embed="rId2"/>
          <a:stretch>
            <a:fillRect/>
          </a:stretch>
        </p:blipFill>
        <p:spPr>
          <a:xfrm>
            <a:off x="8551449" y="850800"/>
            <a:ext cx="3495675" cy="2914650"/>
          </a:xfrm>
          <a:prstGeom prst="rect">
            <a:avLst/>
          </a:prstGeom>
        </p:spPr>
      </p:pic>
      <p:pic>
        <p:nvPicPr>
          <p:cNvPr id="10" name="Picture 9">
            <a:extLst>
              <a:ext uri="{FF2B5EF4-FFF2-40B4-BE49-F238E27FC236}">
                <a16:creationId xmlns:a16="http://schemas.microsoft.com/office/drawing/2014/main" id="{0C35D0C6-1BF5-4C17-9AA3-9B1449585840}"/>
              </a:ext>
            </a:extLst>
          </p:cNvPr>
          <p:cNvPicPr>
            <a:picLocks noChangeAspect="1"/>
          </p:cNvPicPr>
          <p:nvPr/>
        </p:nvPicPr>
        <p:blipFill>
          <a:blip r:embed="rId3"/>
          <a:stretch>
            <a:fillRect/>
          </a:stretch>
        </p:blipFill>
        <p:spPr>
          <a:xfrm>
            <a:off x="8357715" y="3757459"/>
            <a:ext cx="3610294" cy="2381250"/>
          </a:xfrm>
          <a:prstGeom prst="rect">
            <a:avLst/>
          </a:prstGeom>
        </p:spPr>
      </p:pic>
      <p:sp>
        <p:nvSpPr>
          <p:cNvPr id="11" name="TextBox 10">
            <a:extLst>
              <a:ext uri="{FF2B5EF4-FFF2-40B4-BE49-F238E27FC236}">
                <a16:creationId xmlns:a16="http://schemas.microsoft.com/office/drawing/2014/main" id="{0DA2067C-84ED-4D2A-AAAE-F2E6C9B0CD5C}"/>
              </a:ext>
            </a:extLst>
          </p:cNvPr>
          <p:cNvSpPr txBox="1"/>
          <p:nvPr/>
        </p:nvSpPr>
        <p:spPr>
          <a:xfrm>
            <a:off x="309708" y="3705023"/>
            <a:ext cx="7968892" cy="2554545"/>
          </a:xfrm>
          <a:prstGeom prst="rect">
            <a:avLst/>
          </a:prstGeom>
          <a:noFill/>
        </p:spPr>
        <p:txBody>
          <a:bodyPr wrap="square">
            <a:spAutoFit/>
          </a:bodyPr>
          <a:lstStyle/>
          <a:p>
            <a:pPr algn="just"/>
            <a:r>
              <a:rPr lang="en-US" sz="2000" dirty="0">
                <a:solidFill>
                  <a:srgbClr val="242021"/>
                </a:solidFill>
                <a:latin typeface="TimesLTStd-Roman"/>
              </a:rPr>
              <a:t>Therefore, the flux in the unshaded portion reaches its maximum before the flux in the shaded portion.</a:t>
            </a:r>
          </a:p>
          <a:p>
            <a:pPr algn="just"/>
            <a:r>
              <a:rPr lang="en-US" sz="2000" dirty="0">
                <a:solidFill>
                  <a:srgbClr val="242021"/>
                </a:solidFill>
                <a:latin typeface="TimesLTStd-Roman"/>
              </a:rPr>
              <a:t>The result is like a rotating field moving from the unshaded to the shaded portion of the pole, and causing the motor to produce a slow starting torque. </a:t>
            </a:r>
          </a:p>
          <a:p>
            <a:pPr algn="just"/>
            <a:r>
              <a:rPr lang="en-US" sz="2000" dirty="0">
                <a:solidFill>
                  <a:srgbClr val="242021"/>
                </a:solidFill>
                <a:latin typeface="TimesLTStd-Roman"/>
              </a:rPr>
              <a:t>The shaded-pole motor is rugged, cheap, small in size, and needs minimum maintenance.</a:t>
            </a:r>
          </a:p>
          <a:p>
            <a:pPr algn="just"/>
            <a:r>
              <a:rPr lang="en-US" sz="2000" dirty="0">
                <a:solidFill>
                  <a:srgbClr val="242021"/>
                </a:solidFill>
                <a:latin typeface="TimesLTStd-Roman"/>
              </a:rPr>
              <a:t>It has very </a:t>
            </a:r>
            <a:r>
              <a:rPr lang="en-US" sz="2000" b="1" i="1" dirty="0">
                <a:solidFill>
                  <a:srgbClr val="242021"/>
                </a:solidFill>
                <a:latin typeface="TimesLTStd-Roman"/>
              </a:rPr>
              <a:t>low starting torque, efficiency, and power factor</a:t>
            </a:r>
            <a:r>
              <a:rPr lang="en-US" sz="2000" dirty="0">
                <a:solidFill>
                  <a:srgbClr val="242021"/>
                </a:solidFill>
                <a:latin typeface="TimesLTStd-Roman"/>
              </a:rPr>
              <a:t>, and is used in </a:t>
            </a:r>
            <a:r>
              <a:rPr lang="en-US" sz="2000" b="1" i="1" dirty="0">
                <a:solidFill>
                  <a:srgbClr val="FF33CC"/>
                </a:solidFill>
                <a:latin typeface="TimesLTStd-Roman"/>
              </a:rPr>
              <a:t>turntables, motion-picture projectors, small fans, and vending machines</a:t>
            </a:r>
            <a:r>
              <a:rPr lang="en-US" sz="2000" dirty="0">
                <a:solidFill>
                  <a:srgbClr val="242021"/>
                </a:solidFill>
                <a:latin typeface="TimesLTStd-Roman"/>
              </a:rPr>
              <a:t>.</a:t>
            </a:r>
            <a:endParaRPr lang="en-US" sz="2000" dirty="0"/>
          </a:p>
        </p:txBody>
      </p:sp>
      <p:sp>
        <p:nvSpPr>
          <p:cNvPr id="12" name="TextBox 11">
            <a:extLst>
              <a:ext uri="{FF2B5EF4-FFF2-40B4-BE49-F238E27FC236}">
                <a16:creationId xmlns:a16="http://schemas.microsoft.com/office/drawing/2014/main" id="{19891868-D5C4-4EE5-98B7-117F35C92501}"/>
              </a:ext>
            </a:extLst>
          </p:cNvPr>
          <p:cNvSpPr txBox="1"/>
          <p:nvPr/>
        </p:nvSpPr>
        <p:spPr>
          <a:xfrm>
            <a:off x="302332" y="1355065"/>
            <a:ext cx="8055383" cy="2246769"/>
          </a:xfrm>
          <a:prstGeom prst="rect">
            <a:avLst/>
          </a:prstGeom>
          <a:noFill/>
        </p:spPr>
        <p:txBody>
          <a:bodyPr wrap="square">
            <a:spAutoFit/>
          </a:bodyPr>
          <a:lstStyle/>
          <a:p>
            <a:pPr algn="just"/>
            <a:r>
              <a:rPr lang="en-US" sz="2000" dirty="0">
                <a:solidFill>
                  <a:srgbClr val="242021"/>
                </a:solidFill>
                <a:latin typeface="TimesLTStd-Roman"/>
              </a:rPr>
              <a:t>As shown in the following figure, the motor has a salient-pole construction, with one-coil-per-pole main windings, and a squirrel-cage rotor. </a:t>
            </a:r>
          </a:p>
          <a:p>
            <a:pPr algn="just"/>
            <a:r>
              <a:rPr lang="en-US" sz="2000" b="1" i="1" dirty="0">
                <a:solidFill>
                  <a:srgbClr val="0000CC"/>
                </a:solidFill>
                <a:latin typeface="TimesLTStd-Roman"/>
              </a:rPr>
              <a:t>One portion of each pole has a shading band or coil</a:t>
            </a:r>
            <a:r>
              <a:rPr lang="en-US" sz="2000" dirty="0">
                <a:solidFill>
                  <a:srgbClr val="242021"/>
                </a:solidFill>
                <a:latin typeface="TimesLTStd-Roman"/>
              </a:rPr>
              <a:t>.</a:t>
            </a:r>
          </a:p>
          <a:p>
            <a:pPr algn="just"/>
            <a:r>
              <a:rPr lang="en-US" sz="2000" dirty="0">
                <a:solidFill>
                  <a:srgbClr val="242021"/>
                </a:solidFill>
                <a:latin typeface="TimesLTStd-Roman"/>
              </a:rPr>
              <a:t>The shading band is simply a short-circuited copper strap (or single-turn solid copper ring) wound around the smaller segment of the pole piece.</a:t>
            </a:r>
          </a:p>
          <a:p>
            <a:pPr algn="just"/>
            <a:r>
              <a:rPr lang="en-US" sz="2000" dirty="0">
                <a:solidFill>
                  <a:srgbClr val="242021"/>
                </a:solidFill>
                <a:latin typeface="TimesLTStd-Roman"/>
              </a:rPr>
              <a:t>The current induced in the shading band causes the flux in the shaded portion of the pole to lag the flux in the unshaded portion of the pole.</a:t>
            </a:r>
            <a:endParaRPr lang="en-US" sz="2000" dirty="0"/>
          </a:p>
        </p:txBody>
      </p:sp>
      <p:sp>
        <p:nvSpPr>
          <p:cNvPr id="13" name="TextBox 12">
            <a:extLst>
              <a:ext uri="{FF2B5EF4-FFF2-40B4-BE49-F238E27FC236}">
                <a16:creationId xmlns:a16="http://schemas.microsoft.com/office/drawing/2014/main" id="{C63949DB-3455-486E-A0E9-CC33EB13852B}"/>
              </a:ext>
            </a:extLst>
          </p:cNvPr>
          <p:cNvSpPr txBox="1"/>
          <p:nvPr/>
        </p:nvSpPr>
        <p:spPr>
          <a:xfrm>
            <a:off x="265465" y="728583"/>
            <a:ext cx="9512716" cy="400110"/>
          </a:xfrm>
          <a:prstGeom prst="rect">
            <a:avLst/>
          </a:prstGeom>
          <a:noFill/>
        </p:spPr>
        <p:txBody>
          <a:bodyPr wrap="square">
            <a:spAutoFit/>
          </a:bodyPr>
          <a:lstStyle/>
          <a:p>
            <a:pPr algn="just"/>
            <a:r>
              <a:rPr lang="en-US" sz="2000" dirty="0">
                <a:solidFill>
                  <a:srgbClr val="242021"/>
                </a:solidFill>
                <a:latin typeface="TimesLTStd-Roman"/>
              </a:rPr>
              <a:t>The shaded-pole induction motor is used widely in applications that require 1/20 hp or less.</a:t>
            </a:r>
            <a:endParaRPr lang="en-US" sz="2000" dirty="0"/>
          </a:p>
        </p:txBody>
      </p:sp>
    </p:spTree>
    <p:extLst>
      <p:ext uri="{BB962C8B-B14F-4D97-AF65-F5344CB8AC3E}">
        <p14:creationId xmlns:p14="http://schemas.microsoft.com/office/powerpoint/2010/main" val="247777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352045" y="1269331"/>
            <a:ext cx="7487908" cy="2285241"/>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Synchronous Generator</a:t>
            </a:r>
          </a:p>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[Alternator]</a:t>
            </a:r>
          </a:p>
          <a:p>
            <a:pPr algn="ctr"/>
            <a:r>
              <a:rPr lang="en-US" sz="4800" b="1" dirty="0">
                <a:solidFill>
                  <a:srgbClr val="0000CC"/>
                </a:solidFill>
                <a:latin typeface="Times New Roman" panose="02020603050405020304" pitchFamily="18" charset="0"/>
                <a:cs typeface="Times New Roman" panose="02020603050405020304" pitchFamily="18" charset="0"/>
              </a:rPr>
              <a:t>Chapter 37</a:t>
            </a: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2512555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76</a:t>
            </a:fld>
            <a:endParaRPr lang="en-US" sz="2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D42A8E47-48BB-4572-BE8E-C659B3695F8C}"/>
              </a:ext>
            </a:extLst>
          </p:cNvPr>
          <p:cNvSpPr/>
          <p:nvPr/>
        </p:nvSpPr>
        <p:spPr>
          <a:xfrm>
            <a:off x="2605431" y="172613"/>
            <a:ext cx="6981138"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Synchronous Generator Or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Alternator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F9C455B-BA26-4E3F-838A-92C8830285FF}"/>
              </a:ext>
            </a:extLst>
          </p:cNvPr>
          <p:cNvSpPr txBox="1"/>
          <p:nvPr/>
        </p:nvSpPr>
        <p:spPr>
          <a:xfrm>
            <a:off x="682174" y="861922"/>
            <a:ext cx="11117940" cy="5293757"/>
          </a:xfrm>
          <a:prstGeom prst="rect">
            <a:avLst/>
          </a:prstGeom>
          <a:noFill/>
        </p:spPr>
        <p:txBody>
          <a:bodyPr wrap="square" rtlCol="0">
            <a:spAutoFit/>
          </a:bodyPr>
          <a:lstStyle/>
          <a:p>
            <a:pPr indent="-457200" algn="just">
              <a:spcAft>
                <a:spcPts val="1200"/>
              </a:spcAft>
            </a:pPr>
            <a:r>
              <a:rPr lang="en-US" sz="2400" dirty="0"/>
              <a:t>Almost whole of the world, all </a:t>
            </a:r>
            <a:r>
              <a:rPr lang="en-US" sz="2400" b="1" i="1" dirty="0"/>
              <a:t>three-phase power</a:t>
            </a:r>
            <a:r>
              <a:rPr lang="en-US" sz="2400" dirty="0"/>
              <a:t> is generated by synchronous machines operated as generators. Synchronous generators are also called </a:t>
            </a:r>
            <a:r>
              <a:rPr lang="en-US" sz="2400" b="1" dirty="0">
                <a:solidFill>
                  <a:srgbClr val="FF0000"/>
                </a:solidFill>
              </a:rPr>
              <a:t>alternators</a:t>
            </a:r>
            <a:r>
              <a:rPr lang="en-US" sz="2400" dirty="0"/>
              <a:t> and are large machines producing electrical power at hydro, nuclear, or thermal power plants. </a:t>
            </a:r>
          </a:p>
          <a:p>
            <a:pPr indent="-457200" algn="just">
              <a:spcAft>
                <a:spcPts val="1200"/>
              </a:spcAft>
            </a:pPr>
            <a:r>
              <a:rPr lang="en-US" sz="2400" dirty="0"/>
              <a:t>Synchronous generators rated in excess of </a:t>
            </a:r>
            <a:r>
              <a:rPr lang="en-US" sz="2400" b="1" dirty="0"/>
              <a:t>1000 MVA</a:t>
            </a:r>
            <a:r>
              <a:rPr lang="en-US" sz="2400" dirty="0"/>
              <a:t> are quite commonly used in generating stations.</a:t>
            </a:r>
          </a:p>
          <a:p>
            <a:pPr indent="-457200" algn="just">
              <a:spcAft>
                <a:spcPts val="1200"/>
              </a:spcAft>
            </a:pPr>
            <a:r>
              <a:rPr lang="en-US" sz="2400" dirty="0"/>
              <a:t>The term </a:t>
            </a:r>
            <a:r>
              <a:rPr lang="en-US" sz="2400" b="1" i="1" dirty="0"/>
              <a:t>synchronous</a:t>
            </a:r>
            <a:r>
              <a:rPr lang="en-US" sz="2400" dirty="0"/>
              <a:t> refers to the fact that these machines </a:t>
            </a:r>
            <a:r>
              <a:rPr lang="en-US" sz="2400" b="1" i="1" dirty="0"/>
              <a:t>operate at constant speeds and frequencies</a:t>
            </a:r>
            <a:r>
              <a:rPr lang="en-US" sz="2400" dirty="0"/>
              <a:t>.</a:t>
            </a:r>
          </a:p>
          <a:p>
            <a:pPr indent="-457200" algn="just">
              <a:spcAft>
                <a:spcPts val="1200"/>
              </a:spcAft>
            </a:pPr>
            <a:r>
              <a:rPr lang="en-US" sz="2400" dirty="0"/>
              <a:t>A given synchronous machine can operate as a </a:t>
            </a:r>
            <a:r>
              <a:rPr lang="en-US" sz="2400" b="1" i="1" dirty="0"/>
              <a:t>generator</a:t>
            </a:r>
            <a:r>
              <a:rPr lang="en-US" sz="2400" dirty="0"/>
              <a:t> or as a </a:t>
            </a:r>
            <a:r>
              <a:rPr lang="en-US" sz="2400" b="1" i="1" dirty="0"/>
              <a:t>motor</a:t>
            </a:r>
            <a:r>
              <a:rPr lang="en-US" sz="2400" dirty="0"/>
              <a:t>.</a:t>
            </a:r>
          </a:p>
          <a:p>
            <a:pPr indent="-457200" algn="just">
              <a:spcAft>
                <a:spcPts val="1200"/>
              </a:spcAft>
            </a:pPr>
            <a:r>
              <a:rPr lang="en-US" sz="2400" dirty="0"/>
              <a:t>Such machines are used as motors in constant-speed drives in </a:t>
            </a:r>
            <a:r>
              <a:rPr lang="en-US" sz="2400" b="1" i="1" dirty="0"/>
              <a:t>industrial applications</a:t>
            </a:r>
            <a:r>
              <a:rPr lang="en-US" sz="2400" dirty="0"/>
              <a:t> and also for </a:t>
            </a:r>
            <a:r>
              <a:rPr lang="en-US" sz="2400" b="1" i="1" dirty="0"/>
              <a:t>pumped-storage stations</a:t>
            </a:r>
            <a:r>
              <a:rPr lang="en-US" sz="2400" dirty="0"/>
              <a:t>. </a:t>
            </a:r>
          </a:p>
          <a:p>
            <a:pPr indent="-457200" algn="just">
              <a:spcAft>
                <a:spcPts val="1200"/>
              </a:spcAft>
            </a:pPr>
            <a:r>
              <a:rPr lang="en-US" sz="2400" dirty="0"/>
              <a:t>In small sizes with only fractional horsepower, they are used in </a:t>
            </a:r>
            <a:r>
              <a:rPr lang="en-US" sz="2400" b="1" i="1" dirty="0"/>
              <a:t>electric clocks</a:t>
            </a:r>
            <a:r>
              <a:rPr lang="en-US" sz="2400" dirty="0"/>
              <a:t>, </a:t>
            </a:r>
            <a:r>
              <a:rPr lang="en-US" sz="2400" b="1" i="1" dirty="0"/>
              <a:t>timers</a:t>
            </a:r>
            <a:r>
              <a:rPr lang="en-US" sz="2400" dirty="0"/>
              <a:t>, </a:t>
            </a:r>
            <a:r>
              <a:rPr lang="en-US" sz="2400" b="1" i="1" dirty="0"/>
              <a:t>record players</a:t>
            </a:r>
            <a:r>
              <a:rPr lang="en-US" sz="2400" dirty="0"/>
              <a:t>, and in other applications which </a:t>
            </a:r>
            <a:r>
              <a:rPr lang="en-US" sz="2400" b="1" i="1" dirty="0"/>
              <a:t>require constant speed</a:t>
            </a:r>
            <a:r>
              <a:rPr lang="en-US" sz="2400" dirty="0"/>
              <a:t>.</a:t>
            </a:r>
          </a:p>
        </p:txBody>
      </p:sp>
    </p:spTree>
    <p:extLst>
      <p:ext uri="{BB962C8B-B14F-4D97-AF65-F5344CB8AC3E}">
        <p14:creationId xmlns:p14="http://schemas.microsoft.com/office/powerpoint/2010/main" val="420800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77</a:t>
            </a:fld>
            <a:endParaRPr lang="en-US" sz="2000" b="1" dirty="0">
              <a:solidFill>
                <a:schemeClr val="bg1"/>
              </a:solidFill>
              <a:latin typeface="Times New Roman" pitchFamily="18" charset="0"/>
              <a:cs typeface="Times New Roman" pitchFamily="18" charset="0"/>
            </a:endParaRPr>
          </a:p>
        </p:txBody>
      </p:sp>
      <p:sp>
        <p:nvSpPr>
          <p:cNvPr id="15" name="Rectangle 14">
            <a:extLst>
              <a:ext uri="{FF2B5EF4-FFF2-40B4-BE49-F238E27FC236}">
                <a16:creationId xmlns:a16="http://schemas.microsoft.com/office/drawing/2014/main" id="{48253391-F40C-4CEC-ABFF-14D4FB5EBD00}"/>
              </a:ext>
            </a:extLst>
          </p:cNvPr>
          <p:cNvSpPr/>
          <p:nvPr/>
        </p:nvSpPr>
        <p:spPr>
          <a:xfrm>
            <a:off x="1349829" y="158099"/>
            <a:ext cx="9274628"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Construction  of a Synchronous Generator Or an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Alternator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77B36DE-1F22-48C7-8209-C621BA2D0891}"/>
              </a:ext>
            </a:extLst>
          </p:cNvPr>
          <p:cNvSpPr txBox="1"/>
          <p:nvPr/>
        </p:nvSpPr>
        <p:spPr>
          <a:xfrm>
            <a:off x="196594" y="686606"/>
            <a:ext cx="11535087" cy="1092607"/>
          </a:xfrm>
          <a:prstGeom prst="rect">
            <a:avLst/>
          </a:prstGeom>
          <a:noFill/>
        </p:spPr>
        <p:txBody>
          <a:bodyPr wrap="square" rtlCol="0">
            <a:spAutoFit/>
          </a:bodyPr>
          <a:lstStyle/>
          <a:p>
            <a:pPr indent="-457200" algn="just">
              <a:spcAft>
                <a:spcPts val="600"/>
              </a:spcAft>
            </a:pPr>
            <a:r>
              <a:rPr lang="en-US" sz="2000" dirty="0"/>
              <a:t>In a synchronous machine, the </a:t>
            </a:r>
            <a:r>
              <a:rPr lang="en-US" sz="2000" b="1" dirty="0">
                <a:solidFill>
                  <a:srgbClr val="FF0000"/>
                </a:solidFill>
              </a:rPr>
              <a:t>armature winding </a:t>
            </a:r>
            <a:r>
              <a:rPr lang="en-US" sz="2000" dirty="0"/>
              <a:t>is on the </a:t>
            </a:r>
            <a:r>
              <a:rPr lang="en-US" sz="2000" b="1" dirty="0">
                <a:solidFill>
                  <a:srgbClr val="FF0000"/>
                </a:solidFill>
              </a:rPr>
              <a:t>stator</a:t>
            </a:r>
            <a:r>
              <a:rPr lang="en-US" sz="2000" dirty="0"/>
              <a:t> and the </a:t>
            </a:r>
            <a:r>
              <a:rPr lang="en-US" sz="2000" b="1" dirty="0">
                <a:solidFill>
                  <a:srgbClr val="0000CC"/>
                </a:solidFill>
              </a:rPr>
              <a:t>field winding</a:t>
            </a:r>
            <a:r>
              <a:rPr lang="en-US" sz="2000" dirty="0"/>
              <a:t> is on the </a:t>
            </a:r>
            <a:r>
              <a:rPr lang="en-US" sz="2000" dirty="0">
                <a:solidFill>
                  <a:srgbClr val="0000CC"/>
                </a:solidFill>
              </a:rPr>
              <a:t>rotor</a:t>
            </a:r>
            <a:r>
              <a:rPr lang="en-US" sz="2000" dirty="0"/>
              <a:t>.</a:t>
            </a:r>
          </a:p>
          <a:p>
            <a:pPr indent="-457200" algn="just">
              <a:spcAft>
                <a:spcPts val="600"/>
              </a:spcAft>
            </a:pPr>
            <a:r>
              <a:rPr lang="en-US" sz="2000" dirty="0"/>
              <a:t> </a:t>
            </a:r>
            <a:r>
              <a:rPr lang="en-US" sz="2000" b="1" dirty="0">
                <a:solidFill>
                  <a:srgbClr val="FF0066"/>
                </a:solidFill>
              </a:rPr>
              <a:t>Stator</a:t>
            </a:r>
            <a:r>
              <a:rPr lang="en-US" sz="2000" dirty="0"/>
              <a:t>: The stator consist of a cast-iron frame, which supports the armature core, having </a:t>
            </a:r>
            <a:r>
              <a:rPr lang="en-US" sz="2000" b="1" i="1" dirty="0"/>
              <a:t>slots on its inner periphery</a:t>
            </a:r>
            <a:r>
              <a:rPr lang="en-US" sz="2000" dirty="0"/>
              <a:t> for housing the armature conductors.</a:t>
            </a:r>
          </a:p>
        </p:txBody>
      </p:sp>
      <p:grpSp>
        <p:nvGrpSpPr>
          <p:cNvPr id="19" name="Group 18">
            <a:extLst>
              <a:ext uri="{FF2B5EF4-FFF2-40B4-BE49-F238E27FC236}">
                <a16:creationId xmlns:a16="http://schemas.microsoft.com/office/drawing/2014/main" id="{4445054B-5BA9-4C05-B6E6-1AB8743ACA86}"/>
              </a:ext>
            </a:extLst>
          </p:cNvPr>
          <p:cNvGrpSpPr/>
          <p:nvPr/>
        </p:nvGrpSpPr>
        <p:grpSpPr>
          <a:xfrm>
            <a:off x="5219095" y="4221158"/>
            <a:ext cx="2247900" cy="2000250"/>
            <a:chOff x="6972873" y="4333875"/>
            <a:chExt cx="2247900" cy="2000250"/>
          </a:xfrm>
        </p:grpSpPr>
        <p:pic>
          <p:nvPicPr>
            <p:cNvPr id="12" name="Picture 11">
              <a:extLst>
                <a:ext uri="{FF2B5EF4-FFF2-40B4-BE49-F238E27FC236}">
                  <a16:creationId xmlns:a16="http://schemas.microsoft.com/office/drawing/2014/main" id="{DC7CBEB8-3E84-4E21-9526-EF121C006948}"/>
                </a:ext>
              </a:extLst>
            </p:cNvPr>
            <p:cNvPicPr>
              <a:picLocks noChangeAspect="1"/>
            </p:cNvPicPr>
            <p:nvPr/>
          </p:nvPicPr>
          <p:blipFill>
            <a:blip r:embed="rId2"/>
            <a:stretch>
              <a:fillRect/>
            </a:stretch>
          </p:blipFill>
          <p:spPr>
            <a:xfrm>
              <a:off x="6972873" y="4333875"/>
              <a:ext cx="2247900" cy="2000250"/>
            </a:xfrm>
            <a:prstGeom prst="rect">
              <a:avLst/>
            </a:prstGeom>
          </p:spPr>
        </p:pic>
        <p:sp>
          <p:nvSpPr>
            <p:cNvPr id="23" name="TextBox 22">
              <a:extLst>
                <a:ext uri="{FF2B5EF4-FFF2-40B4-BE49-F238E27FC236}">
                  <a16:creationId xmlns:a16="http://schemas.microsoft.com/office/drawing/2014/main" id="{AB1165F3-4C2A-4432-AFB6-D3FD0A027FF0}"/>
                </a:ext>
              </a:extLst>
            </p:cNvPr>
            <p:cNvSpPr txBox="1"/>
            <p:nvPr/>
          </p:nvSpPr>
          <p:spPr>
            <a:xfrm>
              <a:off x="7507621" y="5712569"/>
              <a:ext cx="1418665" cy="400110"/>
            </a:xfrm>
            <a:prstGeom prst="rect">
              <a:avLst/>
            </a:prstGeom>
            <a:noFill/>
          </p:spPr>
          <p:txBody>
            <a:bodyPr wrap="square" rtlCol="0">
              <a:spAutoFit/>
            </a:bodyPr>
            <a:lstStyle/>
            <a:p>
              <a:pPr indent="-457200" algn="just">
                <a:spcAft>
                  <a:spcPts val="1200"/>
                </a:spcAft>
              </a:pPr>
              <a:r>
                <a:rPr lang="en-US" sz="2000" b="1" dirty="0">
                  <a:solidFill>
                    <a:schemeClr val="bg1"/>
                  </a:solidFill>
                </a:rPr>
                <a:t>Armature</a:t>
              </a:r>
            </a:p>
          </p:txBody>
        </p:sp>
      </p:grpSp>
      <p:grpSp>
        <p:nvGrpSpPr>
          <p:cNvPr id="18" name="Group 17">
            <a:extLst>
              <a:ext uri="{FF2B5EF4-FFF2-40B4-BE49-F238E27FC236}">
                <a16:creationId xmlns:a16="http://schemas.microsoft.com/office/drawing/2014/main" id="{19E655BC-2CEF-4EB4-8003-E4B679FC658E}"/>
              </a:ext>
            </a:extLst>
          </p:cNvPr>
          <p:cNvGrpSpPr/>
          <p:nvPr/>
        </p:nvGrpSpPr>
        <p:grpSpPr>
          <a:xfrm>
            <a:off x="9468814" y="2444829"/>
            <a:ext cx="2524125" cy="1809750"/>
            <a:chOff x="9449478" y="4524375"/>
            <a:chExt cx="2524125" cy="1809750"/>
          </a:xfrm>
        </p:grpSpPr>
        <p:pic>
          <p:nvPicPr>
            <p:cNvPr id="17" name="Picture 16">
              <a:extLst>
                <a:ext uri="{FF2B5EF4-FFF2-40B4-BE49-F238E27FC236}">
                  <a16:creationId xmlns:a16="http://schemas.microsoft.com/office/drawing/2014/main" id="{428E5A1D-1A33-425A-A6CC-EDF75C48CDA4}"/>
                </a:ext>
              </a:extLst>
            </p:cNvPr>
            <p:cNvPicPr>
              <a:picLocks noChangeAspect="1"/>
            </p:cNvPicPr>
            <p:nvPr/>
          </p:nvPicPr>
          <p:blipFill>
            <a:blip r:embed="rId3"/>
            <a:stretch>
              <a:fillRect/>
            </a:stretch>
          </p:blipFill>
          <p:spPr>
            <a:xfrm>
              <a:off x="9449478" y="4524375"/>
              <a:ext cx="2524125" cy="1809750"/>
            </a:xfrm>
            <a:prstGeom prst="rect">
              <a:avLst/>
            </a:prstGeom>
          </p:spPr>
        </p:pic>
        <p:sp>
          <p:nvSpPr>
            <p:cNvPr id="24" name="TextBox 23">
              <a:extLst>
                <a:ext uri="{FF2B5EF4-FFF2-40B4-BE49-F238E27FC236}">
                  <a16:creationId xmlns:a16="http://schemas.microsoft.com/office/drawing/2014/main" id="{47080D35-8096-4F21-AB29-6433CEF4C491}"/>
                </a:ext>
              </a:extLst>
            </p:cNvPr>
            <p:cNvSpPr txBox="1"/>
            <p:nvPr/>
          </p:nvSpPr>
          <p:spPr>
            <a:xfrm>
              <a:off x="10726054" y="5572737"/>
              <a:ext cx="871328" cy="400110"/>
            </a:xfrm>
            <a:prstGeom prst="rect">
              <a:avLst/>
            </a:prstGeom>
            <a:noFill/>
          </p:spPr>
          <p:txBody>
            <a:bodyPr wrap="square" rtlCol="0">
              <a:spAutoFit/>
            </a:bodyPr>
            <a:lstStyle/>
            <a:p>
              <a:pPr indent="-457200" algn="just">
                <a:spcAft>
                  <a:spcPts val="1200"/>
                </a:spcAft>
              </a:pPr>
              <a:r>
                <a:rPr lang="en-US" sz="2000" b="1" dirty="0">
                  <a:solidFill>
                    <a:schemeClr val="bg1"/>
                  </a:solidFill>
                </a:rPr>
                <a:t>Rotor</a:t>
              </a:r>
            </a:p>
          </p:txBody>
        </p:sp>
      </p:grpSp>
      <p:pic>
        <p:nvPicPr>
          <p:cNvPr id="29" name="Picture 28">
            <a:extLst>
              <a:ext uri="{FF2B5EF4-FFF2-40B4-BE49-F238E27FC236}">
                <a16:creationId xmlns:a16="http://schemas.microsoft.com/office/drawing/2014/main" id="{FAB92A82-E317-4104-911C-9950042B7817}"/>
              </a:ext>
            </a:extLst>
          </p:cNvPr>
          <p:cNvPicPr>
            <a:picLocks noChangeAspect="1"/>
          </p:cNvPicPr>
          <p:nvPr/>
        </p:nvPicPr>
        <p:blipFill>
          <a:blip r:embed="rId4"/>
          <a:stretch>
            <a:fillRect/>
          </a:stretch>
        </p:blipFill>
        <p:spPr>
          <a:xfrm>
            <a:off x="8037245" y="4134510"/>
            <a:ext cx="3695114" cy="2194560"/>
          </a:xfrm>
          <a:prstGeom prst="rect">
            <a:avLst/>
          </a:prstGeom>
        </p:spPr>
      </p:pic>
      <p:sp>
        <p:nvSpPr>
          <p:cNvPr id="31" name="TextBox 30">
            <a:extLst>
              <a:ext uri="{FF2B5EF4-FFF2-40B4-BE49-F238E27FC236}">
                <a16:creationId xmlns:a16="http://schemas.microsoft.com/office/drawing/2014/main" id="{B88D3A15-3077-4C18-8F0F-5CDA7DBC8284}"/>
              </a:ext>
            </a:extLst>
          </p:cNvPr>
          <p:cNvSpPr txBox="1"/>
          <p:nvPr/>
        </p:nvSpPr>
        <p:spPr>
          <a:xfrm>
            <a:off x="225622" y="1720499"/>
            <a:ext cx="11796345" cy="1323439"/>
          </a:xfrm>
          <a:prstGeom prst="rect">
            <a:avLst/>
          </a:prstGeom>
          <a:noFill/>
        </p:spPr>
        <p:txBody>
          <a:bodyPr wrap="square" rtlCol="0">
            <a:spAutoFit/>
          </a:bodyPr>
          <a:lstStyle/>
          <a:p>
            <a:pPr indent="-457200" algn="just"/>
            <a:r>
              <a:rPr lang="en-US" sz="2000" b="1" dirty="0">
                <a:solidFill>
                  <a:srgbClr val="FF0066"/>
                </a:solidFill>
              </a:rPr>
              <a:t>Rotor</a:t>
            </a:r>
            <a:r>
              <a:rPr lang="en-US" sz="2000" dirty="0"/>
              <a:t>: Rotor consists of electromagnet which have the same number of poles as the stator winding. The rotor winding is supplied from </a:t>
            </a:r>
            <a:r>
              <a:rPr lang="en-US" sz="2000" b="1" i="1" dirty="0"/>
              <a:t>an external dc source</a:t>
            </a:r>
            <a:r>
              <a:rPr lang="en-US" sz="2000" dirty="0"/>
              <a:t> (or converted induced emf in alternator dc voltage using rectifier) through slip rings and brushes. There are two types rotor constructions as follows: </a:t>
            </a:r>
          </a:p>
          <a:p>
            <a:pPr indent="-457200" algn="just"/>
            <a:r>
              <a:rPr lang="en-US" sz="2000" dirty="0"/>
              <a:t>(</a:t>
            </a:r>
            <a:r>
              <a:rPr lang="en-US" sz="2000" b="1" i="1" dirty="0" err="1">
                <a:solidFill>
                  <a:srgbClr val="FF0066"/>
                </a:solidFill>
              </a:rPr>
              <a:t>i</a:t>
            </a:r>
            <a:r>
              <a:rPr lang="en-US" sz="2000" dirty="0"/>
              <a:t>) </a:t>
            </a:r>
            <a:r>
              <a:rPr lang="en-US" sz="2000" b="1" dirty="0">
                <a:solidFill>
                  <a:srgbClr val="0000CC"/>
                </a:solidFill>
              </a:rPr>
              <a:t>Salient (or projecting) Pole Type</a:t>
            </a:r>
            <a:r>
              <a:rPr lang="en-US" sz="2000" dirty="0"/>
              <a:t> , and  (</a:t>
            </a:r>
            <a:r>
              <a:rPr lang="en-US" sz="2000" b="1" i="1" dirty="0">
                <a:solidFill>
                  <a:srgbClr val="FF0066"/>
                </a:solidFill>
              </a:rPr>
              <a:t>ii</a:t>
            </a:r>
            <a:r>
              <a:rPr lang="en-US" sz="2000" dirty="0"/>
              <a:t>) </a:t>
            </a:r>
            <a:r>
              <a:rPr lang="en-US" sz="2000" b="1" dirty="0">
                <a:solidFill>
                  <a:srgbClr val="0000CC"/>
                </a:solidFill>
              </a:rPr>
              <a:t>Smooth Cylindrical or Non-salient pole Type</a:t>
            </a:r>
          </a:p>
        </p:txBody>
      </p:sp>
      <p:pic>
        <p:nvPicPr>
          <p:cNvPr id="32" name="Picture 31">
            <a:extLst>
              <a:ext uri="{FF2B5EF4-FFF2-40B4-BE49-F238E27FC236}">
                <a16:creationId xmlns:a16="http://schemas.microsoft.com/office/drawing/2014/main" id="{ADEA99CC-19E2-4826-A13D-6BE47D2C8331}"/>
              </a:ext>
            </a:extLst>
          </p:cNvPr>
          <p:cNvPicPr>
            <a:picLocks noChangeAspect="1"/>
          </p:cNvPicPr>
          <p:nvPr/>
        </p:nvPicPr>
        <p:blipFill>
          <a:blip r:embed="rId5"/>
          <a:stretch>
            <a:fillRect/>
          </a:stretch>
        </p:blipFill>
        <p:spPr>
          <a:xfrm>
            <a:off x="309453" y="3120882"/>
            <a:ext cx="4535764" cy="3253622"/>
          </a:xfrm>
          <a:prstGeom prst="rect">
            <a:avLst/>
          </a:prstGeom>
        </p:spPr>
      </p:pic>
    </p:spTree>
    <p:extLst>
      <p:ext uri="{BB962C8B-B14F-4D97-AF65-F5344CB8AC3E}">
        <p14:creationId xmlns:p14="http://schemas.microsoft.com/office/powerpoint/2010/main" val="34169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78</a:t>
            </a:fld>
            <a:endParaRPr lang="en-US" sz="2000" b="1" dirty="0">
              <a:solidFill>
                <a:schemeClr val="bg1"/>
              </a:solidFill>
              <a:latin typeface="Times New Roman" pitchFamily="18" charset="0"/>
              <a:cs typeface="Times New Roman" pitchFamily="18" charset="0"/>
            </a:endParaRPr>
          </a:p>
        </p:txBody>
      </p:sp>
      <p:sp>
        <p:nvSpPr>
          <p:cNvPr id="15" name="Rectangle 14">
            <a:extLst>
              <a:ext uri="{FF2B5EF4-FFF2-40B4-BE49-F238E27FC236}">
                <a16:creationId xmlns:a16="http://schemas.microsoft.com/office/drawing/2014/main" id="{48253391-F40C-4CEC-ABFF-14D4FB5EBD00}"/>
              </a:ext>
            </a:extLst>
          </p:cNvPr>
          <p:cNvSpPr/>
          <p:nvPr/>
        </p:nvSpPr>
        <p:spPr>
          <a:xfrm>
            <a:off x="1059542" y="129071"/>
            <a:ext cx="1023257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Working Principal  of a Synchronous Generator Or an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Alternator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6" name="Rectangle 4">
            <a:extLst>
              <a:ext uri="{FF2B5EF4-FFF2-40B4-BE49-F238E27FC236}">
                <a16:creationId xmlns:a16="http://schemas.microsoft.com/office/drawing/2014/main" id="{B19637F7-8A0E-4C8B-A38F-C5CDE3709B84}"/>
              </a:ext>
            </a:extLst>
          </p:cNvPr>
          <p:cNvSpPr>
            <a:spLocks noChangeArrowheads="1"/>
          </p:cNvSpPr>
          <p:nvPr/>
        </p:nvSpPr>
        <p:spPr bwMode="auto">
          <a:xfrm>
            <a:off x="239485" y="660402"/>
            <a:ext cx="1163320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en-US" altLang="en-US" sz="2000" dirty="0">
                <a:cs typeface="Times New Roman" panose="02020603050405020304" pitchFamily="18" charset="0"/>
              </a:rPr>
              <a:t>When the rotor rotates by applying the mechanical energy, the stator conductors (being stationary) are cut by the magnetic flux, hence they have induced emf produced in individual winding.</a:t>
            </a:r>
          </a:p>
        </p:txBody>
      </p:sp>
      <p:sp>
        <p:nvSpPr>
          <p:cNvPr id="20" name="Rectangle 5">
            <a:extLst>
              <a:ext uri="{FF2B5EF4-FFF2-40B4-BE49-F238E27FC236}">
                <a16:creationId xmlns:a16="http://schemas.microsoft.com/office/drawing/2014/main" id="{FC07195A-4E72-465C-A398-CC5462C64799}"/>
              </a:ext>
            </a:extLst>
          </p:cNvPr>
          <p:cNvSpPr>
            <a:spLocks noChangeArrowheads="1"/>
          </p:cNvSpPr>
          <p:nvPr/>
        </p:nvSpPr>
        <p:spPr bwMode="auto">
          <a:xfrm>
            <a:off x="293913" y="1365706"/>
            <a:ext cx="1163320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marL="495300" indent="-495300">
              <a:defRPr sz="2400">
                <a:solidFill>
                  <a:schemeClr val="tx1"/>
                </a:solidFill>
                <a:latin typeface="Times New Roman" panose="02020603050405020304" pitchFamily="18" charset="0"/>
              </a:defRPr>
            </a:lvl1pPr>
            <a:lvl2pPr marL="952500" indent="-495300">
              <a:defRPr sz="2400">
                <a:solidFill>
                  <a:schemeClr val="tx1"/>
                </a:solidFill>
                <a:latin typeface="Times New Roman" panose="02020603050405020304" pitchFamily="18" charset="0"/>
              </a:defRPr>
            </a:lvl2pPr>
            <a:lvl3pPr marL="1409700" indent="-495300">
              <a:defRPr sz="2400">
                <a:solidFill>
                  <a:schemeClr val="tx1"/>
                </a:solidFill>
                <a:latin typeface="Times New Roman" panose="02020603050405020304" pitchFamily="18" charset="0"/>
              </a:defRPr>
            </a:lvl3pPr>
            <a:lvl4pPr marL="1866900" indent="-495300">
              <a:defRPr sz="2400">
                <a:solidFill>
                  <a:schemeClr val="tx1"/>
                </a:solidFill>
                <a:latin typeface="Times New Roman" panose="02020603050405020304" pitchFamily="18" charset="0"/>
              </a:defRPr>
            </a:lvl4pPr>
            <a:lvl5pPr marL="2324100" indent="-495300">
              <a:defRPr sz="2400">
                <a:solidFill>
                  <a:schemeClr val="tx1"/>
                </a:solidFill>
                <a:latin typeface="Times New Roman" panose="02020603050405020304" pitchFamily="18" charset="0"/>
              </a:defRPr>
            </a:lvl5pPr>
            <a:lvl6pPr marL="2781300" indent="-495300" fontAlgn="base">
              <a:spcBef>
                <a:spcPct val="0"/>
              </a:spcBef>
              <a:spcAft>
                <a:spcPct val="0"/>
              </a:spcAft>
              <a:defRPr sz="2400">
                <a:solidFill>
                  <a:schemeClr val="tx1"/>
                </a:solidFill>
                <a:latin typeface="Times New Roman" panose="02020603050405020304" pitchFamily="18" charset="0"/>
              </a:defRPr>
            </a:lvl6pPr>
            <a:lvl7pPr marL="3238500" indent="-495300" fontAlgn="base">
              <a:spcBef>
                <a:spcPct val="0"/>
              </a:spcBef>
              <a:spcAft>
                <a:spcPct val="0"/>
              </a:spcAft>
              <a:defRPr sz="2400">
                <a:solidFill>
                  <a:schemeClr val="tx1"/>
                </a:solidFill>
                <a:latin typeface="Times New Roman" panose="02020603050405020304" pitchFamily="18" charset="0"/>
              </a:defRPr>
            </a:lvl7pPr>
            <a:lvl8pPr marL="3695700" indent="-495300" fontAlgn="base">
              <a:spcBef>
                <a:spcPct val="0"/>
              </a:spcBef>
              <a:spcAft>
                <a:spcPct val="0"/>
              </a:spcAft>
              <a:defRPr sz="2400">
                <a:solidFill>
                  <a:schemeClr val="tx1"/>
                </a:solidFill>
                <a:latin typeface="Times New Roman" panose="02020603050405020304" pitchFamily="18" charset="0"/>
              </a:defRPr>
            </a:lvl8pPr>
            <a:lvl9pPr marL="4152900" indent="-495300" fontAlgn="base">
              <a:spcBef>
                <a:spcPct val="0"/>
              </a:spcBef>
              <a:spcAft>
                <a:spcPct val="0"/>
              </a:spcAft>
              <a:defRPr sz="2400">
                <a:solidFill>
                  <a:schemeClr val="tx1"/>
                </a:solidFill>
                <a:latin typeface="Times New Roman" panose="02020603050405020304" pitchFamily="18" charset="0"/>
              </a:defRPr>
            </a:lvl9pPr>
          </a:lstStyle>
          <a:p>
            <a:pPr marL="0" indent="0" algn="just" eaLnBrk="0" hangingPunct="0"/>
            <a:r>
              <a:rPr lang="en-US" altLang="en-US" sz="2000" dirty="0">
                <a:cs typeface="Times New Roman" panose="02020603050405020304" pitchFamily="18" charset="0"/>
              </a:rPr>
              <a:t>Because the magnetic poles are alternately </a:t>
            </a:r>
            <a:r>
              <a:rPr lang="en-US" altLang="en-US" sz="2000" i="1" dirty="0">
                <a:cs typeface="Times New Roman" panose="02020603050405020304" pitchFamily="18" charset="0"/>
              </a:rPr>
              <a:t>N</a:t>
            </a:r>
            <a:r>
              <a:rPr lang="en-US" altLang="en-US" sz="2000" dirty="0">
                <a:cs typeface="Times New Roman" panose="02020603050405020304" pitchFamily="18" charset="0"/>
              </a:rPr>
              <a:t> and </a:t>
            </a:r>
            <a:r>
              <a:rPr lang="en-US" altLang="en-US" sz="2000" i="1" dirty="0">
                <a:cs typeface="Times New Roman" panose="02020603050405020304" pitchFamily="18" charset="0"/>
              </a:rPr>
              <a:t>S</a:t>
            </a:r>
            <a:r>
              <a:rPr lang="en-US" altLang="en-US" sz="2000" dirty="0">
                <a:cs typeface="Times New Roman" panose="02020603050405020304" pitchFamily="18" charset="0"/>
              </a:rPr>
              <a:t>, they induce an emf and hence current in armature conductors, which first flows in one direction and then in the other.</a:t>
            </a:r>
          </a:p>
          <a:p>
            <a:pPr marL="0" indent="0" algn="just" eaLnBrk="0" hangingPunct="0"/>
            <a:r>
              <a:rPr lang="en-US" altLang="en-US" sz="2000" dirty="0">
                <a:cs typeface="Times New Roman" panose="02020603050405020304" pitchFamily="18" charset="0"/>
              </a:rPr>
              <a:t>Hence, an alternating emf is produced in the stator conductors:</a:t>
            </a:r>
          </a:p>
          <a:p>
            <a:pPr marL="457200" lvl="1" indent="0" algn="just" eaLnBrk="0" hangingPunct="0"/>
            <a:r>
              <a:rPr lang="en-US" altLang="en-US" sz="2000" dirty="0">
                <a:cs typeface="Times New Roman" panose="02020603050405020304" pitchFamily="18" charset="0"/>
              </a:rPr>
              <a:t>(</a:t>
            </a:r>
            <a:r>
              <a:rPr lang="en-US" altLang="en-US" sz="2000" b="1" i="1" dirty="0" err="1">
                <a:solidFill>
                  <a:srgbClr val="FF0000"/>
                </a:solidFill>
                <a:cs typeface="Times New Roman" panose="02020603050405020304" pitchFamily="18" charset="0"/>
              </a:rPr>
              <a:t>i</a:t>
            </a:r>
            <a:r>
              <a:rPr lang="en-US" altLang="en-US" sz="2000" dirty="0">
                <a:cs typeface="Times New Roman" panose="02020603050405020304" pitchFamily="18" charset="0"/>
              </a:rPr>
              <a:t>) whose frequency depends on the number of </a:t>
            </a:r>
            <a:r>
              <a:rPr lang="en-US" altLang="en-US" sz="2000" i="1" dirty="0">
                <a:cs typeface="Times New Roman" panose="02020603050405020304" pitchFamily="18" charset="0"/>
              </a:rPr>
              <a:t>N</a:t>
            </a:r>
            <a:r>
              <a:rPr lang="en-US" altLang="en-US" sz="2000" dirty="0">
                <a:cs typeface="Times New Roman" panose="02020603050405020304" pitchFamily="18" charset="0"/>
              </a:rPr>
              <a:t> and </a:t>
            </a:r>
            <a:r>
              <a:rPr lang="en-US" altLang="en-US" sz="2000" i="1" dirty="0">
                <a:cs typeface="Times New Roman" panose="02020603050405020304" pitchFamily="18" charset="0"/>
              </a:rPr>
              <a:t>S</a:t>
            </a:r>
            <a:r>
              <a:rPr lang="en-US" altLang="en-US" sz="2000" dirty="0">
                <a:cs typeface="Times New Roman" panose="02020603050405020304" pitchFamily="18" charset="0"/>
              </a:rPr>
              <a:t> poles moving past a conductor in a one second, and </a:t>
            </a:r>
          </a:p>
          <a:p>
            <a:pPr marL="457200" lvl="1" indent="0" algn="just" eaLnBrk="0" hangingPunct="0"/>
            <a:r>
              <a:rPr lang="en-US" altLang="en-US" sz="2000" dirty="0">
                <a:cs typeface="Times New Roman" panose="02020603050405020304" pitchFamily="18" charset="0"/>
              </a:rPr>
              <a:t>(</a:t>
            </a:r>
            <a:r>
              <a:rPr lang="en-US" altLang="en-US" sz="2000" b="1" i="1" dirty="0">
                <a:solidFill>
                  <a:srgbClr val="FF0000"/>
                </a:solidFill>
                <a:cs typeface="Times New Roman" panose="02020603050405020304" pitchFamily="18" charset="0"/>
              </a:rPr>
              <a:t>ii</a:t>
            </a:r>
            <a:r>
              <a:rPr lang="en-US" altLang="en-US" sz="2000" dirty="0">
                <a:cs typeface="Times New Roman" panose="02020603050405020304" pitchFamily="18" charset="0"/>
              </a:rPr>
              <a:t>) whose direction is given by Fleming’s Right-hand rule</a:t>
            </a:r>
            <a:r>
              <a:rPr lang="en-US" altLang="en-US" sz="2000" dirty="0"/>
              <a:t> </a:t>
            </a:r>
          </a:p>
        </p:txBody>
      </p:sp>
      <p:sp>
        <p:nvSpPr>
          <p:cNvPr id="21" name="Rectangle 20">
            <a:extLst>
              <a:ext uri="{FF2B5EF4-FFF2-40B4-BE49-F238E27FC236}">
                <a16:creationId xmlns:a16="http://schemas.microsoft.com/office/drawing/2014/main" id="{EC4CB946-16FD-48E8-95D2-BD07F6826B22}"/>
              </a:ext>
            </a:extLst>
          </p:cNvPr>
          <p:cNvSpPr/>
          <p:nvPr/>
        </p:nvSpPr>
        <p:spPr>
          <a:xfrm>
            <a:off x="1059542" y="3178931"/>
            <a:ext cx="1023257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37.6 Speed and Frequency of an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Alternator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25" name="Text Box 8">
            <a:extLst>
              <a:ext uri="{FF2B5EF4-FFF2-40B4-BE49-F238E27FC236}">
                <a16:creationId xmlns:a16="http://schemas.microsoft.com/office/drawing/2014/main" id="{13E49A5A-8B62-499A-ACC3-53E4DFB976B0}"/>
              </a:ext>
            </a:extLst>
          </p:cNvPr>
          <p:cNvSpPr txBox="1">
            <a:spLocks noChangeArrowheads="1"/>
          </p:cNvSpPr>
          <p:nvPr/>
        </p:nvSpPr>
        <p:spPr bwMode="auto">
          <a:xfrm>
            <a:off x="339273" y="3730447"/>
            <a:ext cx="723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2000" dirty="0">
                <a:cs typeface="Times New Roman" panose="02020603050405020304" pitchFamily="18" charset="0"/>
              </a:rPr>
              <a:t>The frequency of an alternator can relate with the speed as follows:</a:t>
            </a:r>
            <a:endParaRPr lang="en-US" altLang="en-US" sz="2000" dirty="0"/>
          </a:p>
        </p:txBody>
      </p:sp>
      <p:graphicFrame>
        <p:nvGraphicFramePr>
          <p:cNvPr id="26" name="Object 5">
            <a:extLst>
              <a:ext uri="{FF2B5EF4-FFF2-40B4-BE49-F238E27FC236}">
                <a16:creationId xmlns:a16="http://schemas.microsoft.com/office/drawing/2014/main" id="{07FEA8CB-ACB5-4613-AEE8-E4BCDFA524D2}"/>
              </a:ext>
            </a:extLst>
          </p:cNvPr>
          <p:cNvGraphicFramePr>
            <a:graphicFrameLocks noChangeAspect="1"/>
          </p:cNvGraphicFramePr>
          <p:nvPr/>
        </p:nvGraphicFramePr>
        <p:xfrm>
          <a:off x="1059542" y="4260832"/>
          <a:ext cx="7299325" cy="603250"/>
        </p:xfrm>
        <a:graphic>
          <a:graphicData uri="http://schemas.openxmlformats.org/presentationml/2006/ole">
            <mc:AlternateContent xmlns:mc="http://schemas.openxmlformats.org/markup-compatibility/2006">
              <mc:Choice xmlns:v="urn:schemas-microsoft-com:vml" Requires="v">
                <p:oleObj name="Equation" r:id="rId2" imgW="7289640" imgH="609480" progId="Equation.3">
                  <p:embed/>
                </p:oleObj>
              </mc:Choice>
              <mc:Fallback>
                <p:oleObj name="Equation" r:id="rId2" imgW="7289640" imgH="609480" progId="Equation.3">
                  <p:embed/>
                  <p:pic>
                    <p:nvPicPr>
                      <p:cNvPr id="26" name="Object 5">
                        <a:extLst>
                          <a:ext uri="{FF2B5EF4-FFF2-40B4-BE49-F238E27FC236}">
                            <a16:creationId xmlns:a16="http://schemas.microsoft.com/office/drawing/2014/main" id="{07FEA8CB-ACB5-4613-AEE8-E4BCDFA524D2}"/>
                          </a:ext>
                        </a:extLst>
                      </p:cNvPr>
                      <p:cNvPicPr>
                        <a:picLocks noChangeAspect="1" noChangeArrowheads="1"/>
                      </p:cNvPicPr>
                      <p:nvPr/>
                    </p:nvPicPr>
                    <p:blipFill>
                      <a:blip r:embed="rId3"/>
                      <a:srcRect/>
                      <a:stretch>
                        <a:fillRect/>
                      </a:stretch>
                    </p:blipFill>
                    <p:spPr bwMode="auto">
                      <a:xfrm>
                        <a:off x="1059542" y="4260832"/>
                        <a:ext cx="7299325" cy="603250"/>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 Box 2">
            <a:extLst>
              <a:ext uri="{FF2B5EF4-FFF2-40B4-BE49-F238E27FC236}">
                <a16:creationId xmlns:a16="http://schemas.microsoft.com/office/drawing/2014/main" id="{0C30537C-2C4E-4EA0-B9B6-717448A956AE}"/>
              </a:ext>
            </a:extLst>
          </p:cNvPr>
          <p:cNvSpPr txBox="1">
            <a:spLocks noChangeArrowheads="1"/>
          </p:cNvSpPr>
          <p:nvPr/>
        </p:nvSpPr>
        <p:spPr bwMode="auto">
          <a:xfrm>
            <a:off x="1059541" y="5040492"/>
            <a:ext cx="468811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dirty="0">
                <a:cs typeface="Times New Roman" panose="02020603050405020304" pitchFamily="18" charset="0"/>
              </a:rPr>
              <a:t>where, 	</a:t>
            </a:r>
            <a:r>
              <a:rPr lang="en-US" altLang="en-US" i="1" dirty="0">
                <a:cs typeface="Times New Roman" panose="02020603050405020304" pitchFamily="18" charset="0"/>
              </a:rPr>
              <a:t>P </a:t>
            </a:r>
            <a:r>
              <a:rPr lang="en-US" altLang="en-US" dirty="0">
                <a:cs typeface="Times New Roman" panose="02020603050405020304" pitchFamily="18" charset="0"/>
              </a:rPr>
              <a:t>= total number of magnetic poles</a:t>
            </a:r>
          </a:p>
          <a:p>
            <a:pPr algn="just">
              <a:spcBef>
                <a:spcPct val="50000"/>
              </a:spcBef>
            </a:pPr>
            <a:r>
              <a:rPr lang="en-US" altLang="en-US" i="1" dirty="0">
                <a:cs typeface="Times New Roman" panose="02020603050405020304" pitchFamily="18" charset="0"/>
              </a:rPr>
              <a:t>	N</a:t>
            </a:r>
            <a:r>
              <a:rPr lang="en-US" altLang="en-US" dirty="0">
                <a:cs typeface="Times New Roman" panose="02020603050405020304" pitchFamily="18" charset="0"/>
              </a:rPr>
              <a:t>= rotating speed of the rotor</a:t>
            </a:r>
          </a:p>
          <a:p>
            <a:pPr algn="just">
              <a:spcBef>
                <a:spcPct val="50000"/>
              </a:spcBef>
            </a:pPr>
            <a:r>
              <a:rPr lang="en-US" altLang="en-US" i="1" dirty="0">
                <a:cs typeface="Times New Roman" panose="02020603050405020304" pitchFamily="18" charset="0"/>
              </a:rPr>
              <a:t>	f </a:t>
            </a:r>
            <a:r>
              <a:rPr lang="en-US" altLang="en-US" dirty="0">
                <a:cs typeface="Times New Roman" panose="02020603050405020304" pitchFamily="18" charset="0"/>
              </a:rPr>
              <a:t>= frequency of generated emf in Hz</a:t>
            </a:r>
          </a:p>
        </p:txBody>
      </p:sp>
      <p:sp>
        <p:nvSpPr>
          <p:cNvPr id="28" name="Text Box 8">
            <a:extLst>
              <a:ext uri="{FF2B5EF4-FFF2-40B4-BE49-F238E27FC236}">
                <a16:creationId xmlns:a16="http://schemas.microsoft.com/office/drawing/2014/main" id="{5BD78F2A-EA2E-47E8-9836-F7E8B35CA02D}"/>
              </a:ext>
            </a:extLst>
          </p:cNvPr>
          <p:cNvSpPr txBox="1">
            <a:spLocks noChangeArrowheads="1"/>
          </p:cNvSpPr>
          <p:nvPr/>
        </p:nvSpPr>
        <p:spPr bwMode="auto">
          <a:xfrm>
            <a:off x="6437085" y="4991070"/>
            <a:ext cx="5482769"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2000" b="1" dirty="0">
                <a:solidFill>
                  <a:srgbClr val="CC0099"/>
                </a:solidFill>
                <a:cs typeface="Times New Roman" panose="02020603050405020304" pitchFamily="18" charset="0"/>
              </a:rPr>
              <a:t>It is clear from the above that for slower engine driven alternators, their number of poles is much greater as compared to that of the turbo-generators, which run at very high speeds.</a:t>
            </a:r>
            <a:endParaRPr lang="en-US" altLang="en-US" sz="2000" b="1" dirty="0">
              <a:solidFill>
                <a:srgbClr val="CC0099"/>
              </a:solidFill>
            </a:endParaRPr>
          </a:p>
        </p:txBody>
      </p:sp>
    </p:spTree>
    <p:extLst>
      <p:ext uri="{BB962C8B-B14F-4D97-AF65-F5344CB8AC3E}">
        <p14:creationId xmlns:p14="http://schemas.microsoft.com/office/powerpoint/2010/main" val="196841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box(in)">
                                      <p:cBhvr>
                                        <p:cTn id="11" dur="500"/>
                                        <p:tgtEl>
                                          <p:spTgt spid="20">
                                            <p:txEl>
                                              <p:pRg st="0" end="0"/>
                                            </p:txEl>
                                          </p:spTgt>
                                        </p:tgtEl>
                                      </p:cBhvr>
                                    </p:animEffect>
                                  </p:childTnLst>
                                </p:cTn>
                              </p:par>
                            </p:childTnLst>
                          </p:cTn>
                        </p:par>
                        <p:par>
                          <p:cTn id="12" fill="hold">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animEffect transition="in" filter="box(in)">
                                      <p:cBhvr>
                                        <p:cTn id="15" dur="500"/>
                                        <p:tgtEl>
                                          <p:spTgt spid="20">
                                            <p:txEl>
                                              <p:pRg st="1" end="1"/>
                                            </p:txEl>
                                          </p:spTgt>
                                        </p:tgtEl>
                                      </p:cBhvr>
                                    </p:animEffect>
                                  </p:childTnLst>
                                </p:cTn>
                              </p:par>
                            </p:childTnLst>
                          </p:cTn>
                        </p:par>
                        <p:par>
                          <p:cTn id="16" fill="hold">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Effect transition="in" filter="box(in)">
                                      <p:cBhvr>
                                        <p:cTn id="19" dur="500"/>
                                        <p:tgtEl>
                                          <p:spTgt spid="20">
                                            <p:txEl>
                                              <p:pRg st="2" end="2"/>
                                            </p:txEl>
                                          </p:spTgt>
                                        </p:tgtEl>
                                      </p:cBhvr>
                                    </p:animEffect>
                                  </p:childTnLst>
                                </p:cTn>
                              </p:par>
                            </p:childTnLst>
                          </p:cTn>
                        </p:par>
                        <p:par>
                          <p:cTn id="20" fill="hold">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animEffect transition="in" filter="box(in)">
                                      <p:cBhvr>
                                        <p:cTn id="23" dur="500"/>
                                        <p:tgtEl>
                                          <p:spTgt spid="20">
                                            <p:txEl>
                                              <p:pRg st="3" end="3"/>
                                            </p:txEl>
                                          </p:spTgt>
                                        </p:tgtEl>
                                      </p:cBhvr>
                                    </p:animEffect>
                                  </p:childTnLst>
                                </p:cTn>
                              </p:par>
                            </p:childTnLst>
                          </p:cTn>
                        </p:par>
                        <p:par>
                          <p:cTn id="24" fill="hold">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ox(in)">
                                      <p:cBhvr>
                                        <p:cTn id="27" dur="500"/>
                                        <p:tgtEl>
                                          <p:spTgt spid="25"/>
                                        </p:tgtEl>
                                      </p:cBhvr>
                                    </p:animEffect>
                                  </p:childTnLst>
                                </p:cTn>
                              </p:par>
                            </p:childTnLst>
                          </p:cTn>
                        </p:par>
                        <p:par>
                          <p:cTn id="28" fill="hold">
                            <p:stCondLst>
                              <p:cond delay="3000"/>
                            </p:stCondLst>
                            <p:childTnLst>
                              <p:par>
                                <p:cTn id="29" presetID="4" presetClass="entr" presetSubtype="16"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ox(in)">
                                      <p:cBhvr>
                                        <p:cTn id="31" dur="500"/>
                                        <p:tgtEl>
                                          <p:spTgt spid="26"/>
                                        </p:tgtEl>
                                      </p:cBhvr>
                                    </p:animEffect>
                                  </p:childTnLst>
                                </p:cTn>
                              </p:par>
                            </p:childTnLst>
                          </p:cTn>
                        </p:par>
                        <p:par>
                          <p:cTn id="32" fill="hold">
                            <p:stCondLst>
                              <p:cond delay="3500"/>
                            </p:stCondLst>
                            <p:childTnLst>
                              <p:par>
                                <p:cTn id="33" presetID="4" presetClass="entr" presetSubtype="16" fill="hold" grpId="0" nodeType="after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box(in)">
                                      <p:cBhvr>
                                        <p:cTn id="35" dur="500"/>
                                        <p:tgtEl>
                                          <p:spTgt spid="27">
                                            <p:txEl>
                                              <p:pRg st="0" end="0"/>
                                            </p:txEl>
                                          </p:spTgt>
                                        </p:tgtEl>
                                      </p:cBhvr>
                                    </p:animEffect>
                                  </p:childTnLst>
                                </p:cTn>
                              </p:par>
                            </p:childTnLst>
                          </p:cTn>
                        </p:par>
                        <p:par>
                          <p:cTn id="36" fill="hold">
                            <p:stCondLst>
                              <p:cond delay="4000"/>
                            </p:stCondLst>
                            <p:childTnLst>
                              <p:par>
                                <p:cTn id="37" presetID="4" presetClass="entr" presetSubtype="16" fill="hold" grpId="0" nodeType="after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animEffect transition="in" filter="box(in)">
                                      <p:cBhvr>
                                        <p:cTn id="39" dur="500"/>
                                        <p:tgtEl>
                                          <p:spTgt spid="27">
                                            <p:txEl>
                                              <p:pRg st="1" end="1"/>
                                            </p:txEl>
                                          </p:spTgt>
                                        </p:tgtEl>
                                      </p:cBhvr>
                                    </p:animEffect>
                                  </p:childTnLst>
                                </p:cTn>
                              </p:par>
                            </p:childTnLst>
                          </p:cTn>
                        </p:par>
                        <p:par>
                          <p:cTn id="40" fill="hold">
                            <p:stCondLst>
                              <p:cond delay="4500"/>
                            </p:stCondLst>
                            <p:childTnLst>
                              <p:par>
                                <p:cTn id="41" presetID="4" presetClass="entr" presetSubtype="16" fill="hold" grpId="0" nodeType="afterEffect">
                                  <p:stCondLst>
                                    <p:cond delay="0"/>
                                  </p:stCondLst>
                                  <p:childTnLst>
                                    <p:set>
                                      <p:cBhvr>
                                        <p:cTn id="42" dur="1" fill="hold">
                                          <p:stCondLst>
                                            <p:cond delay="0"/>
                                          </p:stCondLst>
                                        </p:cTn>
                                        <p:tgtEl>
                                          <p:spTgt spid="27">
                                            <p:txEl>
                                              <p:pRg st="2" end="2"/>
                                            </p:txEl>
                                          </p:spTgt>
                                        </p:tgtEl>
                                        <p:attrNameLst>
                                          <p:attrName>style.visibility</p:attrName>
                                        </p:attrNameLst>
                                      </p:cBhvr>
                                      <p:to>
                                        <p:strVal val="visible"/>
                                      </p:to>
                                    </p:set>
                                    <p:animEffect transition="in" filter="box(in)">
                                      <p:cBhvr>
                                        <p:cTn id="43" dur="500"/>
                                        <p:tgtEl>
                                          <p:spTgt spid="27">
                                            <p:txEl>
                                              <p:pRg st="2" end="2"/>
                                            </p:txEl>
                                          </p:spTgt>
                                        </p:tgtEl>
                                      </p:cBhvr>
                                    </p:animEffect>
                                  </p:childTnLst>
                                </p:cTn>
                              </p:par>
                            </p:childTnLst>
                          </p:cTn>
                        </p:par>
                        <p:par>
                          <p:cTn id="44" fill="hold">
                            <p:stCondLst>
                              <p:cond delay="5000"/>
                            </p:stCondLst>
                            <p:childTnLst>
                              <p:par>
                                <p:cTn id="45" presetID="4"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box(in)">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0" grpId="0" build="p" autoUpdateAnimBg="0"/>
      <p:bldP spid="25" grpId="0" autoUpdateAnimBg="0"/>
      <p:bldP spid="27" grpId="0" build="p" autoUpdateAnimBg="0"/>
      <p:bldP spid="28"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79</a:t>
            </a:fld>
            <a:endParaRPr lang="en-US" sz="2000" b="1" dirty="0">
              <a:solidFill>
                <a:schemeClr val="bg1"/>
              </a:solidFill>
              <a:latin typeface="Times New Roman" pitchFamily="18" charset="0"/>
              <a:cs typeface="Times New Roman" pitchFamily="18" charset="0"/>
            </a:endParaRPr>
          </a:p>
        </p:txBody>
      </p:sp>
      <p:sp>
        <p:nvSpPr>
          <p:cNvPr id="18" name="TextBox 17">
            <a:extLst>
              <a:ext uri="{FF2B5EF4-FFF2-40B4-BE49-F238E27FC236}">
                <a16:creationId xmlns:a16="http://schemas.microsoft.com/office/drawing/2014/main" id="{4BD7C429-97F6-4EDE-A862-759F2A45BB26}"/>
              </a:ext>
            </a:extLst>
          </p:cNvPr>
          <p:cNvSpPr txBox="1"/>
          <p:nvPr/>
        </p:nvSpPr>
        <p:spPr>
          <a:xfrm>
            <a:off x="1734502" y="3719087"/>
            <a:ext cx="4532516" cy="2554545"/>
          </a:xfrm>
          <a:prstGeom prst="rect">
            <a:avLst/>
          </a:prstGeom>
          <a:noFill/>
        </p:spPr>
        <p:txBody>
          <a:bodyPr wrap="square" rtlCol="0">
            <a:spAutoFit/>
          </a:bodyPr>
          <a:lstStyle/>
          <a:p>
            <a:pPr algn="just"/>
            <a:r>
              <a:rPr lang="en-US" sz="2000" i="1" dirty="0">
                <a:solidFill>
                  <a:srgbClr val="000000"/>
                </a:solidFill>
                <a:sym typeface="Symbol" panose="05050102010706020507" pitchFamily="18" charset="2"/>
              </a:rPr>
              <a:t>E</a:t>
            </a:r>
            <a:r>
              <a:rPr lang="en-US" sz="2000" i="1" baseline="-25000" dirty="0">
                <a:solidFill>
                  <a:srgbClr val="000000"/>
                </a:solidFill>
                <a:sym typeface="Symbol" panose="05050102010706020507" pitchFamily="18" charset="2"/>
              </a:rPr>
              <a:t>ph</a:t>
            </a:r>
            <a:r>
              <a:rPr lang="en-US" sz="2000" dirty="0">
                <a:solidFill>
                  <a:srgbClr val="000000"/>
                </a:solidFill>
                <a:sym typeface="Symbol" panose="05050102010706020507" pitchFamily="18" charset="2"/>
              </a:rPr>
              <a:t> =  RMS value of per phase voltage</a:t>
            </a:r>
            <a:endParaRPr lang="en-US" sz="2000" dirty="0">
              <a:sym typeface="Symbol" panose="05050102010706020507" pitchFamily="18" charset="2"/>
            </a:endParaRPr>
          </a:p>
          <a:p>
            <a:pPr algn="just"/>
            <a:r>
              <a:rPr lang="en-US" sz="2000" dirty="0">
                <a:sym typeface="Symbol" panose="05050102010706020507" pitchFamily="18" charset="2"/>
              </a:rPr>
              <a:t> </a:t>
            </a:r>
            <a:r>
              <a:rPr lang="en-US" sz="2000" dirty="0"/>
              <a:t>= Flux/pole [Wb]</a:t>
            </a:r>
          </a:p>
          <a:p>
            <a:pPr algn="just"/>
            <a:r>
              <a:rPr lang="en-US" sz="2000" i="1" dirty="0">
                <a:solidFill>
                  <a:srgbClr val="000000"/>
                </a:solidFill>
                <a:sym typeface="Symbol" panose="05050102010706020507" pitchFamily="18" charset="2"/>
              </a:rPr>
              <a:t>T</a:t>
            </a:r>
            <a:r>
              <a:rPr lang="en-US" sz="2000" dirty="0">
                <a:solidFill>
                  <a:srgbClr val="000000"/>
                </a:solidFill>
                <a:sym typeface="Symbol" panose="05050102010706020507" pitchFamily="18" charset="2"/>
              </a:rPr>
              <a:t> = Number of coils or turns/phase</a:t>
            </a:r>
          </a:p>
          <a:p>
            <a:pPr algn="just"/>
            <a:r>
              <a:rPr lang="en-US" sz="2000" i="1" dirty="0">
                <a:solidFill>
                  <a:srgbClr val="000000"/>
                </a:solidFill>
                <a:sym typeface="Symbol" panose="05050102010706020507" pitchFamily="18" charset="2"/>
              </a:rPr>
              <a:t>f</a:t>
            </a:r>
            <a:r>
              <a:rPr lang="en-US" sz="2000" dirty="0">
                <a:solidFill>
                  <a:srgbClr val="000000"/>
                </a:solidFill>
                <a:sym typeface="Symbol" panose="05050102010706020507" pitchFamily="18" charset="2"/>
              </a:rPr>
              <a:t> = (</a:t>
            </a:r>
            <a:r>
              <a:rPr lang="en-US" sz="2000" i="1" dirty="0">
                <a:solidFill>
                  <a:srgbClr val="000000"/>
                </a:solidFill>
                <a:sym typeface="Symbol" panose="05050102010706020507" pitchFamily="18" charset="2"/>
              </a:rPr>
              <a:t>PN</a:t>
            </a:r>
            <a:r>
              <a:rPr lang="en-US" sz="2000" i="1" baseline="-25000" dirty="0">
                <a:solidFill>
                  <a:srgbClr val="000000"/>
                </a:solidFill>
                <a:sym typeface="Symbol" panose="05050102010706020507" pitchFamily="18" charset="2"/>
              </a:rPr>
              <a:t>s </a:t>
            </a:r>
            <a:r>
              <a:rPr lang="en-US" sz="2000" dirty="0">
                <a:solidFill>
                  <a:srgbClr val="000000"/>
                </a:solidFill>
                <a:sym typeface="Symbol" panose="05050102010706020507" pitchFamily="18" charset="2"/>
              </a:rPr>
              <a:t>/120) Frequency in Hz	</a:t>
            </a:r>
          </a:p>
          <a:p>
            <a:pPr algn="just"/>
            <a:r>
              <a:rPr lang="en-US" sz="2000" i="1" dirty="0">
                <a:solidFill>
                  <a:srgbClr val="000000"/>
                </a:solidFill>
                <a:sym typeface="Symbol" panose="05050102010706020507" pitchFamily="18" charset="2"/>
              </a:rPr>
              <a:t>N</a:t>
            </a:r>
            <a:r>
              <a:rPr lang="en-US" sz="2000" i="1" baseline="-25000" dirty="0">
                <a:solidFill>
                  <a:srgbClr val="000000"/>
                </a:solidFill>
                <a:sym typeface="Symbol" panose="05050102010706020507" pitchFamily="18" charset="2"/>
              </a:rPr>
              <a:t>s</a:t>
            </a:r>
            <a:r>
              <a:rPr lang="en-US" sz="2000" dirty="0">
                <a:solidFill>
                  <a:srgbClr val="000000"/>
                </a:solidFill>
                <a:sym typeface="Symbol" panose="05050102010706020507" pitchFamily="18" charset="2"/>
              </a:rPr>
              <a:t> = Rotor speed in rpm</a:t>
            </a:r>
          </a:p>
          <a:p>
            <a:pPr algn="just"/>
            <a:r>
              <a:rPr lang="en-US" sz="2000" i="1" dirty="0">
                <a:solidFill>
                  <a:srgbClr val="000000"/>
                </a:solidFill>
                <a:sym typeface="Symbol" panose="05050102010706020507" pitchFamily="18" charset="2"/>
              </a:rPr>
              <a:t>k</a:t>
            </a:r>
            <a:r>
              <a:rPr lang="en-US" sz="2000" i="1" baseline="-25000" dirty="0">
                <a:solidFill>
                  <a:srgbClr val="000000"/>
                </a:solidFill>
                <a:sym typeface="Symbol" panose="05050102010706020507" pitchFamily="18" charset="2"/>
              </a:rPr>
              <a:t>w</a:t>
            </a:r>
            <a:r>
              <a:rPr lang="en-US" sz="2000" dirty="0">
                <a:solidFill>
                  <a:srgbClr val="000000"/>
                </a:solidFill>
                <a:sym typeface="Symbol" panose="05050102010706020507" pitchFamily="18" charset="2"/>
              </a:rPr>
              <a:t> = </a:t>
            </a:r>
            <a:r>
              <a:rPr lang="en-US" sz="2000" i="1" dirty="0">
                <a:solidFill>
                  <a:srgbClr val="000000"/>
                </a:solidFill>
                <a:sym typeface="Symbol" panose="05050102010706020507" pitchFamily="18" charset="2"/>
              </a:rPr>
              <a:t>k</a:t>
            </a:r>
            <a:r>
              <a:rPr lang="en-US" sz="2000" i="1" baseline="-25000" dirty="0">
                <a:solidFill>
                  <a:srgbClr val="000000"/>
                </a:solidFill>
                <a:sym typeface="Symbol" panose="05050102010706020507" pitchFamily="18" charset="2"/>
              </a:rPr>
              <a:t>c </a:t>
            </a:r>
            <a:r>
              <a:rPr lang="en-US" sz="2000" i="1" dirty="0" err="1">
                <a:solidFill>
                  <a:srgbClr val="000000"/>
                </a:solidFill>
                <a:sym typeface="Symbol" panose="05050102010706020507" pitchFamily="18" charset="2"/>
              </a:rPr>
              <a:t>k</a:t>
            </a:r>
            <a:r>
              <a:rPr lang="en-US" sz="2000" i="1" baseline="-25000" dirty="0" err="1">
                <a:solidFill>
                  <a:srgbClr val="000000"/>
                </a:solidFill>
                <a:sym typeface="Symbol" panose="05050102010706020507" pitchFamily="18" charset="2"/>
              </a:rPr>
              <a:t>d</a:t>
            </a:r>
            <a:r>
              <a:rPr lang="en-US" sz="2000" dirty="0">
                <a:solidFill>
                  <a:srgbClr val="000000"/>
                </a:solidFill>
                <a:sym typeface="Symbol" panose="05050102010706020507" pitchFamily="18" charset="2"/>
              </a:rPr>
              <a:t> = winding factor</a:t>
            </a:r>
          </a:p>
          <a:p>
            <a:pPr algn="just"/>
            <a:r>
              <a:rPr lang="en-US" sz="2000" i="1" dirty="0">
                <a:solidFill>
                  <a:srgbClr val="000000"/>
                </a:solidFill>
                <a:sym typeface="Symbol" panose="05050102010706020507" pitchFamily="18" charset="2"/>
              </a:rPr>
              <a:t>k</a:t>
            </a:r>
            <a:r>
              <a:rPr lang="en-US" sz="2000" i="1" baseline="-25000" dirty="0">
                <a:solidFill>
                  <a:srgbClr val="000000"/>
                </a:solidFill>
                <a:sym typeface="Symbol" panose="05050102010706020507" pitchFamily="18" charset="2"/>
              </a:rPr>
              <a:t>c</a:t>
            </a:r>
            <a:r>
              <a:rPr lang="en-US" sz="2000" dirty="0">
                <a:solidFill>
                  <a:srgbClr val="000000"/>
                </a:solidFill>
                <a:sym typeface="Symbol" panose="05050102010706020507" pitchFamily="18" charset="2"/>
              </a:rPr>
              <a:t> or </a:t>
            </a:r>
            <a:r>
              <a:rPr lang="en-US" sz="2000" i="1" dirty="0" err="1">
                <a:solidFill>
                  <a:srgbClr val="000000"/>
                </a:solidFill>
                <a:sym typeface="Symbol" panose="05050102010706020507" pitchFamily="18" charset="2"/>
              </a:rPr>
              <a:t>k</a:t>
            </a:r>
            <a:r>
              <a:rPr lang="en-US" sz="2000" i="1" baseline="-25000" dirty="0" err="1">
                <a:solidFill>
                  <a:srgbClr val="000000"/>
                </a:solidFill>
                <a:sym typeface="Symbol" panose="05050102010706020507" pitchFamily="18" charset="2"/>
              </a:rPr>
              <a:t>p</a:t>
            </a:r>
            <a:r>
              <a:rPr lang="en-US" sz="2000" dirty="0">
                <a:solidFill>
                  <a:srgbClr val="000000"/>
                </a:solidFill>
                <a:sym typeface="Symbol" panose="05050102010706020507" pitchFamily="18" charset="2"/>
              </a:rPr>
              <a:t> =  Pitch or chord factor [see 37.11]</a:t>
            </a:r>
          </a:p>
          <a:p>
            <a:pPr algn="just"/>
            <a:r>
              <a:rPr lang="en-US" sz="2000" i="1" dirty="0" err="1">
                <a:solidFill>
                  <a:srgbClr val="000000"/>
                </a:solidFill>
                <a:sym typeface="Symbol" panose="05050102010706020507" pitchFamily="18" charset="2"/>
              </a:rPr>
              <a:t>k</a:t>
            </a:r>
            <a:r>
              <a:rPr lang="en-US" sz="2000" i="1" baseline="-25000" dirty="0" err="1">
                <a:solidFill>
                  <a:srgbClr val="000000"/>
                </a:solidFill>
                <a:sym typeface="Symbol" panose="05050102010706020507" pitchFamily="18" charset="2"/>
              </a:rPr>
              <a:t>d</a:t>
            </a:r>
            <a:r>
              <a:rPr lang="en-US" sz="2000" dirty="0">
                <a:solidFill>
                  <a:srgbClr val="000000"/>
                </a:solidFill>
                <a:sym typeface="Symbol" panose="05050102010706020507" pitchFamily="18" charset="2"/>
              </a:rPr>
              <a:t> =  Distribution factor [see 37.12]</a:t>
            </a:r>
            <a:endParaRPr lang="en-US" sz="2000" dirty="0">
              <a:solidFill>
                <a:srgbClr val="000000"/>
              </a:solidFill>
            </a:endParaRPr>
          </a:p>
        </p:txBody>
      </p:sp>
      <p:sp>
        <p:nvSpPr>
          <p:cNvPr id="7" name="TextBox 6">
            <a:extLst>
              <a:ext uri="{FF2B5EF4-FFF2-40B4-BE49-F238E27FC236}">
                <a16:creationId xmlns:a16="http://schemas.microsoft.com/office/drawing/2014/main" id="{A790C644-871F-4FB6-847B-5EB734C07E22}"/>
              </a:ext>
            </a:extLst>
          </p:cNvPr>
          <p:cNvSpPr txBox="1"/>
          <p:nvPr/>
        </p:nvSpPr>
        <p:spPr>
          <a:xfrm>
            <a:off x="273900" y="669399"/>
            <a:ext cx="7881958" cy="400110"/>
          </a:xfrm>
          <a:prstGeom prst="rect">
            <a:avLst/>
          </a:prstGeom>
          <a:noFill/>
        </p:spPr>
        <p:txBody>
          <a:bodyPr wrap="square" rtlCol="0">
            <a:spAutoFit/>
          </a:bodyPr>
          <a:lstStyle/>
          <a:p>
            <a:pPr algn="just">
              <a:spcAft>
                <a:spcPts val="1200"/>
              </a:spcAft>
            </a:pPr>
            <a:r>
              <a:rPr lang="en-US" sz="2000" dirty="0"/>
              <a:t>The three-phase induced emf in an alternator can be given by:</a:t>
            </a:r>
            <a:endParaRPr lang="en-US" sz="2000" dirty="0">
              <a:solidFill>
                <a:srgbClr val="000000"/>
              </a:solidFill>
            </a:endParaRPr>
          </a:p>
        </p:txBody>
      </p:sp>
      <p:sp>
        <p:nvSpPr>
          <p:cNvPr id="17" name="Rectangle 16">
            <a:extLst>
              <a:ext uri="{FF2B5EF4-FFF2-40B4-BE49-F238E27FC236}">
                <a16:creationId xmlns:a16="http://schemas.microsoft.com/office/drawing/2014/main" id="{198D8235-F601-4F87-973E-DC41C77D879D}"/>
              </a:ext>
            </a:extLst>
          </p:cNvPr>
          <p:cNvSpPr/>
          <p:nvPr/>
        </p:nvSpPr>
        <p:spPr>
          <a:xfrm>
            <a:off x="3950606" y="128926"/>
            <a:ext cx="4666811"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Equation of Induced EMF</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D99F2840-EBBE-403A-AC8E-849F072C4BCC}"/>
              </a:ext>
            </a:extLst>
          </p:cNvPr>
          <p:cNvGrpSpPr/>
          <p:nvPr/>
        </p:nvGrpSpPr>
        <p:grpSpPr>
          <a:xfrm>
            <a:off x="840658" y="2703290"/>
            <a:ext cx="4673680" cy="432705"/>
            <a:chOff x="235974" y="3143201"/>
            <a:chExt cx="4673680" cy="432705"/>
          </a:xfrm>
        </p:grpSpPr>
        <p:graphicFrame>
          <p:nvGraphicFramePr>
            <p:cNvPr id="10" name="Object 9">
              <a:extLst>
                <a:ext uri="{FF2B5EF4-FFF2-40B4-BE49-F238E27FC236}">
                  <a16:creationId xmlns:a16="http://schemas.microsoft.com/office/drawing/2014/main" id="{27F2DDC6-FB93-42E2-8664-116943995D37}"/>
                </a:ext>
              </a:extLst>
            </p:cNvPr>
            <p:cNvGraphicFramePr>
              <a:graphicFrameLocks noChangeAspect="1"/>
            </p:cNvGraphicFramePr>
            <p:nvPr/>
          </p:nvGraphicFramePr>
          <p:xfrm>
            <a:off x="1239354" y="3207606"/>
            <a:ext cx="3670300" cy="368300"/>
          </p:xfrm>
          <a:graphic>
            <a:graphicData uri="http://schemas.openxmlformats.org/presentationml/2006/ole">
              <mc:AlternateContent xmlns:mc="http://schemas.openxmlformats.org/markup-compatibility/2006">
                <mc:Choice xmlns:v="urn:schemas-microsoft-com:vml" Requires="v">
                  <p:oleObj name="Equation" r:id="rId2" imgW="3670200" imgH="368280" progId="Equation.3">
                    <p:embed/>
                  </p:oleObj>
                </mc:Choice>
                <mc:Fallback>
                  <p:oleObj name="Equation" r:id="rId2" imgW="3670200" imgH="368280" progId="Equation.3">
                    <p:embed/>
                    <p:pic>
                      <p:nvPicPr>
                        <p:cNvPr id="10" name="Object 9">
                          <a:extLst>
                            <a:ext uri="{FF2B5EF4-FFF2-40B4-BE49-F238E27FC236}">
                              <a16:creationId xmlns:a16="http://schemas.microsoft.com/office/drawing/2014/main" id="{27F2DDC6-FB93-42E2-8664-116943995D37}"/>
                            </a:ext>
                          </a:extLst>
                        </p:cNvPr>
                        <p:cNvPicPr/>
                        <p:nvPr/>
                      </p:nvPicPr>
                      <p:blipFill>
                        <a:blip r:embed="rId3"/>
                        <a:stretch>
                          <a:fillRect/>
                        </a:stretch>
                      </p:blipFill>
                      <p:spPr>
                        <a:xfrm>
                          <a:off x="1239354" y="3207606"/>
                          <a:ext cx="3670300" cy="36830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87CB2E8E-C19E-4EB2-B41F-D9D986BEF7B8}"/>
                </a:ext>
              </a:extLst>
            </p:cNvPr>
            <p:cNvSpPr txBox="1"/>
            <p:nvPr/>
          </p:nvSpPr>
          <p:spPr>
            <a:xfrm>
              <a:off x="235974" y="3143201"/>
              <a:ext cx="1150374" cy="400110"/>
            </a:xfrm>
            <a:prstGeom prst="rect">
              <a:avLst/>
            </a:prstGeom>
            <a:noFill/>
          </p:spPr>
          <p:txBody>
            <a:bodyPr wrap="square" rtlCol="0">
              <a:spAutoFit/>
            </a:bodyPr>
            <a:lstStyle/>
            <a:p>
              <a:pPr algn="ctr"/>
              <a:r>
                <a:rPr lang="en-US" sz="2000" dirty="0">
                  <a:sym typeface="Symbol" panose="05050102010706020507" pitchFamily="18" charset="2"/>
                </a:rPr>
                <a:t>where,</a:t>
              </a:r>
              <a:endParaRPr lang="en-US" sz="2000" dirty="0">
                <a:solidFill>
                  <a:srgbClr val="000000"/>
                </a:solidFill>
              </a:endParaRPr>
            </a:p>
          </p:txBody>
        </p:sp>
      </p:grpSp>
      <p:grpSp>
        <p:nvGrpSpPr>
          <p:cNvPr id="6" name="Group 5">
            <a:extLst>
              <a:ext uri="{FF2B5EF4-FFF2-40B4-BE49-F238E27FC236}">
                <a16:creationId xmlns:a16="http://schemas.microsoft.com/office/drawing/2014/main" id="{9BB36A41-CF8B-4B89-B6BE-D6A09D13868F}"/>
              </a:ext>
            </a:extLst>
          </p:cNvPr>
          <p:cNvGrpSpPr/>
          <p:nvPr/>
        </p:nvGrpSpPr>
        <p:grpSpPr>
          <a:xfrm>
            <a:off x="7650749" y="1568363"/>
            <a:ext cx="3301897" cy="3149675"/>
            <a:chOff x="6942688" y="44244"/>
            <a:chExt cx="3301897" cy="3149675"/>
          </a:xfrm>
        </p:grpSpPr>
        <p:pic>
          <p:nvPicPr>
            <p:cNvPr id="3" name="Picture 2">
              <a:extLst>
                <a:ext uri="{FF2B5EF4-FFF2-40B4-BE49-F238E27FC236}">
                  <a16:creationId xmlns:a16="http://schemas.microsoft.com/office/drawing/2014/main" id="{6B8CAFBD-0AB9-4FF4-B3D7-5DF88612AD12}"/>
                </a:ext>
              </a:extLst>
            </p:cNvPr>
            <p:cNvPicPr>
              <a:picLocks noChangeAspect="1"/>
            </p:cNvPicPr>
            <p:nvPr/>
          </p:nvPicPr>
          <p:blipFill>
            <a:blip r:embed="rId4"/>
            <a:stretch>
              <a:fillRect/>
            </a:stretch>
          </p:blipFill>
          <p:spPr>
            <a:xfrm>
              <a:off x="7172635" y="136394"/>
              <a:ext cx="2990850" cy="3057525"/>
            </a:xfrm>
            <a:prstGeom prst="rect">
              <a:avLst/>
            </a:prstGeom>
          </p:spPr>
        </p:pic>
        <p:sp>
          <p:nvSpPr>
            <p:cNvPr id="14" name="TextBox 13">
              <a:extLst>
                <a:ext uri="{FF2B5EF4-FFF2-40B4-BE49-F238E27FC236}">
                  <a16:creationId xmlns:a16="http://schemas.microsoft.com/office/drawing/2014/main" id="{207F7D57-1A53-4FD8-9B72-5F2840774051}"/>
                </a:ext>
              </a:extLst>
            </p:cNvPr>
            <p:cNvSpPr txBox="1"/>
            <p:nvPr/>
          </p:nvSpPr>
          <p:spPr>
            <a:xfrm>
              <a:off x="8224686" y="44244"/>
              <a:ext cx="388373" cy="400110"/>
            </a:xfrm>
            <a:prstGeom prst="rect">
              <a:avLst/>
            </a:prstGeom>
            <a:noFill/>
          </p:spPr>
          <p:txBody>
            <a:bodyPr wrap="square" rtlCol="0">
              <a:spAutoFit/>
            </a:bodyPr>
            <a:lstStyle/>
            <a:p>
              <a:pPr algn="ctr"/>
              <a:r>
                <a:rPr lang="en-US" sz="2000" b="1" i="1" dirty="0">
                  <a:sym typeface="Symbol" panose="05050102010706020507" pitchFamily="18" charset="2"/>
                </a:rPr>
                <a:t>a</a:t>
              </a:r>
              <a:endParaRPr lang="en-US" sz="2000" b="1" i="1" dirty="0">
                <a:solidFill>
                  <a:srgbClr val="000000"/>
                </a:solidFill>
              </a:endParaRPr>
            </a:p>
          </p:txBody>
        </p:sp>
        <p:sp>
          <p:nvSpPr>
            <p:cNvPr id="15" name="TextBox 14">
              <a:extLst>
                <a:ext uri="{FF2B5EF4-FFF2-40B4-BE49-F238E27FC236}">
                  <a16:creationId xmlns:a16="http://schemas.microsoft.com/office/drawing/2014/main" id="{AEA59B12-0A88-4FB1-B120-EDF952FE94F0}"/>
                </a:ext>
              </a:extLst>
            </p:cNvPr>
            <p:cNvSpPr txBox="1"/>
            <p:nvPr/>
          </p:nvSpPr>
          <p:spPr>
            <a:xfrm>
              <a:off x="9856212" y="2688315"/>
              <a:ext cx="388373" cy="400110"/>
            </a:xfrm>
            <a:prstGeom prst="rect">
              <a:avLst/>
            </a:prstGeom>
            <a:noFill/>
          </p:spPr>
          <p:txBody>
            <a:bodyPr wrap="square" rtlCol="0">
              <a:spAutoFit/>
            </a:bodyPr>
            <a:lstStyle/>
            <a:p>
              <a:pPr algn="ctr"/>
              <a:r>
                <a:rPr lang="en-US" sz="2000" b="1" i="1" dirty="0">
                  <a:sym typeface="Symbol" panose="05050102010706020507" pitchFamily="18" charset="2"/>
                </a:rPr>
                <a:t>b</a:t>
              </a:r>
              <a:endParaRPr lang="en-US" sz="2000" b="1" i="1" dirty="0">
                <a:solidFill>
                  <a:srgbClr val="000000"/>
                </a:solidFill>
              </a:endParaRPr>
            </a:p>
          </p:txBody>
        </p:sp>
        <p:sp>
          <p:nvSpPr>
            <p:cNvPr id="16" name="TextBox 15">
              <a:extLst>
                <a:ext uri="{FF2B5EF4-FFF2-40B4-BE49-F238E27FC236}">
                  <a16:creationId xmlns:a16="http://schemas.microsoft.com/office/drawing/2014/main" id="{2DBBA091-80E8-4CF6-B086-ED168F3970AF}"/>
                </a:ext>
              </a:extLst>
            </p:cNvPr>
            <p:cNvSpPr txBox="1"/>
            <p:nvPr/>
          </p:nvSpPr>
          <p:spPr>
            <a:xfrm>
              <a:off x="6942688" y="2688315"/>
              <a:ext cx="388373" cy="400110"/>
            </a:xfrm>
            <a:prstGeom prst="rect">
              <a:avLst/>
            </a:prstGeom>
            <a:noFill/>
          </p:spPr>
          <p:txBody>
            <a:bodyPr wrap="square" rtlCol="0">
              <a:spAutoFit/>
            </a:bodyPr>
            <a:lstStyle/>
            <a:p>
              <a:pPr algn="ctr"/>
              <a:r>
                <a:rPr lang="en-US" sz="2000" b="1" i="1" dirty="0">
                  <a:sym typeface="Symbol" panose="05050102010706020507" pitchFamily="18" charset="2"/>
                </a:rPr>
                <a:t>c</a:t>
              </a:r>
              <a:endParaRPr lang="en-US" sz="2000" b="1" i="1" dirty="0">
                <a:solidFill>
                  <a:srgbClr val="000000"/>
                </a:solidFill>
              </a:endParaRPr>
            </a:p>
          </p:txBody>
        </p:sp>
        <p:sp>
          <p:nvSpPr>
            <p:cNvPr id="19" name="TextBox 18">
              <a:extLst>
                <a:ext uri="{FF2B5EF4-FFF2-40B4-BE49-F238E27FC236}">
                  <a16:creationId xmlns:a16="http://schemas.microsoft.com/office/drawing/2014/main" id="{79739FB6-FF52-4C91-A37E-A2A8E43AF483}"/>
                </a:ext>
              </a:extLst>
            </p:cNvPr>
            <p:cNvSpPr txBox="1"/>
            <p:nvPr/>
          </p:nvSpPr>
          <p:spPr>
            <a:xfrm>
              <a:off x="7968348" y="1685312"/>
              <a:ext cx="388373" cy="400110"/>
            </a:xfrm>
            <a:prstGeom prst="rect">
              <a:avLst/>
            </a:prstGeom>
            <a:noFill/>
          </p:spPr>
          <p:txBody>
            <a:bodyPr wrap="square" rtlCol="0">
              <a:spAutoFit/>
            </a:bodyPr>
            <a:lstStyle/>
            <a:p>
              <a:pPr algn="ctr"/>
              <a:r>
                <a:rPr lang="en-US" sz="2000" b="1" i="1" dirty="0">
                  <a:sym typeface="Symbol" panose="05050102010706020507" pitchFamily="18" charset="2"/>
                </a:rPr>
                <a:t>c</a:t>
              </a:r>
              <a:endParaRPr lang="en-US" sz="2000" b="1" i="1" dirty="0">
                <a:solidFill>
                  <a:srgbClr val="000000"/>
                </a:solidFill>
              </a:endParaRPr>
            </a:p>
          </p:txBody>
        </p:sp>
        <p:sp>
          <p:nvSpPr>
            <p:cNvPr id="20" name="TextBox 19">
              <a:extLst>
                <a:ext uri="{FF2B5EF4-FFF2-40B4-BE49-F238E27FC236}">
                  <a16:creationId xmlns:a16="http://schemas.microsoft.com/office/drawing/2014/main" id="{0C33EDBE-B7DA-494F-B74E-4247ADA939CD}"/>
                </a:ext>
              </a:extLst>
            </p:cNvPr>
            <p:cNvSpPr txBox="1"/>
            <p:nvPr/>
          </p:nvSpPr>
          <p:spPr>
            <a:xfrm>
              <a:off x="8592767" y="2031350"/>
              <a:ext cx="388373" cy="400110"/>
            </a:xfrm>
            <a:prstGeom prst="rect">
              <a:avLst/>
            </a:prstGeom>
            <a:noFill/>
          </p:spPr>
          <p:txBody>
            <a:bodyPr wrap="square" rtlCol="0">
              <a:spAutoFit/>
            </a:bodyPr>
            <a:lstStyle/>
            <a:p>
              <a:pPr algn="ctr"/>
              <a:r>
                <a:rPr lang="en-US" sz="2000" b="1" i="1" dirty="0">
                  <a:sym typeface="Symbol" panose="05050102010706020507" pitchFamily="18" charset="2"/>
                </a:rPr>
                <a:t>b</a:t>
              </a:r>
              <a:endParaRPr lang="en-US" sz="2000" b="1" i="1" dirty="0">
                <a:solidFill>
                  <a:srgbClr val="000000"/>
                </a:solidFill>
              </a:endParaRPr>
            </a:p>
          </p:txBody>
        </p:sp>
        <p:sp>
          <p:nvSpPr>
            <p:cNvPr id="21" name="TextBox 20">
              <a:extLst>
                <a:ext uri="{FF2B5EF4-FFF2-40B4-BE49-F238E27FC236}">
                  <a16:creationId xmlns:a16="http://schemas.microsoft.com/office/drawing/2014/main" id="{441E6235-887D-4804-9B4D-35C4DF9D1F1E}"/>
                </a:ext>
              </a:extLst>
            </p:cNvPr>
            <p:cNvSpPr txBox="1"/>
            <p:nvPr/>
          </p:nvSpPr>
          <p:spPr>
            <a:xfrm>
              <a:off x="8204394" y="1339273"/>
              <a:ext cx="388373" cy="400110"/>
            </a:xfrm>
            <a:prstGeom prst="rect">
              <a:avLst/>
            </a:prstGeom>
            <a:noFill/>
          </p:spPr>
          <p:txBody>
            <a:bodyPr wrap="square" rtlCol="0">
              <a:spAutoFit/>
            </a:bodyPr>
            <a:lstStyle/>
            <a:p>
              <a:pPr algn="ctr"/>
              <a:r>
                <a:rPr lang="en-US" sz="2000" b="1" i="1" dirty="0">
                  <a:sym typeface="Symbol" panose="05050102010706020507" pitchFamily="18" charset="2"/>
                </a:rPr>
                <a:t>a</a:t>
              </a:r>
              <a:endParaRPr lang="en-US" sz="2000" b="1" i="1" dirty="0">
                <a:solidFill>
                  <a:srgbClr val="000000"/>
                </a:solidFill>
              </a:endParaRPr>
            </a:p>
          </p:txBody>
        </p:sp>
        <p:sp>
          <p:nvSpPr>
            <p:cNvPr id="22" name="TextBox 21">
              <a:extLst>
                <a:ext uri="{FF2B5EF4-FFF2-40B4-BE49-F238E27FC236}">
                  <a16:creationId xmlns:a16="http://schemas.microsoft.com/office/drawing/2014/main" id="{107B1FE8-8F3A-4C8B-898D-28D46C537EB2}"/>
                </a:ext>
              </a:extLst>
            </p:cNvPr>
            <p:cNvSpPr txBox="1"/>
            <p:nvPr/>
          </p:nvSpPr>
          <p:spPr>
            <a:xfrm>
              <a:off x="8513794" y="611407"/>
              <a:ext cx="934691" cy="461665"/>
            </a:xfrm>
            <a:prstGeom prst="rect">
              <a:avLst/>
            </a:prstGeom>
            <a:noFill/>
          </p:spPr>
          <p:txBody>
            <a:bodyPr wrap="square" rtlCol="0">
              <a:spAutoFit/>
            </a:bodyPr>
            <a:lstStyle/>
            <a:p>
              <a:pPr algn="ctr"/>
              <a:r>
                <a:rPr lang="en-US" sz="2400" i="1" dirty="0" err="1">
                  <a:sym typeface="Symbol" panose="05050102010706020507" pitchFamily="18" charset="2"/>
                </a:rPr>
                <a:t>e</a:t>
              </a:r>
              <a:r>
                <a:rPr lang="en-US" sz="2400" i="1" baseline="-25000" dirty="0" err="1">
                  <a:sym typeface="Symbol" panose="05050102010706020507" pitchFamily="18" charset="2"/>
                </a:rPr>
                <a:t>aa</a:t>
              </a:r>
              <a:r>
                <a:rPr lang="en-US" sz="2400" i="1" baseline="-25000" dirty="0">
                  <a:sym typeface="Symbol" panose="05050102010706020507" pitchFamily="18" charset="2"/>
                </a:rPr>
                <a:t></a:t>
              </a:r>
              <a:endParaRPr lang="en-US" sz="2400" i="1" baseline="-25000" dirty="0">
                <a:solidFill>
                  <a:srgbClr val="000000"/>
                </a:solidFill>
              </a:endParaRPr>
            </a:p>
          </p:txBody>
        </p:sp>
        <p:sp>
          <p:nvSpPr>
            <p:cNvPr id="23" name="TextBox 22">
              <a:extLst>
                <a:ext uri="{FF2B5EF4-FFF2-40B4-BE49-F238E27FC236}">
                  <a16:creationId xmlns:a16="http://schemas.microsoft.com/office/drawing/2014/main" id="{915DA576-3878-4F23-A3BF-468B933C8721}"/>
                </a:ext>
              </a:extLst>
            </p:cNvPr>
            <p:cNvSpPr txBox="1"/>
            <p:nvPr/>
          </p:nvSpPr>
          <p:spPr>
            <a:xfrm>
              <a:off x="9269344" y="1971076"/>
              <a:ext cx="934691" cy="461665"/>
            </a:xfrm>
            <a:prstGeom prst="rect">
              <a:avLst/>
            </a:prstGeom>
            <a:noFill/>
          </p:spPr>
          <p:txBody>
            <a:bodyPr wrap="square" rtlCol="0">
              <a:spAutoFit/>
            </a:bodyPr>
            <a:lstStyle/>
            <a:p>
              <a:pPr algn="ctr"/>
              <a:r>
                <a:rPr lang="en-US" sz="2400" i="1" dirty="0">
                  <a:sym typeface="Symbol" panose="05050102010706020507" pitchFamily="18" charset="2"/>
                </a:rPr>
                <a:t>e</a:t>
              </a:r>
              <a:r>
                <a:rPr lang="en-US" sz="2400" i="1" baseline="-25000" dirty="0">
                  <a:sym typeface="Symbol" panose="05050102010706020507" pitchFamily="18" charset="2"/>
                </a:rPr>
                <a:t>bb</a:t>
              </a:r>
              <a:endParaRPr lang="en-US" sz="2400" i="1" baseline="-25000" dirty="0">
                <a:solidFill>
                  <a:srgbClr val="000000"/>
                </a:solidFill>
              </a:endParaRPr>
            </a:p>
          </p:txBody>
        </p:sp>
        <p:sp>
          <p:nvSpPr>
            <p:cNvPr id="24" name="TextBox 23">
              <a:extLst>
                <a:ext uri="{FF2B5EF4-FFF2-40B4-BE49-F238E27FC236}">
                  <a16:creationId xmlns:a16="http://schemas.microsoft.com/office/drawing/2014/main" id="{7E99BA93-E82D-44DD-8A91-D3CA40349C54}"/>
                </a:ext>
              </a:extLst>
            </p:cNvPr>
            <p:cNvSpPr txBox="1"/>
            <p:nvPr/>
          </p:nvSpPr>
          <p:spPr>
            <a:xfrm>
              <a:off x="7062038" y="1897569"/>
              <a:ext cx="934691" cy="461665"/>
            </a:xfrm>
            <a:prstGeom prst="rect">
              <a:avLst/>
            </a:prstGeom>
            <a:noFill/>
          </p:spPr>
          <p:txBody>
            <a:bodyPr wrap="square" rtlCol="0">
              <a:spAutoFit/>
            </a:bodyPr>
            <a:lstStyle/>
            <a:p>
              <a:pPr algn="ctr"/>
              <a:r>
                <a:rPr lang="en-US" sz="2400" i="1" dirty="0" err="1">
                  <a:sym typeface="Symbol" panose="05050102010706020507" pitchFamily="18" charset="2"/>
                </a:rPr>
                <a:t>e</a:t>
              </a:r>
              <a:r>
                <a:rPr lang="en-US" sz="2400" i="1" baseline="-25000" dirty="0" err="1">
                  <a:sym typeface="Symbol" panose="05050102010706020507" pitchFamily="18" charset="2"/>
                </a:rPr>
                <a:t>cc</a:t>
              </a:r>
              <a:r>
                <a:rPr lang="en-US" sz="2400" i="1" baseline="-25000" dirty="0">
                  <a:sym typeface="Symbol" panose="05050102010706020507" pitchFamily="18" charset="2"/>
                </a:rPr>
                <a:t></a:t>
              </a:r>
              <a:endParaRPr lang="en-US" sz="2400" i="1" baseline="-25000" dirty="0">
                <a:solidFill>
                  <a:srgbClr val="000000"/>
                </a:solidFill>
              </a:endParaRPr>
            </a:p>
          </p:txBody>
        </p:sp>
      </p:grpSp>
      <p:graphicFrame>
        <p:nvGraphicFramePr>
          <p:cNvPr id="27" name="Object 26">
            <a:extLst>
              <a:ext uri="{FF2B5EF4-FFF2-40B4-BE49-F238E27FC236}">
                <a16:creationId xmlns:a16="http://schemas.microsoft.com/office/drawing/2014/main" id="{DD0E8D2C-FC43-458D-B2F1-6DD4ABF1025A}"/>
              </a:ext>
            </a:extLst>
          </p:cNvPr>
          <p:cNvGraphicFramePr>
            <a:graphicFrameLocks noChangeAspect="1"/>
          </p:cNvGraphicFramePr>
          <p:nvPr/>
        </p:nvGraphicFramePr>
        <p:xfrm>
          <a:off x="2208213" y="1153288"/>
          <a:ext cx="5613400" cy="1333500"/>
        </p:xfrm>
        <a:graphic>
          <a:graphicData uri="http://schemas.openxmlformats.org/presentationml/2006/ole">
            <mc:AlternateContent xmlns:mc="http://schemas.openxmlformats.org/markup-compatibility/2006">
              <mc:Choice xmlns:v="urn:schemas-microsoft-com:vml" Requires="v">
                <p:oleObj name="Equation" r:id="rId5" imgW="5613120" imgH="1333440" progId="Equation.3">
                  <p:embed/>
                </p:oleObj>
              </mc:Choice>
              <mc:Fallback>
                <p:oleObj name="Equation" r:id="rId5" imgW="5613120" imgH="1333440" progId="Equation.3">
                  <p:embed/>
                  <p:pic>
                    <p:nvPicPr>
                      <p:cNvPr id="27" name="Object 26">
                        <a:extLst>
                          <a:ext uri="{FF2B5EF4-FFF2-40B4-BE49-F238E27FC236}">
                            <a16:creationId xmlns:a16="http://schemas.microsoft.com/office/drawing/2014/main" id="{DD0E8D2C-FC43-458D-B2F1-6DD4ABF1025A}"/>
                          </a:ext>
                        </a:extLst>
                      </p:cNvPr>
                      <p:cNvPicPr/>
                      <p:nvPr/>
                    </p:nvPicPr>
                    <p:blipFill>
                      <a:blip r:embed="rId6"/>
                      <a:stretch>
                        <a:fillRect/>
                      </a:stretch>
                    </p:blipFill>
                    <p:spPr>
                      <a:xfrm>
                        <a:off x="2208213" y="1153288"/>
                        <a:ext cx="5613400" cy="1333500"/>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16A671DD-EF89-48B1-8BEB-601D3FBB1C9E}"/>
              </a:ext>
            </a:extLst>
          </p:cNvPr>
          <p:cNvGraphicFramePr>
            <a:graphicFrameLocks noChangeAspect="1"/>
          </p:cNvGraphicFramePr>
          <p:nvPr/>
        </p:nvGraphicFramePr>
        <p:xfrm>
          <a:off x="1828184" y="3258820"/>
          <a:ext cx="1612900" cy="393700"/>
        </p:xfrm>
        <a:graphic>
          <a:graphicData uri="http://schemas.openxmlformats.org/presentationml/2006/ole">
            <mc:AlternateContent xmlns:mc="http://schemas.openxmlformats.org/markup-compatibility/2006">
              <mc:Choice xmlns:v="urn:schemas-microsoft-com:vml" Requires="v">
                <p:oleObj name="Equation" r:id="rId7" imgW="1612800" imgH="393480" progId="Equation.3">
                  <p:embed/>
                </p:oleObj>
              </mc:Choice>
              <mc:Fallback>
                <p:oleObj name="Equation" r:id="rId7" imgW="1612800" imgH="393480" progId="Equation.3">
                  <p:embed/>
                  <p:pic>
                    <p:nvPicPr>
                      <p:cNvPr id="28" name="Object 27">
                        <a:extLst>
                          <a:ext uri="{FF2B5EF4-FFF2-40B4-BE49-F238E27FC236}">
                            <a16:creationId xmlns:a16="http://schemas.microsoft.com/office/drawing/2014/main" id="{16A671DD-EF89-48B1-8BEB-601D3FBB1C9E}"/>
                          </a:ext>
                        </a:extLst>
                      </p:cNvPr>
                      <p:cNvPicPr/>
                      <p:nvPr/>
                    </p:nvPicPr>
                    <p:blipFill>
                      <a:blip r:embed="rId8"/>
                      <a:stretch>
                        <a:fillRect/>
                      </a:stretch>
                    </p:blipFill>
                    <p:spPr>
                      <a:xfrm>
                        <a:off x="1828184" y="3258820"/>
                        <a:ext cx="1612900" cy="393700"/>
                      </a:xfrm>
                      <a:prstGeom prst="rect">
                        <a:avLst/>
                      </a:prstGeom>
                    </p:spPr>
                  </p:pic>
                </p:oleObj>
              </mc:Fallback>
            </mc:AlternateContent>
          </a:graphicData>
        </a:graphic>
      </p:graphicFrame>
    </p:spTree>
    <p:extLst>
      <p:ext uri="{BB962C8B-B14F-4D97-AF65-F5344CB8AC3E}">
        <p14:creationId xmlns:p14="http://schemas.microsoft.com/office/powerpoint/2010/main" val="6147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a:t>
            </a:fld>
            <a:endParaRPr lang="en-US" sz="2000" b="1" dirty="0">
              <a:solidFill>
                <a:schemeClr val="bg1"/>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BD048D8F-74B4-47AF-AB5A-8E0D9B83E2E2}"/>
              </a:ext>
            </a:extLst>
          </p:cNvPr>
          <p:cNvSpPr txBox="1"/>
          <p:nvPr/>
        </p:nvSpPr>
        <p:spPr>
          <a:xfrm>
            <a:off x="119928" y="700632"/>
            <a:ext cx="7086519" cy="1015663"/>
          </a:xfrm>
          <a:prstGeom prst="rect">
            <a:avLst/>
          </a:prstGeom>
          <a:noFill/>
        </p:spPr>
        <p:txBody>
          <a:bodyPr wrap="square" rtlCol="0">
            <a:spAutoFit/>
          </a:bodyPr>
          <a:lstStyle/>
          <a:p>
            <a:pPr algn="just"/>
            <a:r>
              <a:rPr lang="en-US" sz="2000" b="1" i="0" dirty="0">
                <a:solidFill>
                  <a:srgbClr val="FF0000"/>
                </a:solidFill>
                <a:effectLst/>
              </a:rPr>
              <a:t>Statement of Faraday’s Law 1</a:t>
            </a:r>
            <a:r>
              <a:rPr lang="en-US" sz="2000" b="1" dirty="0"/>
              <a:t>:</a:t>
            </a:r>
            <a:r>
              <a:rPr lang="en-US" sz="2000" dirty="0"/>
              <a:t> An induced emf is established in a conductor or circuit whenever the magnetic filed linking that conductor or circuit is changed.</a:t>
            </a:r>
          </a:p>
        </p:txBody>
      </p:sp>
      <p:sp>
        <p:nvSpPr>
          <p:cNvPr id="21" name="TextBox 20">
            <a:extLst>
              <a:ext uri="{FF2B5EF4-FFF2-40B4-BE49-F238E27FC236}">
                <a16:creationId xmlns:a16="http://schemas.microsoft.com/office/drawing/2014/main" id="{B9BBE83B-ABA2-4B23-8A74-43E8D8FCFDF4}"/>
              </a:ext>
            </a:extLst>
          </p:cNvPr>
          <p:cNvSpPr txBox="1"/>
          <p:nvPr/>
        </p:nvSpPr>
        <p:spPr>
          <a:xfrm>
            <a:off x="97199" y="1714750"/>
            <a:ext cx="7039322" cy="707886"/>
          </a:xfrm>
          <a:prstGeom prst="rect">
            <a:avLst/>
          </a:prstGeom>
          <a:noFill/>
        </p:spPr>
        <p:txBody>
          <a:bodyPr wrap="square" rtlCol="0">
            <a:spAutoFit/>
          </a:bodyPr>
          <a:lstStyle/>
          <a:p>
            <a:pPr algn="just"/>
            <a:r>
              <a:rPr lang="en-US" sz="2000" b="1" dirty="0">
                <a:solidFill>
                  <a:srgbClr val="FF0000"/>
                </a:solidFill>
              </a:rPr>
              <a:t>Statement of Faraday’s Law 2</a:t>
            </a:r>
            <a:r>
              <a:rPr lang="en-US" sz="2000" b="1" dirty="0"/>
              <a:t>:</a:t>
            </a:r>
            <a:r>
              <a:rPr lang="en-US" sz="2000" dirty="0"/>
              <a:t> The magnitude of induced emf is equal to the rate of change of flux linkages (</a:t>
            </a:r>
            <a:r>
              <a:rPr lang="en-US" sz="2000" i="1" dirty="0"/>
              <a:t>d</a:t>
            </a:r>
            <a:r>
              <a:rPr lang="en-US" sz="2000" i="1" dirty="0">
                <a:sym typeface="Symbol" panose="05050102010706020507" pitchFamily="18" charset="2"/>
              </a:rPr>
              <a:t></a:t>
            </a:r>
            <a:r>
              <a:rPr lang="en-US" sz="2000" dirty="0"/>
              <a:t>/</a:t>
            </a:r>
            <a:r>
              <a:rPr lang="en-US" sz="2000" i="1" dirty="0"/>
              <a:t>dt</a:t>
            </a:r>
            <a:r>
              <a:rPr lang="en-US" sz="2000" dirty="0"/>
              <a:t>) with the coil.</a:t>
            </a:r>
          </a:p>
        </p:txBody>
      </p:sp>
      <p:cxnSp>
        <p:nvCxnSpPr>
          <p:cNvPr id="10" name="Straight Connector 9">
            <a:extLst>
              <a:ext uri="{FF2B5EF4-FFF2-40B4-BE49-F238E27FC236}">
                <a16:creationId xmlns:a16="http://schemas.microsoft.com/office/drawing/2014/main" id="{458C6714-90F0-4FAA-82D8-35E817013DA4}"/>
              </a:ext>
            </a:extLst>
          </p:cNvPr>
          <p:cNvCxnSpPr/>
          <p:nvPr/>
        </p:nvCxnSpPr>
        <p:spPr>
          <a:xfrm>
            <a:off x="7401173" y="8896"/>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E2B5421-1C65-42A2-B260-BAFDFE2B6E09}"/>
              </a:ext>
            </a:extLst>
          </p:cNvPr>
          <p:cNvSpPr/>
          <p:nvPr/>
        </p:nvSpPr>
        <p:spPr>
          <a:xfrm>
            <a:off x="722926" y="167775"/>
            <a:ext cx="5990649"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Faraday’s Law of Electromagnetic Induction</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pic>
        <p:nvPicPr>
          <p:cNvPr id="12" name="Picture 11" descr="X22Wp1.gif">
            <a:extLst>
              <a:ext uri="{FF2B5EF4-FFF2-40B4-BE49-F238E27FC236}">
                <a16:creationId xmlns:a16="http://schemas.microsoft.com/office/drawing/2014/main" id="{9B369022-29FE-4A1D-AE95-E67CFB381864}"/>
              </a:ext>
            </a:extLst>
          </p:cNvPr>
          <p:cNvPicPr>
            <a:picLocks noChangeAspect="1"/>
          </p:cNvPicPr>
          <p:nvPr/>
        </p:nvPicPr>
        <p:blipFill>
          <a:blip r:embed="rId2"/>
          <a:stretch>
            <a:fillRect/>
          </a:stretch>
        </p:blipFill>
        <p:spPr>
          <a:xfrm>
            <a:off x="4207879" y="2522234"/>
            <a:ext cx="2698216" cy="1828800"/>
          </a:xfrm>
          <a:prstGeom prst="rect">
            <a:avLst/>
          </a:prstGeom>
        </p:spPr>
      </p:pic>
      <p:pic>
        <p:nvPicPr>
          <p:cNvPr id="13" name="Picture 12" descr="SpotlessGlumBrownbutterfly-size_restricted.gif">
            <a:extLst>
              <a:ext uri="{FF2B5EF4-FFF2-40B4-BE49-F238E27FC236}">
                <a16:creationId xmlns:a16="http://schemas.microsoft.com/office/drawing/2014/main" id="{20831651-8D6B-454E-B444-6B739E372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637" y="2499298"/>
            <a:ext cx="3242554" cy="1828800"/>
          </a:xfrm>
          <a:prstGeom prst="rect">
            <a:avLst/>
          </a:prstGeom>
        </p:spPr>
      </p:pic>
      <p:pic>
        <p:nvPicPr>
          <p:cNvPr id="14" name="Picture 13" descr="6XstQu9.gif">
            <a:extLst>
              <a:ext uri="{FF2B5EF4-FFF2-40B4-BE49-F238E27FC236}">
                <a16:creationId xmlns:a16="http://schemas.microsoft.com/office/drawing/2014/main" id="{55A627EC-D6A4-4444-8E11-D7C73FED9F99}"/>
              </a:ext>
            </a:extLst>
          </p:cNvPr>
          <p:cNvPicPr>
            <a:picLocks noChangeAspect="1"/>
          </p:cNvPicPr>
          <p:nvPr/>
        </p:nvPicPr>
        <p:blipFill>
          <a:blip r:embed="rId4"/>
          <a:stretch>
            <a:fillRect/>
          </a:stretch>
        </p:blipFill>
        <p:spPr>
          <a:xfrm>
            <a:off x="251637" y="4420146"/>
            <a:ext cx="3242552" cy="1920240"/>
          </a:xfrm>
          <a:prstGeom prst="rect">
            <a:avLst/>
          </a:prstGeom>
        </p:spPr>
      </p:pic>
      <p:sp>
        <p:nvSpPr>
          <p:cNvPr id="17" name="Rectangle 16">
            <a:extLst>
              <a:ext uri="{FF2B5EF4-FFF2-40B4-BE49-F238E27FC236}">
                <a16:creationId xmlns:a16="http://schemas.microsoft.com/office/drawing/2014/main" id="{9EC35136-4EB7-4DA1-A288-128E2E923F9B}"/>
              </a:ext>
            </a:extLst>
          </p:cNvPr>
          <p:cNvSpPr/>
          <p:nvPr/>
        </p:nvSpPr>
        <p:spPr>
          <a:xfrm>
            <a:off x="8435169" y="167775"/>
            <a:ext cx="2551351"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Lenz’s Law</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70E63CC-F9CA-48BC-B8E5-D419732A0888}"/>
              </a:ext>
            </a:extLst>
          </p:cNvPr>
          <p:cNvSpPr txBox="1"/>
          <p:nvPr/>
        </p:nvSpPr>
        <p:spPr>
          <a:xfrm>
            <a:off x="7595898" y="618559"/>
            <a:ext cx="4208118" cy="707886"/>
          </a:xfrm>
          <a:prstGeom prst="rect">
            <a:avLst/>
          </a:prstGeom>
          <a:noFill/>
        </p:spPr>
        <p:txBody>
          <a:bodyPr wrap="square" rtlCol="0">
            <a:spAutoFit/>
          </a:bodyPr>
          <a:lstStyle/>
          <a:p>
            <a:pPr algn="just"/>
            <a:r>
              <a:rPr lang="en-US" sz="2000" dirty="0"/>
              <a:t>To determine the polarity of induced emf, Lenz’s law is applied.</a:t>
            </a:r>
          </a:p>
        </p:txBody>
      </p:sp>
      <p:sp>
        <p:nvSpPr>
          <p:cNvPr id="22" name="TextBox 21">
            <a:extLst>
              <a:ext uri="{FF2B5EF4-FFF2-40B4-BE49-F238E27FC236}">
                <a16:creationId xmlns:a16="http://schemas.microsoft.com/office/drawing/2014/main" id="{66B83108-D373-4D6E-9442-CCE149AC633E}"/>
              </a:ext>
            </a:extLst>
          </p:cNvPr>
          <p:cNvSpPr txBox="1"/>
          <p:nvPr/>
        </p:nvSpPr>
        <p:spPr>
          <a:xfrm>
            <a:off x="7665826" y="1892597"/>
            <a:ext cx="4208121" cy="1938992"/>
          </a:xfrm>
          <a:prstGeom prst="rect">
            <a:avLst/>
          </a:prstGeom>
          <a:noFill/>
        </p:spPr>
        <p:txBody>
          <a:bodyPr wrap="square" rtlCol="0">
            <a:spAutoFit/>
          </a:bodyPr>
          <a:lstStyle/>
          <a:p>
            <a:pPr algn="just"/>
            <a:r>
              <a:rPr lang="en-US" sz="2000" b="1" i="0" dirty="0">
                <a:solidFill>
                  <a:srgbClr val="FF0000"/>
                </a:solidFill>
                <a:effectLst/>
              </a:rPr>
              <a:t>Statement of Lenz’s law</a:t>
            </a:r>
            <a:r>
              <a:rPr lang="en-US" sz="2000" b="1" dirty="0"/>
              <a:t>:</a:t>
            </a:r>
            <a:r>
              <a:rPr lang="en-US" sz="2000" dirty="0"/>
              <a:t> The direction of an induced emf produced by the electromagnetic induction is such that it sets up a current which always opposes the cause that is responsible for inducing the emf.</a:t>
            </a:r>
          </a:p>
        </p:txBody>
      </p:sp>
      <p:sp>
        <p:nvSpPr>
          <p:cNvPr id="25" name="TextBox 24">
            <a:extLst>
              <a:ext uri="{FF2B5EF4-FFF2-40B4-BE49-F238E27FC236}">
                <a16:creationId xmlns:a16="http://schemas.microsoft.com/office/drawing/2014/main" id="{687C2F7C-288F-4D8E-B51A-56E14917AA17}"/>
              </a:ext>
            </a:extLst>
          </p:cNvPr>
          <p:cNvSpPr txBox="1"/>
          <p:nvPr/>
        </p:nvSpPr>
        <p:spPr>
          <a:xfrm>
            <a:off x="7732086" y="4441183"/>
            <a:ext cx="4247876" cy="1015663"/>
          </a:xfrm>
          <a:prstGeom prst="rect">
            <a:avLst/>
          </a:prstGeom>
          <a:noFill/>
        </p:spPr>
        <p:txBody>
          <a:bodyPr wrap="square" rtlCol="0">
            <a:spAutoFit/>
          </a:bodyPr>
          <a:lstStyle/>
          <a:p>
            <a:pPr algn="just"/>
            <a:r>
              <a:rPr lang="en-US" sz="2000" dirty="0"/>
              <a:t>According Faraday’s law 2 and to Lenz’s law, an induced emf is mathematically expressed as follows:</a:t>
            </a:r>
          </a:p>
        </p:txBody>
      </p:sp>
      <p:graphicFrame>
        <p:nvGraphicFramePr>
          <p:cNvPr id="26" name="Object 25">
            <a:extLst>
              <a:ext uri="{FF2B5EF4-FFF2-40B4-BE49-F238E27FC236}">
                <a16:creationId xmlns:a16="http://schemas.microsoft.com/office/drawing/2014/main" id="{63648A62-1DEA-47D7-AFF8-7854DC76EA28}"/>
              </a:ext>
            </a:extLst>
          </p:cNvPr>
          <p:cNvGraphicFramePr>
            <a:graphicFrameLocks noChangeAspect="1"/>
          </p:cNvGraphicFramePr>
          <p:nvPr/>
        </p:nvGraphicFramePr>
        <p:xfrm>
          <a:off x="8771045" y="5614780"/>
          <a:ext cx="1714500" cy="609600"/>
        </p:xfrm>
        <a:graphic>
          <a:graphicData uri="http://schemas.openxmlformats.org/presentationml/2006/ole">
            <mc:AlternateContent xmlns:mc="http://schemas.openxmlformats.org/markup-compatibility/2006">
              <mc:Choice xmlns:v="urn:schemas-microsoft-com:vml" Requires="v">
                <p:oleObj name="Equation" r:id="rId5" imgW="1714320" imgH="609480" progId="Equation.3">
                  <p:embed/>
                </p:oleObj>
              </mc:Choice>
              <mc:Fallback>
                <p:oleObj name="Equation" r:id="rId5" imgW="1714320" imgH="609480" progId="Equation.3">
                  <p:embed/>
                  <p:pic>
                    <p:nvPicPr>
                      <p:cNvPr id="26" name="Object 25">
                        <a:extLst>
                          <a:ext uri="{FF2B5EF4-FFF2-40B4-BE49-F238E27FC236}">
                            <a16:creationId xmlns:a16="http://schemas.microsoft.com/office/drawing/2014/main" id="{63648A62-1DEA-47D7-AFF8-7854DC76EA28}"/>
                          </a:ext>
                        </a:extLst>
                      </p:cNvPr>
                      <p:cNvPicPr/>
                      <p:nvPr/>
                    </p:nvPicPr>
                    <p:blipFill>
                      <a:blip r:embed="rId6"/>
                      <a:stretch>
                        <a:fillRect/>
                      </a:stretch>
                    </p:blipFill>
                    <p:spPr>
                      <a:xfrm>
                        <a:off x="8771045" y="5614780"/>
                        <a:ext cx="1714500" cy="609600"/>
                      </a:xfrm>
                      <a:prstGeom prst="rect">
                        <a:avLst/>
                      </a:prstGeom>
                    </p:spPr>
                  </p:pic>
                </p:oleObj>
              </mc:Fallback>
            </mc:AlternateContent>
          </a:graphicData>
        </a:graphic>
      </p:graphicFrame>
      <p:pic>
        <p:nvPicPr>
          <p:cNvPr id="27" name="Picture 26">
            <a:extLst>
              <a:ext uri="{FF2B5EF4-FFF2-40B4-BE49-F238E27FC236}">
                <a16:creationId xmlns:a16="http://schemas.microsoft.com/office/drawing/2014/main" id="{947CA50C-41DF-4A6E-99DD-B7A2FAC6B1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1359" y="4410286"/>
            <a:ext cx="2744736" cy="1920240"/>
          </a:xfrm>
          <a:prstGeom prst="rect">
            <a:avLst/>
          </a:prstGeom>
        </p:spPr>
      </p:pic>
    </p:spTree>
    <p:extLst>
      <p:ext uri="{BB962C8B-B14F-4D97-AF65-F5344CB8AC3E}">
        <p14:creationId xmlns:p14="http://schemas.microsoft.com/office/powerpoint/2010/main" val="158933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3" presetClass="entr" presetSubtype="1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8" grpId="0"/>
      <p:bldP spid="22"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80</a:t>
            </a:fld>
            <a:endParaRPr lang="en-US" sz="2000" b="1" dirty="0">
              <a:solidFill>
                <a:schemeClr val="bg1"/>
              </a:solidFill>
              <a:latin typeface="Times New Roman" pitchFamily="18" charset="0"/>
              <a:cs typeface="Times New Roman" pitchFamily="18" charset="0"/>
            </a:endParaRPr>
          </a:p>
        </p:txBody>
      </p:sp>
      <p:sp>
        <p:nvSpPr>
          <p:cNvPr id="12" name="TextBox 11">
            <a:extLst>
              <a:ext uri="{FF2B5EF4-FFF2-40B4-BE49-F238E27FC236}">
                <a16:creationId xmlns:a16="http://schemas.microsoft.com/office/drawing/2014/main" id="{7F6085D8-86DA-4D56-9FA4-93AF8BB9ADA6}"/>
              </a:ext>
            </a:extLst>
          </p:cNvPr>
          <p:cNvSpPr txBox="1"/>
          <p:nvPr/>
        </p:nvSpPr>
        <p:spPr>
          <a:xfrm>
            <a:off x="200157" y="212199"/>
            <a:ext cx="11642798" cy="1015663"/>
          </a:xfrm>
          <a:prstGeom prst="rect">
            <a:avLst/>
          </a:prstGeom>
          <a:noFill/>
          <a:ln w="38100">
            <a:solidFill>
              <a:srgbClr val="FF0066"/>
            </a:solidFill>
          </a:ln>
        </p:spPr>
        <p:txBody>
          <a:bodyPr wrap="square" rtlCol="0">
            <a:spAutoFit/>
          </a:bodyPr>
          <a:lstStyle/>
          <a:p>
            <a:pPr algn="just">
              <a:spcAft>
                <a:spcPts val="1200"/>
              </a:spcAft>
            </a:pPr>
            <a:r>
              <a:rPr lang="en-US" sz="2000" b="1" dirty="0">
                <a:solidFill>
                  <a:srgbClr val="FF0000"/>
                </a:solidFill>
              </a:rPr>
              <a:t>Example</a:t>
            </a:r>
            <a:r>
              <a:rPr lang="en-US" sz="2000" dirty="0"/>
              <a:t>: A 3-phase, 16 poles alternator has star-connected winding with 240 turns coil in each phase. The flux per pole is 0.03 Wb and the speed is 375 rpm. Its stator winding factor is 0.96. Find (</a:t>
            </a:r>
            <a:r>
              <a:rPr lang="en-US" sz="2000" b="1" i="1" dirty="0" err="1"/>
              <a:t>i</a:t>
            </a:r>
            <a:r>
              <a:rPr lang="en-US" sz="2000" dirty="0"/>
              <a:t>) the frequency, (ii) </a:t>
            </a:r>
            <a:r>
              <a:rPr lang="en-US" sz="1800" b="0" i="0" dirty="0">
                <a:solidFill>
                  <a:srgbClr val="242021"/>
                </a:solidFill>
                <a:effectLst/>
                <a:latin typeface="TimesLTStd-Roman"/>
              </a:rPr>
              <a:t>the rms value of phase voltage and line voltage of this generator,</a:t>
            </a:r>
            <a:r>
              <a:rPr lang="en-US" sz="2000" dirty="0"/>
              <a:t> and (</a:t>
            </a:r>
            <a:r>
              <a:rPr lang="en-US" sz="2000" b="1" i="1" dirty="0"/>
              <a:t>iii</a:t>
            </a:r>
            <a:r>
              <a:rPr lang="en-US" sz="2000" dirty="0"/>
              <a:t>) the three phase voltages as a function of time.</a:t>
            </a:r>
            <a:endParaRPr lang="en-US" sz="2000" dirty="0">
              <a:solidFill>
                <a:srgbClr val="000000"/>
              </a:solidFill>
            </a:endParaRPr>
          </a:p>
        </p:txBody>
      </p:sp>
      <p:sp>
        <p:nvSpPr>
          <p:cNvPr id="14" name="TextBox 13">
            <a:extLst>
              <a:ext uri="{FF2B5EF4-FFF2-40B4-BE49-F238E27FC236}">
                <a16:creationId xmlns:a16="http://schemas.microsoft.com/office/drawing/2014/main" id="{7545FC5B-F09E-4E4B-BBAF-BBCEFAA280C4}"/>
              </a:ext>
            </a:extLst>
          </p:cNvPr>
          <p:cNvSpPr txBox="1"/>
          <p:nvPr/>
        </p:nvSpPr>
        <p:spPr>
          <a:xfrm>
            <a:off x="200157" y="1238042"/>
            <a:ext cx="11642798" cy="400110"/>
          </a:xfrm>
          <a:prstGeom prst="rect">
            <a:avLst/>
          </a:prstGeom>
          <a:noFill/>
          <a:ln w="38100">
            <a:noFill/>
          </a:ln>
        </p:spPr>
        <p:txBody>
          <a:bodyPr wrap="square" rtlCol="0">
            <a:spAutoFit/>
          </a:bodyPr>
          <a:lstStyle/>
          <a:p>
            <a:pPr algn="just">
              <a:spcAft>
                <a:spcPts val="1200"/>
              </a:spcAft>
            </a:pPr>
            <a:r>
              <a:rPr lang="en-US" sz="2000" b="1" dirty="0">
                <a:solidFill>
                  <a:srgbClr val="FF0000"/>
                </a:solidFill>
              </a:rPr>
              <a:t>Solution</a:t>
            </a:r>
            <a:r>
              <a:rPr lang="en-US" sz="2000" dirty="0"/>
              <a:t>: Given, </a:t>
            </a:r>
            <a:r>
              <a:rPr lang="en-US" sz="2000" i="1" dirty="0"/>
              <a:t>P</a:t>
            </a:r>
            <a:r>
              <a:rPr lang="en-US" sz="2000" dirty="0"/>
              <a:t> = 16, </a:t>
            </a:r>
            <a:r>
              <a:rPr lang="en-US" sz="2000" i="1" dirty="0"/>
              <a:t>T </a:t>
            </a:r>
            <a:r>
              <a:rPr lang="en-US" sz="2000" dirty="0"/>
              <a:t>= 240, </a:t>
            </a:r>
            <a:r>
              <a:rPr lang="en-US" sz="2000" dirty="0">
                <a:sym typeface="Symbol" panose="05050102010706020507" pitchFamily="18" charset="2"/>
              </a:rPr>
              <a:t> </a:t>
            </a:r>
            <a:r>
              <a:rPr lang="en-US" sz="2000" dirty="0"/>
              <a:t>= 0.03 Wb. </a:t>
            </a:r>
            <a:r>
              <a:rPr lang="en-US" sz="2000" i="1" dirty="0"/>
              <a:t>N</a:t>
            </a:r>
            <a:r>
              <a:rPr lang="en-US" sz="2000" i="1" baseline="-25000" dirty="0"/>
              <a:t>s</a:t>
            </a:r>
            <a:r>
              <a:rPr lang="en-US" sz="2000" dirty="0"/>
              <a:t> = 375 rpm and </a:t>
            </a:r>
            <a:r>
              <a:rPr lang="en-US" sz="2000" i="1" dirty="0"/>
              <a:t>k</a:t>
            </a:r>
            <a:r>
              <a:rPr lang="en-US" sz="2000" i="1" baseline="-25000" dirty="0"/>
              <a:t>w</a:t>
            </a:r>
            <a:r>
              <a:rPr lang="en-US" sz="2000" dirty="0"/>
              <a:t> = 0.96.</a:t>
            </a:r>
            <a:endParaRPr lang="en-US" sz="2000" dirty="0">
              <a:solidFill>
                <a:srgbClr val="000000"/>
              </a:solidFill>
            </a:endParaRPr>
          </a:p>
        </p:txBody>
      </p:sp>
      <p:graphicFrame>
        <p:nvGraphicFramePr>
          <p:cNvPr id="15" name="Object 14">
            <a:extLst>
              <a:ext uri="{FF2B5EF4-FFF2-40B4-BE49-F238E27FC236}">
                <a16:creationId xmlns:a16="http://schemas.microsoft.com/office/drawing/2014/main" id="{650F4DE1-F9EF-4C14-A647-236D03E895F1}"/>
              </a:ext>
            </a:extLst>
          </p:cNvPr>
          <p:cNvGraphicFramePr>
            <a:graphicFrameLocks noChangeAspect="1"/>
          </p:cNvGraphicFramePr>
          <p:nvPr/>
        </p:nvGraphicFramePr>
        <p:xfrm>
          <a:off x="1360760" y="1695306"/>
          <a:ext cx="3187700" cy="609600"/>
        </p:xfrm>
        <a:graphic>
          <a:graphicData uri="http://schemas.openxmlformats.org/presentationml/2006/ole">
            <mc:AlternateContent xmlns:mc="http://schemas.openxmlformats.org/markup-compatibility/2006">
              <mc:Choice xmlns:v="urn:schemas-microsoft-com:vml" Requires="v">
                <p:oleObj name="Equation" r:id="rId2" imgW="3187440" imgH="609480" progId="Equation.3">
                  <p:embed/>
                </p:oleObj>
              </mc:Choice>
              <mc:Fallback>
                <p:oleObj name="Equation" r:id="rId2" imgW="3187440" imgH="609480" progId="Equation.3">
                  <p:embed/>
                  <p:pic>
                    <p:nvPicPr>
                      <p:cNvPr id="15" name="Object 14">
                        <a:extLst>
                          <a:ext uri="{FF2B5EF4-FFF2-40B4-BE49-F238E27FC236}">
                            <a16:creationId xmlns:a16="http://schemas.microsoft.com/office/drawing/2014/main" id="{650F4DE1-F9EF-4C14-A647-236D03E895F1}"/>
                          </a:ext>
                        </a:extLst>
                      </p:cNvPr>
                      <p:cNvPicPr/>
                      <p:nvPr/>
                    </p:nvPicPr>
                    <p:blipFill>
                      <a:blip r:embed="rId3"/>
                      <a:stretch>
                        <a:fillRect/>
                      </a:stretch>
                    </p:blipFill>
                    <p:spPr>
                      <a:xfrm>
                        <a:off x="1360760" y="1695306"/>
                        <a:ext cx="3187700" cy="609600"/>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D3BCE01F-902E-4340-8365-8F519C4530D6}"/>
              </a:ext>
            </a:extLst>
          </p:cNvPr>
          <p:cNvGraphicFramePr>
            <a:graphicFrameLocks noChangeAspect="1"/>
          </p:cNvGraphicFramePr>
          <p:nvPr/>
        </p:nvGraphicFramePr>
        <p:xfrm>
          <a:off x="1309034" y="2425475"/>
          <a:ext cx="6731000" cy="368300"/>
        </p:xfrm>
        <a:graphic>
          <a:graphicData uri="http://schemas.openxmlformats.org/presentationml/2006/ole">
            <mc:AlternateContent xmlns:mc="http://schemas.openxmlformats.org/markup-compatibility/2006">
              <mc:Choice xmlns:v="urn:schemas-microsoft-com:vml" Requires="v">
                <p:oleObj name="Equation" r:id="rId4" imgW="6730920" imgH="368280" progId="Equation.3">
                  <p:embed/>
                </p:oleObj>
              </mc:Choice>
              <mc:Fallback>
                <p:oleObj name="Equation" r:id="rId4" imgW="6730920" imgH="368280" progId="Equation.3">
                  <p:embed/>
                  <p:pic>
                    <p:nvPicPr>
                      <p:cNvPr id="19" name="Object 18">
                        <a:extLst>
                          <a:ext uri="{FF2B5EF4-FFF2-40B4-BE49-F238E27FC236}">
                            <a16:creationId xmlns:a16="http://schemas.microsoft.com/office/drawing/2014/main" id="{D3BCE01F-902E-4340-8365-8F519C4530D6}"/>
                          </a:ext>
                        </a:extLst>
                      </p:cNvPr>
                      <p:cNvPicPr/>
                      <p:nvPr/>
                    </p:nvPicPr>
                    <p:blipFill>
                      <a:blip r:embed="rId5"/>
                      <a:stretch>
                        <a:fillRect/>
                      </a:stretch>
                    </p:blipFill>
                    <p:spPr>
                      <a:xfrm>
                        <a:off x="1309034" y="2425475"/>
                        <a:ext cx="6731000" cy="36830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B60826F7-27EA-458A-98AA-1A04E4E43C1C}"/>
              </a:ext>
            </a:extLst>
          </p:cNvPr>
          <p:cNvGraphicFramePr>
            <a:graphicFrameLocks noChangeAspect="1"/>
          </p:cNvGraphicFramePr>
          <p:nvPr/>
        </p:nvGraphicFramePr>
        <p:xfrm>
          <a:off x="1707496" y="2855800"/>
          <a:ext cx="3924300" cy="393700"/>
        </p:xfrm>
        <a:graphic>
          <a:graphicData uri="http://schemas.openxmlformats.org/presentationml/2006/ole">
            <mc:AlternateContent xmlns:mc="http://schemas.openxmlformats.org/markup-compatibility/2006">
              <mc:Choice xmlns:v="urn:schemas-microsoft-com:vml" Requires="v">
                <p:oleObj name="Equation" r:id="rId6" imgW="3924000" imgH="393480" progId="Equation.3">
                  <p:embed/>
                </p:oleObj>
              </mc:Choice>
              <mc:Fallback>
                <p:oleObj name="Equation" r:id="rId6" imgW="3924000" imgH="393480" progId="Equation.3">
                  <p:embed/>
                  <p:pic>
                    <p:nvPicPr>
                      <p:cNvPr id="20" name="Object 19">
                        <a:extLst>
                          <a:ext uri="{FF2B5EF4-FFF2-40B4-BE49-F238E27FC236}">
                            <a16:creationId xmlns:a16="http://schemas.microsoft.com/office/drawing/2014/main" id="{B60826F7-27EA-458A-98AA-1A04E4E43C1C}"/>
                          </a:ext>
                        </a:extLst>
                      </p:cNvPr>
                      <p:cNvPicPr/>
                      <p:nvPr/>
                    </p:nvPicPr>
                    <p:blipFill>
                      <a:blip r:embed="rId7"/>
                      <a:stretch>
                        <a:fillRect/>
                      </a:stretch>
                    </p:blipFill>
                    <p:spPr>
                      <a:xfrm>
                        <a:off x="1707496" y="2855800"/>
                        <a:ext cx="3924300" cy="39370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85597780-2998-4F48-9CC2-BA4D1EC5B64E}"/>
              </a:ext>
            </a:extLst>
          </p:cNvPr>
          <p:cNvGraphicFramePr>
            <a:graphicFrameLocks noChangeAspect="1"/>
          </p:cNvGraphicFramePr>
          <p:nvPr/>
        </p:nvGraphicFramePr>
        <p:xfrm>
          <a:off x="1214438" y="3347388"/>
          <a:ext cx="5956300" cy="393700"/>
        </p:xfrm>
        <a:graphic>
          <a:graphicData uri="http://schemas.openxmlformats.org/presentationml/2006/ole">
            <mc:AlternateContent xmlns:mc="http://schemas.openxmlformats.org/markup-compatibility/2006">
              <mc:Choice xmlns:v="urn:schemas-microsoft-com:vml" Requires="v">
                <p:oleObj name="Equation" r:id="rId8" imgW="5956200" imgH="393480" progId="Equation.3">
                  <p:embed/>
                </p:oleObj>
              </mc:Choice>
              <mc:Fallback>
                <p:oleObj name="Equation" r:id="rId8" imgW="5956200" imgH="393480" progId="Equation.3">
                  <p:embed/>
                  <p:pic>
                    <p:nvPicPr>
                      <p:cNvPr id="21" name="Object 20">
                        <a:extLst>
                          <a:ext uri="{FF2B5EF4-FFF2-40B4-BE49-F238E27FC236}">
                            <a16:creationId xmlns:a16="http://schemas.microsoft.com/office/drawing/2014/main" id="{85597780-2998-4F48-9CC2-BA4D1EC5B64E}"/>
                          </a:ext>
                        </a:extLst>
                      </p:cNvPr>
                      <p:cNvPicPr/>
                      <p:nvPr/>
                    </p:nvPicPr>
                    <p:blipFill>
                      <a:blip r:embed="rId9"/>
                      <a:stretch>
                        <a:fillRect/>
                      </a:stretch>
                    </p:blipFill>
                    <p:spPr>
                      <a:xfrm>
                        <a:off x="1214438" y="3347388"/>
                        <a:ext cx="5956300" cy="39370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B8A9600E-53C0-4845-82C1-CE7C99CA541A}"/>
              </a:ext>
            </a:extLst>
          </p:cNvPr>
          <p:cNvGraphicFramePr>
            <a:graphicFrameLocks noChangeAspect="1"/>
          </p:cNvGraphicFramePr>
          <p:nvPr/>
        </p:nvGraphicFramePr>
        <p:xfrm>
          <a:off x="1760318" y="3775913"/>
          <a:ext cx="2959100" cy="1092200"/>
        </p:xfrm>
        <a:graphic>
          <a:graphicData uri="http://schemas.openxmlformats.org/presentationml/2006/ole">
            <mc:AlternateContent xmlns:mc="http://schemas.openxmlformats.org/markup-compatibility/2006">
              <mc:Choice xmlns:v="urn:schemas-microsoft-com:vml" Requires="v">
                <p:oleObj name="Equation" r:id="rId10" imgW="2958840" imgH="1091880" progId="Equation.3">
                  <p:embed/>
                </p:oleObj>
              </mc:Choice>
              <mc:Fallback>
                <p:oleObj name="Equation" r:id="rId10" imgW="2958840" imgH="1091880" progId="Equation.3">
                  <p:embed/>
                  <p:pic>
                    <p:nvPicPr>
                      <p:cNvPr id="22" name="Object 21">
                        <a:extLst>
                          <a:ext uri="{FF2B5EF4-FFF2-40B4-BE49-F238E27FC236}">
                            <a16:creationId xmlns:a16="http://schemas.microsoft.com/office/drawing/2014/main" id="{B8A9600E-53C0-4845-82C1-CE7C99CA541A}"/>
                          </a:ext>
                        </a:extLst>
                      </p:cNvPr>
                      <p:cNvPicPr/>
                      <p:nvPr/>
                    </p:nvPicPr>
                    <p:blipFill>
                      <a:blip r:embed="rId11"/>
                      <a:stretch>
                        <a:fillRect/>
                      </a:stretch>
                    </p:blipFill>
                    <p:spPr>
                      <a:xfrm>
                        <a:off x="1760318" y="3775913"/>
                        <a:ext cx="2959100" cy="109220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7A344268-7791-4753-B948-C4BA463055B8}"/>
              </a:ext>
            </a:extLst>
          </p:cNvPr>
          <p:cNvGraphicFramePr>
            <a:graphicFrameLocks noChangeAspect="1"/>
          </p:cNvGraphicFramePr>
          <p:nvPr/>
        </p:nvGraphicFramePr>
        <p:xfrm>
          <a:off x="7661166" y="3347388"/>
          <a:ext cx="3505200" cy="304800"/>
        </p:xfrm>
        <a:graphic>
          <a:graphicData uri="http://schemas.openxmlformats.org/presentationml/2006/ole">
            <mc:AlternateContent xmlns:mc="http://schemas.openxmlformats.org/markup-compatibility/2006">
              <mc:Choice xmlns:v="urn:schemas-microsoft-com:vml" Requires="v">
                <p:oleObj name="Equation" r:id="rId12" imgW="3504960" imgH="304560" progId="Equation.3">
                  <p:embed/>
                </p:oleObj>
              </mc:Choice>
              <mc:Fallback>
                <p:oleObj name="Equation" r:id="rId12" imgW="3504960" imgH="304560" progId="Equation.3">
                  <p:embed/>
                  <p:pic>
                    <p:nvPicPr>
                      <p:cNvPr id="23" name="Object 22">
                        <a:extLst>
                          <a:ext uri="{FF2B5EF4-FFF2-40B4-BE49-F238E27FC236}">
                            <a16:creationId xmlns:a16="http://schemas.microsoft.com/office/drawing/2014/main" id="{7A344268-7791-4753-B948-C4BA463055B8}"/>
                          </a:ext>
                        </a:extLst>
                      </p:cNvPr>
                      <p:cNvPicPr/>
                      <p:nvPr/>
                    </p:nvPicPr>
                    <p:blipFill>
                      <a:blip r:embed="rId13"/>
                      <a:stretch>
                        <a:fillRect/>
                      </a:stretch>
                    </p:blipFill>
                    <p:spPr>
                      <a:xfrm>
                        <a:off x="7661166" y="3347388"/>
                        <a:ext cx="3505200" cy="304800"/>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C8C931C9-A3FB-4E09-89B4-11545A6BFC7F}"/>
              </a:ext>
            </a:extLst>
          </p:cNvPr>
          <p:cNvSpPr txBox="1"/>
          <p:nvPr/>
        </p:nvSpPr>
        <p:spPr>
          <a:xfrm>
            <a:off x="265421" y="4970232"/>
            <a:ext cx="11642798" cy="1323439"/>
          </a:xfrm>
          <a:prstGeom prst="rect">
            <a:avLst/>
          </a:prstGeom>
          <a:noFill/>
          <a:ln w="38100">
            <a:solidFill>
              <a:srgbClr val="CC0099"/>
            </a:solidFill>
          </a:ln>
        </p:spPr>
        <p:txBody>
          <a:bodyPr wrap="square" rtlCol="0">
            <a:spAutoFit/>
          </a:bodyPr>
          <a:lstStyle/>
          <a:p>
            <a:pPr algn="just">
              <a:spcAft>
                <a:spcPts val="1200"/>
              </a:spcAft>
            </a:pPr>
            <a:r>
              <a:rPr lang="en-US" sz="2000" b="1" dirty="0">
                <a:solidFill>
                  <a:srgbClr val="0000CC"/>
                </a:solidFill>
              </a:rPr>
              <a:t>Practice Problem</a:t>
            </a:r>
            <a:r>
              <a:rPr lang="en-US" sz="2000" dirty="0"/>
              <a:t>: A 3-phase, 16 poles alternator has star-connected winding with 96 turns coil in each phase. The flux per pole is 5</a:t>
            </a:r>
            <a:r>
              <a:rPr lang="en-US" sz="2000" dirty="0">
                <a:sym typeface="Symbol" panose="05050102010706020507" pitchFamily="18" charset="2"/>
              </a:rPr>
              <a:t>10</a:t>
            </a:r>
            <a:r>
              <a:rPr lang="en-US" sz="2000" baseline="30000" dirty="0">
                <a:sym typeface="Symbol" panose="05050102010706020507" pitchFamily="18" charset="2"/>
              </a:rPr>
              <a:t>-2</a:t>
            </a:r>
            <a:r>
              <a:rPr lang="en-US" sz="2000" dirty="0"/>
              <a:t> Wb and the speed is 450 rpm. Its stator pitch factor is 0.966 and distribution factor is 0.96. Find (</a:t>
            </a:r>
            <a:r>
              <a:rPr lang="en-US" sz="2000" b="1" i="1" dirty="0" err="1"/>
              <a:t>i</a:t>
            </a:r>
            <a:r>
              <a:rPr lang="en-US" sz="2000" dirty="0"/>
              <a:t>) the frequency, (ii) </a:t>
            </a:r>
            <a:r>
              <a:rPr lang="en-US" sz="1800" b="0" i="0" dirty="0">
                <a:solidFill>
                  <a:srgbClr val="242021"/>
                </a:solidFill>
                <a:effectLst/>
                <a:latin typeface="TimesLTStd-Roman"/>
              </a:rPr>
              <a:t>the rms value of phase voltage and line voltage of this generator,</a:t>
            </a:r>
            <a:r>
              <a:rPr lang="en-US" sz="2000" dirty="0"/>
              <a:t> and (</a:t>
            </a:r>
            <a:r>
              <a:rPr lang="en-US" sz="2000" b="1" i="1" dirty="0"/>
              <a:t>iii</a:t>
            </a:r>
            <a:r>
              <a:rPr lang="en-US" sz="2000" dirty="0"/>
              <a:t>) the three phase voltages as a function of time.</a:t>
            </a:r>
            <a:endParaRPr lang="en-US" sz="2000" dirty="0">
              <a:solidFill>
                <a:srgbClr val="000000"/>
              </a:solidFill>
            </a:endParaRPr>
          </a:p>
        </p:txBody>
      </p:sp>
    </p:spTree>
    <p:extLst>
      <p:ext uri="{BB962C8B-B14F-4D97-AF65-F5344CB8AC3E}">
        <p14:creationId xmlns:p14="http://schemas.microsoft.com/office/powerpoint/2010/main" val="274312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352045" y="459710"/>
            <a:ext cx="7487908"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Synchronous Motor</a:t>
            </a:r>
            <a:endParaRPr lang="en-US" sz="4800" b="1" dirty="0">
              <a:solidFill>
                <a:srgbClr val="0000CC"/>
              </a:solidFill>
              <a:latin typeface="Times New Roman" panose="02020603050405020304" pitchFamily="18" charset="0"/>
              <a:cs typeface="Times New Roman" panose="02020603050405020304" pitchFamily="18" charset="0"/>
            </a:endParaRPr>
          </a:p>
        </p:txBody>
      </p:sp>
      <p:sp>
        <p:nvSpPr>
          <p:cNvPr id="4" name="Text Box 4">
            <a:extLst>
              <a:ext uri="{FF2B5EF4-FFF2-40B4-BE49-F238E27FC236}">
                <a16:creationId xmlns:a16="http://schemas.microsoft.com/office/drawing/2014/main" id="{4A964890-36D1-4743-8730-9A189CA613AF}"/>
              </a:ext>
            </a:extLst>
          </p:cNvPr>
          <p:cNvSpPr txBox="1">
            <a:spLocks noChangeArrowheads="1"/>
          </p:cNvSpPr>
          <p:nvPr/>
        </p:nvSpPr>
        <p:spPr bwMode="auto">
          <a:xfrm>
            <a:off x="716831" y="2356442"/>
            <a:ext cx="1075833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r>
              <a:rPr lang="en-US" altLang="en-US" sz="3200" b="1" dirty="0">
                <a:solidFill>
                  <a:srgbClr val="0000CC"/>
                </a:solidFill>
                <a:cs typeface="Times New Roman" panose="02020603050405020304" pitchFamily="18" charset="0"/>
              </a:rPr>
              <a:t>Some characteristic features of a synchronous motor</a:t>
            </a:r>
            <a:r>
              <a:rPr lang="en-US" altLang="en-US" sz="3200" dirty="0">
                <a:cs typeface="Times New Roman" panose="02020603050405020304" pitchFamily="18" charset="0"/>
              </a:rPr>
              <a:t>:</a:t>
            </a:r>
          </a:p>
          <a:p>
            <a:pPr lvl="1" algn="just" eaLnBrk="1" hangingPunct="1"/>
            <a:r>
              <a:rPr lang="en-US" altLang="en-US" sz="3200" dirty="0">
                <a:cs typeface="Times New Roman" panose="02020603050405020304" pitchFamily="18" charset="0"/>
              </a:rPr>
              <a:t>1. </a:t>
            </a:r>
            <a:r>
              <a:rPr lang="en-US" altLang="en-US" sz="3200" b="1" dirty="0">
                <a:solidFill>
                  <a:srgbClr val="CC3300"/>
                </a:solidFill>
                <a:cs typeface="Times New Roman" panose="02020603050405020304" pitchFamily="18" charset="0"/>
              </a:rPr>
              <a:t>It runs either at synchronous speed or not at all</a:t>
            </a:r>
            <a:r>
              <a:rPr lang="en-US" altLang="en-US" sz="3200" dirty="0">
                <a:cs typeface="Times New Roman" panose="02020603050405020304" pitchFamily="18" charset="0"/>
              </a:rPr>
              <a:t>.</a:t>
            </a:r>
          </a:p>
          <a:p>
            <a:pPr lvl="1" algn="just" eaLnBrk="1" hangingPunct="1"/>
            <a:r>
              <a:rPr lang="en-US" altLang="en-US" sz="3200" dirty="0">
                <a:cs typeface="Times New Roman" panose="02020603050405020304" pitchFamily="18" charset="0"/>
              </a:rPr>
              <a:t>2. </a:t>
            </a:r>
            <a:r>
              <a:rPr lang="en-US" altLang="en-US" sz="3200" b="1" dirty="0">
                <a:solidFill>
                  <a:srgbClr val="CC0099"/>
                </a:solidFill>
                <a:cs typeface="Times New Roman" panose="02020603050405020304" pitchFamily="18" charset="0"/>
              </a:rPr>
              <a:t>It is not inherently self-starting</a:t>
            </a:r>
            <a:r>
              <a:rPr lang="en-US" altLang="en-US" sz="3200" dirty="0">
                <a:solidFill>
                  <a:srgbClr val="CC0099"/>
                </a:solidFill>
                <a:cs typeface="Times New Roman" panose="02020603050405020304" pitchFamily="18" charset="0"/>
              </a:rPr>
              <a:t>.</a:t>
            </a:r>
          </a:p>
          <a:p>
            <a:pPr lvl="1" algn="just" eaLnBrk="1" hangingPunct="1"/>
            <a:r>
              <a:rPr lang="en-US" altLang="en-US" sz="3200" dirty="0">
                <a:cs typeface="Times New Roman" panose="02020603050405020304" pitchFamily="18" charset="0"/>
              </a:rPr>
              <a:t>3.</a:t>
            </a:r>
            <a:r>
              <a:rPr lang="en-US" altLang="en-US" sz="3200" b="1" dirty="0">
                <a:cs typeface="Times New Roman" panose="02020603050405020304" pitchFamily="18" charset="0"/>
              </a:rPr>
              <a:t> </a:t>
            </a:r>
            <a:r>
              <a:rPr lang="en-US" altLang="en-US" sz="3200" b="1" dirty="0">
                <a:solidFill>
                  <a:srgbClr val="CC3300"/>
                </a:solidFill>
                <a:cs typeface="Times New Roman" panose="02020603050405020304" pitchFamily="18" charset="0"/>
              </a:rPr>
              <a:t>It is capable of being operated under a wide range of power factors, both lagging and leading</a:t>
            </a:r>
            <a:r>
              <a:rPr lang="en-US" altLang="en-US" sz="3200" dirty="0">
                <a:solidFill>
                  <a:srgbClr val="CC3300"/>
                </a:solidFill>
                <a:cs typeface="Times New Roman" panose="02020603050405020304" pitchFamily="18" charset="0"/>
              </a:rPr>
              <a:t>.</a:t>
            </a:r>
            <a:endParaRPr lang="en-US" altLang="en-US" sz="3200" dirty="0"/>
          </a:p>
        </p:txBody>
      </p:sp>
    </p:spTree>
    <p:extLst>
      <p:ext uri="{BB962C8B-B14F-4D97-AF65-F5344CB8AC3E}">
        <p14:creationId xmlns:p14="http://schemas.microsoft.com/office/powerpoint/2010/main" val="3101925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82</a:t>
            </a:fld>
            <a:endParaRPr lang="en-US" sz="2000" b="1" dirty="0">
              <a:solidFill>
                <a:schemeClr val="bg1"/>
              </a:solidFill>
              <a:latin typeface="Times New Roman" pitchFamily="18" charset="0"/>
              <a:cs typeface="Times New Roman" pitchFamily="18" charset="0"/>
            </a:endParaRPr>
          </a:p>
        </p:txBody>
      </p:sp>
      <p:sp>
        <p:nvSpPr>
          <p:cNvPr id="12" name="Rectangle 11">
            <a:extLst>
              <a:ext uri="{FF2B5EF4-FFF2-40B4-BE49-F238E27FC236}">
                <a16:creationId xmlns:a16="http://schemas.microsoft.com/office/drawing/2014/main" id="{00953998-B4BE-47D2-93B3-EB4B6CAEC00C}"/>
              </a:ext>
            </a:extLst>
          </p:cNvPr>
          <p:cNvSpPr/>
          <p:nvPr/>
        </p:nvSpPr>
        <p:spPr>
          <a:xfrm>
            <a:off x="391886" y="111270"/>
            <a:ext cx="11437257"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38.1 Synchronous Motor - </a:t>
            </a:r>
            <a:r>
              <a:rPr lang="en-US" sz="28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General</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14" name="Text Box 4">
            <a:extLst>
              <a:ext uri="{FF2B5EF4-FFF2-40B4-BE49-F238E27FC236}">
                <a16:creationId xmlns:a16="http://schemas.microsoft.com/office/drawing/2014/main" id="{905365CA-E6A2-4B73-ADB0-EB817AE13837}"/>
              </a:ext>
            </a:extLst>
          </p:cNvPr>
          <p:cNvSpPr txBox="1">
            <a:spLocks noChangeArrowheads="1"/>
          </p:cNvSpPr>
          <p:nvPr/>
        </p:nvSpPr>
        <p:spPr bwMode="auto">
          <a:xfrm>
            <a:off x="402772" y="838199"/>
            <a:ext cx="11571514"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dirty="0">
                <a:cs typeface="Times New Roman" panose="02020603050405020304" pitchFamily="18" charset="0"/>
              </a:rPr>
              <a:t>A synchronous motor is electrically identical with an alternator or AC generator.</a:t>
            </a:r>
          </a:p>
          <a:p>
            <a:pPr algn="just" eaLnBrk="1" hangingPunct="1">
              <a:spcBef>
                <a:spcPct val="50000"/>
              </a:spcBef>
            </a:pPr>
            <a:r>
              <a:rPr lang="en-US" altLang="en-US" dirty="0">
                <a:cs typeface="Times New Roman" panose="02020603050405020304" pitchFamily="18" charset="0"/>
              </a:rPr>
              <a:t>A given alternator ( or synchronous machine) can be used as a motor, when driven electrically. </a:t>
            </a:r>
          </a:p>
          <a:p>
            <a:pPr algn="just" eaLnBrk="1" hangingPunct="1">
              <a:spcBef>
                <a:spcPct val="50000"/>
              </a:spcBef>
            </a:pPr>
            <a:r>
              <a:rPr lang="en-US" altLang="en-US" dirty="0">
                <a:cs typeface="Times New Roman" panose="02020603050405020304" pitchFamily="18" charset="0"/>
              </a:rPr>
              <a:t>Some characteristic features of a synchronous motor are as follows:</a:t>
            </a:r>
          </a:p>
          <a:p>
            <a:pPr algn="just" eaLnBrk="1" hangingPunct="1">
              <a:spcBef>
                <a:spcPct val="50000"/>
              </a:spcBef>
            </a:pPr>
            <a:r>
              <a:rPr lang="en-US" altLang="en-US" dirty="0">
                <a:cs typeface="Times New Roman" panose="02020603050405020304" pitchFamily="18" charset="0"/>
              </a:rPr>
              <a:t>1. </a:t>
            </a:r>
            <a:r>
              <a:rPr lang="en-US" altLang="en-US" b="1" dirty="0">
                <a:solidFill>
                  <a:srgbClr val="CC3300"/>
                </a:solidFill>
                <a:cs typeface="Times New Roman" panose="02020603050405020304" pitchFamily="18" charset="0"/>
              </a:rPr>
              <a:t>It runs either at synchronous speed or not at all</a:t>
            </a:r>
            <a:r>
              <a:rPr lang="en-US" altLang="en-US" dirty="0">
                <a:cs typeface="Times New Roman" panose="02020603050405020304" pitchFamily="18" charset="0"/>
              </a:rPr>
              <a:t> </a:t>
            </a:r>
            <a:r>
              <a:rPr lang="en-US" altLang="en-US" i="1" dirty="0">
                <a:cs typeface="Times New Roman" panose="02020603050405020304" pitchFamily="18" charset="0"/>
              </a:rPr>
              <a:t>i.e.</a:t>
            </a:r>
            <a:r>
              <a:rPr lang="en-US" altLang="en-US" dirty="0">
                <a:cs typeface="Times New Roman" panose="02020603050405020304" pitchFamily="18" charset="0"/>
              </a:rPr>
              <a:t> while running it maintains a constant speed. The only way to change its speed is to vary the supply frequency (because </a:t>
            </a:r>
            <a:r>
              <a:rPr lang="en-US" altLang="en-US" i="1" dirty="0">
                <a:cs typeface="Times New Roman" panose="02020603050405020304" pitchFamily="18" charset="0"/>
              </a:rPr>
              <a:t>N</a:t>
            </a:r>
            <a:r>
              <a:rPr lang="en-US" altLang="en-US" i="1" baseline="-30000" dirty="0">
                <a:cs typeface="Times New Roman" panose="02020603050405020304" pitchFamily="18" charset="0"/>
              </a:rPr>
              <a:t>S</a:t>
            </a:r>
            <a:r>
              <a:rPr lang="en-US" altLang="en-US" dirty="0">
                <a:cs typeface="Times New Roman" panose="02020603050405020304" pitchFamily="18" charset="0"/>
              </a:rPr>
              <a:t>=120</a:t>
            </a:r>
            <a:r>
              <a:rPr lang="en-US" altLang="en-US" i="1" dirty="0">
                <a:cs typeface="Times New Roman" panose="02020603050405020304" pitchFamily="18" charset="0"/>
              </a:rPr>
              <a:t>f/P</a:t>
            </a:r>
            <a:r>
              <a:rPr lang="en-US" altLang="en-US" dirty="0">
                <a:cs typeface="Times New Roman" panose="02020603050405020304" pitchFamily="18" charset="0"/>
              </a:rPr>
              <a:t>).</a:t>
            </a:r>
          </a:p>
          <a:p>
            <a:pPr algn="just" eaLnBrk="1" hangingPunct="1">
              <a:spcBef>
                <a:spcPct val="50000"/>
              </a:spcBef>
            </a:pPr>
            <a:r>
              <a:rPr lang="en-US" altLang="en-US" dirty="0">
                <a:cs typeface="Times New Roman" panose="02020603050405020304" pitchFamily="18" charset="0"/>
              </a:rPr>
              <a:t>2. </a:t>
            </a:r>
            <a:r>
              <a:rPr lang="en-US" altLang="en-US" b="1" dirty="0">
                <a:solidFill>
                  <a:srgbClr val="CC3300"/>
                </a:solidFill>
                <a:cs typeface="Times New Roman" panose="02020603050405020304" pitchFamily="18" charset="0"/>
              </a:rPr>
              <a:t>It is not inherently self-starting</a:t>
            </a:r>
            <a:r>
              <a:rPr lang="en-US" altLang="en-US" dirty="0">
                <a:solidFill>
                  <a:srgbClr val="CC3300"/>
                </a:solidFill>
                <a:cs typeface="Times New Roman" panose="02020603050405020304" pitchFamily="18" charset="0"/>
              </a:rPr>
              <a:t>.</a:t>
            </a:r>
            <a:r>
              <a:rPr lang="en-US" altLang="en-US" dirty="0">
                <a:cs typeface="Times New Roman" panose="02020603050405020304" pitchFamily="18" charset="0"/>
              </a:rPr>
              <a:t> It has to be run up to synchronous (or near synchronous) speed by some means, before it can be synchronized to the supply.</a:t>
            </a:r>
          </a:p>
          <a:p>
            <a:pPr algn="just" eaLnBrk="1" hangingPunct="1">
              <a:spcBef>
                <a:spcPct val="50000"/>
              </a:spcBef>
            </a:pPr>
            <a:r>
              <a:rPr lang="en-US" altLang="en-US" dirty="0">
                <a:cs typeface="Times New Roman" panose="02020603050405020304" pitchFamily="18" charset="0"/>
              </a:rPr>
              <a:t>3.</a:t>
            </a:r>
            <a:r>
              <a:rPr lang="en-US" altLang="en-US" b="1" dirty="0">
                <a:cs typeface="Times New Roman" panose="02020603050405020304" pitchFamily="18" charset="0"/>
              </a:rPr>
              <a:t> </a:t>
            </a:r>
            <a:r>
              <a:rPr lang="en-US" altLang="en-US" b="1" dirty="0">
                <a:solidFill>
                  <a:srgbClr val="CC3300"/>
                </a:solidFill>
                <a:cs typeface="Times New Roman" panose="02020603050405020304" pitchFamily="18" charset="0"/>
              </a:rPr>
              <a:t>It is capable of being operated under a wide range of power factors, both lagging and leading</a:t>
            </a:r>
            <a:r>
              <a:rPr lang="en-US" altLang="en-US" dirty="0">
                <a:solidFill>
                  <a:srgbClr val="CC3300"/>
                </a:solidFill>
                <a:cs typeface="Times New Roman" panose="02020603050405020304" pitchFamily="18" charset="0"/>
              </a:rPr>
              <a:t>.</a:t>
            </a:r>
            <a:r>
              <a:rPr lang="en-US" altLang="en-US" dirty="0">
                <a:cs typeface="Times New Roman" panose="02020603050405020304" pitchFamily="18" charset="0"/>
              </a:rPr>
              <a:t> Hence, it can be used for power correction purposes, in addition to supplying torque to drive loads.</a:t>
            </a:r>
            <a:r>
              <a:rPr lang="en-US" altLang="en-US" dirty="0"/>
              <a:t> </a:t>
            </a:r>
          </a:p>
        </p:txBody>
      </p:sp>
    </p:spTree>
    <p:extLst>
      <p:ext uri="{BB962C8B-B14F-4D97-AF65-F5344CB8AC3E}">
        <p14:creationId xmlns:p14="http://schemas.microsoft.com/office/powerpoint/2010/main" val="343024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ox(i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ox(i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ox(i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box(in)">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box(i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box(in)">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83</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0AD0BE16-381F-4C32-9DBC-642B3D2A93BF}"/>
              </a:ext>
            </a:extLst>
          </p:cNvPr>
          <p:cNvSpPr/>
          <p:nvPr/>
        </p:nvSpPr>
        <p:spPr>
          <a:xfrm>
            <a:off x="391886" y="111270"/>
            <a:ext cx="11437257"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38.2 Working Principal of Synchronous Motor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4" name="Text Box 4">
            <a:extLst>
              <a:ext uri="{FF2B5EF4-FFF2-40B4-BE49-F238E27FC236}">
                <a16:creationId xmlns:a16="http://schemas.microsoft.com/office/drawing/2014/main" id="{8382F650-3964-4AE0-A483-FB7B7472F311}"/>
              </a:ext>
            </a:extLst>
          </p:cNvPr>
          <p:cNvSpPr txBox="1">
            <a:spLocks noChangeArrowheads="1"/>
          </p:cNvSpPr>
          <p:nvPr/>
        </p:nvSpPr>
        <p:spPr bwMode="auto">
          <a:xfrm>
            <a:off x="152401" y="685800"/>
            <a:ext cx="50832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cs typeface="Times New Roman" panose="02020603050405020304" pitchFamily="18" charset="0"/>
              </a:rPr>
              <a:t>When a 3-phase winding is fed by a 3-phase supply, then a magnetic flux of constant magnitude but </a:t>
            </a:r>
            <a:r>
              <a:rPr lang="en-US" altLang="en-US" sz="1800" i="1" dirty="0">
                <a:cs typeface="Times New Roman" panose="02020603050405020304" pitchFamily="18" charset="0"/>
              </a:rPr>
              <a:t>rotating</a:t>
            </a:r>
            <a:r>
              <a:rPr lang="en-US" altLang="en-US" sz="1800" dirty="0">
                <a:cs typeface="Times New Roman" panose="02020603050405020304" pitchFamily="18" charset="0"/>
              </a:rPr>
              <a:t> at synchronous speed, is produced.</a:t>
            </a:r>
          </a:p>
        </p:txBody>
      </p:sp>
      <p:sp>
        <p:nvSpPr>
          <p:cNvPr id="6" name="Text Box 9">
            <a:extLst>
              <a:ext uri="{FF2B5EF4-FFF2-40B4-BE49-F238E27FC236}">
                <a16:creationId xmlns:a16="http://schemas.microsoft.com/office/drawing/2014/main" id="{186C9C30-34B4-4E0B-9777-2030D9205852}"/>
              </a:ext>
            </a:extLst>
          </p:cNvPr>
          <p:cNvSpPr txBox="1">
            <a:spLocks noChangeArrowheads="1"/>
          </p:cNvSpPr>
          <p:nvPr/>
        </p:nvSpPr>
        <p:spPr bwMode="auto">
          <a:xfrm>
            <a:off x="152400" y="1663247"/>
            <a:ext cx="50832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cs typeface="Times New Roman" panose="02020603050405020304" pitchFamily="18" charset="0"/>
              </a:rPr>
              <a:t>Consider a two-pole stator of </a:t>
            </a:r>
            <a:r>
              <a:rPr lang="en-US" altLang="en-US" sz="1800" b="1" dirty="0">
                <a:cs typeface="Times New Roman" panose="02020603050405020304" pitchFamily="18" charset="0"/>
              </a:rPr>
              <a:t>Fig. 38.2</a:t>
            </a:r>
            <a:r>
              <a:rPr lang="en-US" altLang="en-US" sz="1800" dirty="0">
                <a:cs typeface="Times New Roman" panose="02020603050405020304" pitchFamily="18" charset="0"/>
              </a:rPr>
              <a:t>, in which are shown two stator poles (marked </a:t>
            </a:r>
            <a:r>
              <a:rPr lang="en-US" altLang="en-US" sz="1800" i="1" dirty="0">
                <a:cs typeface="Times New Roman" panose="02020603050405020304" pitchFamily="18" charset="0"/>
              </a:rPr>
              <a:t>N</a:t>
            </a:r>
            <a:r>
              <a:rPr lang="en-US" altLang="en-US" sz="1800" i="1" baseline="-25000" dirty="0">
                <a:cs typeface="Times New Roman" panose="02020603050405020304" pitchFamily="18" charset="0"/>
              </a:rPr>
              <a:t>S</a:t>
            </a:r>
            <a:r>
              <a:rPr lang="en-US" altLang="en-US" sz="1800" dirty="0">
                <a:cs typeface="Times New Roman" panose="02020603050405020304" pitchFamily="18" charset="0"/>
              </a:rPr>
              <a:t> and </a:t>
            </a:r>
            <a:r>
              <a:rPr lang="en-US" altLang="en-US" sz="1800" i="1" dirty="0">
                <a:cs typeface="Times New Roman" panose="02020603050405020304" pitchFamily="18" charset="0"/>
              </a:rPr>
              <a:t>S</a:t>
            </a:r>
            <a:r>
              <a:rPr lang="en-US" altLang="en-US" sz="1800" i="1" baseline="-25000" dirty="0">
                <a:cs typeface="Times New Roman" panose="02020603050405020304" pitchFamily="18" charset="0"/>
              </a:rPr>
              <a:t>S</a:t>
            </a:r>
            <a:r>
              <a:rPr lang="en-US" altLang="en-US" sz="1800" dirty="0">
                <a:cs typeface="Times New Roman" panose="02020603050405020304" pitchFamily="18" charset="0"/>
              </a:rPr>
              <a:t>) rotating at synchronous speed say, in clockwise direction.</a:t>
            </a:r>
          </a:p>
        </p:txBody>
      </p:sp>
      <p:cxnSp>
        <p:nvCxnSpPr>
          <p:cNvPr id="7" name="Straight Connector 6">
            <a:extLst>
              <a:ext uri="{FF2B5EF4-FFF2-40B4-BE49-F238E27FC236}">
                <a16:creationId xmlns:a16="http://schemas.microsoft.com/office/drawing/2014/main" id="{A7C3BE74-89E4-4693-947E-B7729D302560}"/>
              </a:ext>
            </a:extLst>
          </p:cNvPr>
          <p:cNvCxnSpPr/>
          <p:nvPr/>
        </p:nvCxnSpPr>
        <p:spPr>
          <a:xfrm>
            <a:off x="5275477" y="611407"/>
            <a:ext cx="0" cy="576072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5A622-D963-4A0A-AA6A-3704DF56AA0B}"/>
              </a:ext>
            </a:extLst>
          </p:cNvPr>
          <p:cNvPicPr>
            <a:picLocks noChangeAspect="1"/>
          </p:cNvPicPr>
          <p:nvPr/>
        </p:nvPicPr>
        <p:blipFill>
          <a:blip r:embed="rId2"/>
          <a:stretch>
            <a:fillRect/>
          </a:stretch>
        </p:blipFill>
        <p:spPr>
          <a:xfrm>
            <a:off x="186109" y="3681079"/>
            <a:ext cx="4857839" cy="2651760"/>
          </a:xfrm>
          <a:prstGeom prst="rect">
            <a:avLst/>
          </a:prstGeom>
        </p:spPr>
      </p:pic>
      <p:sp>
        <p:nvSpPr>
          <p:cNvPr id="10" name="Text Box 5">
            <a:extLst>
              <a:ext uri="{FF2B5EF4-FFF2-40B4-BE49-F238E27FC236}">
                <a16:creationId xmlns:a16="http://schemas.microsoft.com/office/drawing/2014/main" id="{A2DD3F12-66ED-4A49-A100-CF4CB04D3099}"/>
              </a:ext>
            </a:extLst>
          </p:cNvPr>
          <p:cNvSpPr txBox="1">
            <a:spLocks noChangeArrowheads="1"/>
          </p:cNvSpPr>
          <p:nvPr/>
        </p:nvSpPr>
        <p:spPr bwMode="auto">
          <a:xfrm>
            <a:off x="134490" y="2662901"/>
            <a:ext cx="511593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cs typeface="Times New Roman" panose="02020603050405020304" pitchFamily="18" charset="0"/>
              </a:rPr>
              <a:t>Since the two similar poles, </a:t>
            </a:r>
            <a:r>
              <a:rPr lang="en-US" altLang="en-US" sz="1800" i="1" dirty="0">
                <a:cs typeface="Times New Roman" panose="02020603050405020304" pitchFamily="18" charset="0"/>
              </a:rPr>
              <a:t>N </a:t>
            </a:r>
            <a:r>
              <a:rPr lang="en-US" altLang="en-US" sz="1800" dirty="0">
                <a:cs typeface="Times New Roman" panose="02020603050405020304" pitchFamily="18" charset="0"/>
              </a:rPr>
              <a:t>(of rotor) and </a:t>
            </a:r>
            <a:r>
              <a:rPr lang="en-US" altLang="en-US" sz="1800" i="1" dirty="0">
                <a:cs typeface="Times New Roman" panose="02020603050405020304" pitchFamily="18" charset="0"/>
              </a:rPr>
              <a:t>N</a:t>
            </a:r>
            <a:r>
              <a:rPr lang="en-US" altLang="en-US" sz="1800" i="1" baseline="-25000" dirty="0">
                <a:cs typeface="Times New Roman" panose="02020603050405020304" pitchFamily="18" charset="0"/>
              </a:rPr>
              <a:t>S</a:t>
            </a:r>
            <a:r>
              <a:rPr lang="en-US" altLang="en-US" sz="1800" dirty="0">
                <a:cs typeface="Times New Roman" panose="02020603050405020304" pitchFamily="18" charset="0"/>
              </a:rPr>
              <a:t> (of stator) as well as </a:t>
            </a:r>
            <a:r>
              <a:rPr lang="en-US" altLang="en-US" sz="1800" i="1" dirty="0">
                <a:cs typeface="Times New Roman" panose="02020603050405020304" pitchFamily="18" charset="0"/>
              </a:rPr>
              <a:t>S</a:t>
            </a:r>
            <a:r>
              <a:rPr lang="en-US" altLang="en-US" sz="1800" dirty="0">
                <a:cs typeface="Times New Roman" panose="02020603050405020304" pitchFamily="18" charset="0"/>
              </a:rPr>
              <a:t> and </a:t>
            </a:r>
            <a:r>
              <a:rPr lang="en-US" altLang="en-US" sz="1800" i="1" dirty="0">
                <a:cs typeface="Times New Roman" panose="02020603050405020304" pitchFamily="18" charset="0"/>
              </a:rPr>
              <a:t>S</a:t>
            </a:r>
            <a:r>
              <a:rPr lang="en-US" altLang="en-US" sz="1800" i="1" baseline="-25000" dirty="0">
                <a:cs typeface="Times New Roman" panose="02020603050405020304" pitchFamily="18" charset="0"/>
              </a:rPr>
              <a:t>S</a:t>
            </a:r>
            <a:r>
              <a:rPr lang="en-US" altLang="en-US" sz="1800" dirty="0">
                <a:cs typeface="Times New Roman" panose="02020603050405020304" pitchFamily="18" charset="0"/>
              </a:rPr>
              <a:t> will repel each other, the rotor tends to rotate in the anti-clockwise direction.</a:t>
            </a:r>
            <a:endParaRPr lang="en-US" altLang="en-US" sz="2000" dirty="0"/>
          </a:p>
        </p:txBody>
      </p:sp>
      <p:sp>
        <p:nvSpPr>
          <p:cNvPr id="11" name="Text Box 10">
            <a:extLst>
              <a:ext uri="{FF2B5EF4-FFF2-40B4-BE49-F238E27FC236}">
                <a16:creationId xmlns:a16="http://schemas.microsoft.com/office/drawing/2014/main" id="{7C012C89-A4E9-46FE-B6D5-D9A39D9CE3B4}"/>
              </a:ext>
            </a:extLst>
          </p:cNvPr>
          <p:cNvSpPr txBox="1">
            <a:spLocks noChangeArrowheads="1"/>
          </p:cNvSpPr>
          <p:nvPr/>
        </p:nvSpPr>
        <p:spPr bwMode="auto">
          <a:xfrm>
            <a:off x="5315280" y="661575"/>
            <a:ext cx="6724319"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solidFill>
                  <a:srgbClr val="CC3300"/>
                </a:solidFill>
                <a:cs typeface="Times New Roman" panose="02020603050405020304" pitchFamily="18" charset="0"/>
              </a:rPr>
              <a:t>But half a period latter, stator poles, having rotated around, interchange their position </a:t>
            </a:r>
            <a:r>
              <a:rPr lang="en-US" altLang="en-US" sz="1800" i="1" dirty="0">
                <a:solidFill>
                  <a:srgbClr val="CC3300"/>
                </a:solidFill>
                <a:cs typeface="Times New Roman" panose="02020603050405020304" pitchFamily="18" charset="0"/>
              </a:rPr>
              <a:t>i.e.</a:t>
            </a:r>
            <a:r>
              <a:rPr lang="en-US" altLang="en-US" sz="1800" dirty="0">
                <a:solidFill>
                  <a:srgbClr val="CC3300"/>
                </a:solidFill>
                <a:cs typeface="Times New Roman" panose="02020603050405020304" pitchFamily="18" charset="0"/>
              </a:rPr>
              <a:t> </a:t>
            </a:r>
            <a:r>
              <a:rPr lang="en-US" altLang="en-US" sz="1800" i="1" dirty="0">
                <a:solidFill>
                  <a:srgbClr val="CC3300"/>
                </a:solidFill>
                <a:cs typeface="Times New Roman" panose="02020603050405020304" pitchFamily="18" charset="0"/>
              </a:rPr>
              <a:t>N</a:t>
            </a:r>
            <a:r>
              <a:rPr lang="en-US" altLang="en-US" sz="1800" i="1" baseline="-30000" dirty="0">
                <a:solidFill>
                  <a:srgbClr val="CC3300"/>
                </a:solidFill>
                <a:cs typeface="Times New Roman" panose="02020603050405020304" pitchFamily="18" charset="0"/>
              </a:rPr>
              <a:t>S</a:t>
            </a:r>
            <a:r>
              <a:rPr lang="en-US" altLang="en-US" sz="1800" dirty="0">
                <a:solidFill>
                  <a:srgbClr val="CC3300"/>
                </a:solidFill>
                <a:cs typeface="Times New Roman" panose="02020603050405020304" pitchFamily="18" charset="0"/>
              </a:rPr>
              <a:t> is at position B and </a:t>
            </a:r>
            <a:r>
              <a:rPr lang="en-US" altLang="en-US" sz="1800" i="1" dirty="0">
                <a:solidFill>
                  <a:srgbClr val="CC3300"/>
                </a:solidFill>
                <a:cs typeface="Times New Roman" panose="02020603050405020304" pitchFamily="18" charset="0"/>
              </a:rPr>
              <a:t>S</a:t>
            </a:r>
            <a:r>
              <a:rPr lang="en-US" altLang="en-US" sz="1800" i="1" baseline="-30000" dirty="0">
                <a:solidFill>
                  <a:srgbClr val="CC3300"/>
                </a:solidFill>
                <a:cs typeface="Times New Roman" panose="02020603050405020304" pitchFamily="18" charset="0"/>
              </a:rPr>
              <a:t>S</a:t>
            </a:r>
            <a:r>
              <a:rPr lang="en-US" altLang="en-US" sz="1800" dirty="0">
                <a:solidFill>
                  <a:srgbClr val="CC3300"/>
                </a:solidFill>
                <a:cs typeface="Times New Roman" panose="02020603050405020304" pitchFamily="18" charset="0"/>
              </a:rPr>
              <a:t> at point A. under these conditions, </a:t>
            </a:r>
            <a:r>
              <a:rPr lang="en-US" altLang="en-US" sz="1800" i="1" dirty="0">
                <a:solidFill>
                  <a:srgbClr val="CC3300"/>
                </a:solidFill>
                <a:cs typeface="Times New Roman" panose="02020603050405020304" pitchFamily="18" charset="0"/>
              </a:rPr>
              <a:t>N</a:t>
            </a:r>
            <a:r>
              <a:rPr lang="en-US" altLang="en-US" sz="1800" i="1" baseline="-30000" dirty="0">
                <a:solidFill>
                  <a:srgbClr val="CC3300"/>
                </a:solidFill>
                <a:cs typeface="Times New Roman" panose="02020603050405020304" pitchFamily="18" charset="0"/>
              </a:rPr>
              <a:t>S</a:t>
            </a:r>
            <a:r>
              <a:rPr lang="en-US" altLang="en-US" sz="1800" dirty="0">
                <a:solidFill>
                  <a:srgbClr val="CC3300"/>
                </a:solidFill>
                <a:cs typeface="Times New Roman" panose="02020603050405020304" pitchFamily="18" charset="0"/>
              </a:rPr>
              <a:t> attracts </a:t>
            </a:r>
            <a:r>
              <a:rPr lang="en-US" altLang="en-US" sz="1800" i="1" dirty="0">
                <a:solidFill>
                  <a:srgbClr val="CC3300"/>
                </a:solidFill>
                <a:cs typeface="Times New Roman" panose="02020603050405020304" pitchFamily="18" charset="0"/>
              </a:rPr>
              <a:t>S</a:t>
            </a:r>
            <a:r>
              <a:rPr lang="en-US" altLang="en-US" sz="1800" dirty="0">
                <a:solidFill>
                  <a:srgbClr val="CC3300"/>
                </a:solidFill>
                <a:cs typeface="Times New Roman" panose="02020603050405020304" pitchFamily="18" charset="0"/>
              </a:rPr>
              <a:t> and </a:t>
            </a:r>
            <a:r>
              <a:rPr lang="en-US" altLang="en-US" sz="1800" i="1" dirty="0">
                <a:solidFill>
                  <a:srgbClr val="CC3300"/>
                </a:solidFill>
                <a:cs typeface="Times New Roman" panose="02020603050405020304" pitchFamily="18" charset="0"/>
              </a:rPr>
              <a:t>S</a:t>
            </a:r>
            <a:r>
              <a:rPr lang="en-US" altLang="en-US" sz="1800" i="1" baseline="-30000" dirty="0">
                <a:solidFill>
                  <a:srgbClr val="CC3300"/>
                </a:solidFill>
                <a:cs typeface="Times New Roman" panose="02020603050405020304" pitchFamily="18" charset="0"/>
              </a:rPr>
              <a:t>S</a:t>
            </a:r>
            <a:r>
              <a:rPr lang="en-US" altLang="en-US" sz="1800" dirty="0">
                <a:solidFill>
                  <a:srgbClr val="CC3300"/>
                </a:solidFill>
                <a:cs typeface="Times New Roman" panose="02020603050405020304" pitchFamily="18" charset="0"/>
              </a:rPr>
              <a:t> attracts </a:t>
            </a:r>
            <a:r>
              <a:rPr lang="en-US" altLang="en-US" sz="1800" i="1" dirty="0">
                <a:solidFill>
                  <a:srgbClr val="CC3300"/>
                </a:solidFill>
                <a:cs typeface="Times New Roman" panose="02020603050405020304" pitchFamily="18" charset="0"/>
              </a:rPr>
              <a:t>N</a:t>
            </a:r>
            <a:r>
              <a:rPr lang="en-US" altLang="en-US" sz="1800" dirty="0">
                <a:solidFill>
                  <a:srgbClr val="CC3300"/>
                </a:solidFill>
                <a:cs typeface="Times New Roman" panose="02020603050405020304" pitchFamily="18" charset="0"/>
              </a:rPr>
              <a:t> and rotor tends to rotate clockwise.</a:t>
            </a:r>
            <a:r>
              <a:rPr lang="en-US" altLang="en-US" sz="2000" dirty="0"/>
              <a:t> </a:t>
            </a:r>
          </a:p>
        </p:txBody>
      </p:sp>
      <p:sp>
        <p:nvSpPr>
          <p:cNvPr id="12" name="Text Box 8">
            <a:extLst>
              <a:ext uri="{FF2B5EF4-FFF2-40B4-BE49-F238E27FC236}">
                <a16:creationId xmlns:a16="http://schemas.microsoft.com/office/drawing/2014/main" id="{AE430692-E509-4F14-A2FF-3ED205985903}"/>
              </a:ext>
            </a:extLst>
          </p:cNvPr>
          <p:cNvSpPr txBox="1">
            <a:spLocks noChangeArrowheads="1"/>
          </p:cNvSpPr>
          <p:nvPr/>
        </p:nvSpPr>
        <p:spPr bwMode="auto">
          <a:xfrm>
            <a:off x="5315280" y="1834065"/>
            <a:ext cx="6742229"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solidFill>
                  <a:srgbClr val="CC3300"/>
                </a:solidFill>
                <a:cs typeface="Times New Roman" panose="02020603050405020304" pitchFamily="18" charset="0"/>
              </a:rPr>
              <a:t>Hence, we find that due to continuous and rapid rotation of stator poles, the rotor is subjected to torque which tends to move it first in one direction and then in the opposite direction.</a:t>
            </a:r>
          </a:p>
          <a:p>
            <a:pPr algn="just" eaLnBrk="1" hangingPunct="1">
              <a:spcBef>
                <a:spcPct val="50000"/>
              </a:spcBef>
            </a:pPr>
            <a:r>
              <a:rPr lang="en-US" altLang="en-US" sz="1800" dirty="0">
                <a:solidFill>
                  <a:srgbClr val="CC3300"/>
                </a:solidFill>
                <a:cs typeface="Times New Roman" panose="02020603050405020304" pitchFamily="18" charset="0"/>
              </a:rPr>
              <a:t>Owing to its large inertia, the rotor cannot instantaneously respond to such quickly reversing torque, with the result that it remains stationary.</a:t>
            </a:r>
            <a:r>
              <a:rPr lang="en-US" altLang="en-US" sz="2000" dirty="0"/>
              <a:t> </a:t>
            </a:r>
          </a:p>
        </p:txBody>
      </p:sp>
      <p:sp>
        <p:nvSpPr>
          <p:cNvPr id="13" name="Text Box 5">
            <a:extLst>
              <a:ext uri="{FF2B5EF4-FFF2-40B4-BE49-F238E27FC236}">
                <a16:creationId xmlns:a16="http://schemas.microsoft.com/office/drawing/2014/main" id="{C70646E9-1D55-4696-9996-330AF4209067}"/>
              </a:ext>
            </a:extLst>
          </p:cNvPr>
          <p:cNvSpPr txBox="1">
            <a:spLocks noChangeArrowheads="1"/>
          </p:cNvSpPr>
          <p:nvPr/>
        </p:nvSpPr>
        <p:spPr bwMode="auto">
          <a:xfrm>
            <a:off x="5330028" y="3462271"/>
            <a:ext cx="672431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cs typeface="Times New Roman" panose="02020603050405020304" pitchFamily="18" charset="0"/>
              </a:rPr>
              <a:t>Now, consider the condition shown in </a:t>
            </a:r>
            <a:r>
              <a:rPr lang="en-US" altLang="en-US" sz="1800" b="1" dirty="0">
                <a:cs typeface="Times New Roman" panose="02020603050405020304" pitchFamily="18" charset="0"/>
              </a:rPr>
              <a:t>Fig. 38.3</a:t>
            </a:r>
            <a:r>
              <a:rPr lang="en-US" altLang="en-US" sz="1800" dirty="0">
                <a:cs typeface="Times New Roman" panose="02020603050405020304" pitchFamily="18" charset="0"/>
              </a:rPr>
              <a:t>(a) where the stator and rotor poles are attracting each other.</a:t>
            </a:r>
          </a:p>
          <a:p>
            <a:pPr algn="just" eaLnBrk="1" hangingPunct="1">
              <a:spcBef>
                <a:spcPct val="50000"/>
              </a:spcBef>
            </a:pPr>
            <a:r>
              <a:rPr lang="en-US" altLang="en-US" sz="1800" dirty="0">
                <a:cs typeface="Times New Roman" panose="02020603050405020304" pitchFamily="18" charset="0"/>
              </a:rPr>
              <a:t>Suppose that the rotor is not stationary, but it is rotating clockwise, with such a speed that turns through one pole-pitch by the time the stator poles interchange their positions, as shown in Fig. 38.3(b). </a:t>
            </a:r>
          </a:p>
        </p:txBody>
      </p:sp>
      <p:sp>
        <p:nvSpPr>
          <p:cNvPr id="14" name="Text Box 6">
            <a:extLst>
              <a:ext uri="{FF2B5EF4-FFF2-40B4-BE49-F238E27FC236}">
                <a16:creationId xmlns:a16="http://schemas.microsoft.com/office/drawing/2014/main" id="{5FE4F119-4626-4885-8F24-763387C8D1B7}"/>
              </a:ext>
            </a:extLst>
          </p:cNvPr>
          <p:cNvSpPr txBox="1">
            <a:spLocks noChangeArrowheads="1"/>
          </p:cNvSpPr>
          <p:nvPr/>
        </p:nvSpPr>
        <p:spPr bwMode="auto">
          <a:xfrm>
            <a:off x="5364444" y="5036479"/>
            <a:ext cx="6724319"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ct val="50000"/>
              </a:spcBef>
            </a:pPr>
            <a:r>
              <a:rPr lang="en-US" altLang="en-US" sz="1800" dirty="0">
                <a:cs typeface="Times New Roman" panose="02020603050405020304" pitchFamily="18" charset="0"/>
              </a:rPr>
              <a:t>Here, again the stator and rotor poles attract each other.</a:t>
            </a:r>
          </a:p>
          <a:p>
            <a:pPr algn="just" eaLnBrk="1" hangingPunct="1">
              <a:spcBef>
                <a:spcPct val="50000"/>
              </a:spcBef>
            </a:pPr>
            <a:r>
              <a:rPr lang="en-US" altLang="en-US" sz="1800" dirty="0">
                <a:cs typeface="Times New Roman" panose="02020603050405020304" pitchFamily="18" charset="0"/>
              </a:rPr>
              <a:t>It means that if the rotor poles also shift their positions along with the stator poles, then they will continuously experience a unidirectional torque </a:t>
            </a:r>
            <a:r>
              <a:rPr lang="en-US" altLang="en-US" sz="1800" i="1" dirty="0">
                <a:cs typeface="Times New Roman" panose="02020603050405020304" pitchFamily="18" charset="0"/>
              </a:rPr>
              <a:t>i.e</a:t>
            </a:r>
            <a:r>
              <a:rPr lang="en-US" altLang="en-US" sz="1800" dirty="0">
                <a:cs typeface="Times New Roman" panose="02020603050405020304" pitchFamily="18" charset="0"/>
              </a:rPr>
              <a:t>. clockwise torque, as shown in Fig. 38.3.</a:t>
            </a:r>
            <a:r>
              <a:rPr lang="en-US" altLang="en-US" sz="1800" dirty="0"/>
              <a:t> </a:t>
            </a:r>
          </a:p>
        </p:txBody>
      </p:sp>
    </p:spTree>
    <p:extLst>
      <p:ext uri="{BB962C8B-B14F-4D97-AF65-F5344CB8AC3E}">
        <p14:creationId xmlns:p14="http://schemas.microsoft.com/office/powerpoint/2010/main" val="31438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1" grpId="0"/>
      <p:bldP spid="12" grpId="0"/>
      <p:bldP spid="13"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84</a:t>
            </a:fld>
            <a:endParaRPr lang="en-US" sz="2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0E3064C9-F888-4029-98DF-16FD2623FDC4}"/>
              </a:ext>
            </a:extLst>
          </p:cNvPr>
          <p:cNvSpPr/>
          <p:nvPr/>
        </p:nvSpPr>
        <p:spPr>
          <a:xfrm>
            <a:off x="1524650" y="257582"/>
            <a:ext cx="8574693" cy="500137"/>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spcAft>
                <a:spcPts val="1200"/>
              </a:spcAft>
            </a:pPr>
            <a:r>
              <a:rPr lang="en-US" sz="2800" b="1"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rPr>
              <a:t>38.3 Method of Staring of Synchronous Motor</a:t>
            </a:r>
            <a:endParaRPr lang="en-US" sz="1600" b="1" dirty="0">
              <a:ln w="1905"/>
              <a:solidFill>
                <a:srgbClr val="FF0000"/>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
        <p:nvSpPr>
          <p:cNvPr id="6" name="Text Box 3">
            <a:extLst>
              <a:ext uri="{FF2B5EF4-FFF2-40B4-BE49-F238E27FC236}">
                <a16:creationId xmlns:a16="http://schemas.microsoft.com/office/drawing/2014/main" id="{610B69E4-80C2-46C1-B385-C1BDC1919CBF}"/>
              </a:ext>
            </a:extLst>
          </p:cNvPr>
          <p:cNvSpPr txBox="1">
            <a:spLocks noChangeArrowheads="1"/>
          </p:cNvSpPr>
          <p:nvPr/>
        </p:nvSpPr>
        <p:spPr bwMode="auto">
          <a:xfrm>
            <a:off x="555091" y="878239"/>
            <a:ext cx="10171039"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eaLnBrk="1" hangingPunct="1">
              <a:spcBef>
                <a:spcPts val="600"/>
              </a:spcBef>
            </a:pPr>
            <a:r>
              <a:rPr lang="en-US" altLang="en-US" sz="2800" dirty="0">
                <a:cs typeface="Times New Roman" panose="02020603050405020304" pitchFamily="18" charset="0"/>
              </a:rPr>
              <a:t>There are several methods to start the synchronous motor such as:</a:t>
            </a:r>
          </a:p>
          <a:p>
            <a:pPr algn="just" eaLnBrk="1" hangingPunct="1">
              <a:spcBef>
                <a:spcPts val="600"/>
              </a:spcBef>
            </a:pPr>
            <a:r>
              <a:rPr lang="en-US" altLang="en-US" sz="2800" dirty="0">
                <a:solidFill>
                  <a:schemeClr val="tx1">
                    <a:lumMod val="95000"/>
                    <a:lumOff val="5000"/>
                  </a:schemeClr>
                </a:solidFill>
                <a:cs typeface="Times New Roman" panose="02020603050405020304" pitchFamily="18" charset="0"/>
              </a:rPr>
              <a:t>(</a:t>
            </a:r>
            <a:r>
              <a:rPr lang="en-US" altLang="en-US" sz="2800" b="1" i="1" dirty="0">
                <a:solidFill>
                  <a:srgbClr val="FF0066"/>
                </a:solidFill>
                <a:cs typeface="Times New Roman" panose="02020603050405020304" pitchFamily="18" charset="0"/>
              </a:rPr>
              <a:t>a</a:t>
            </a:r>
            <a:r>
              <a:rPr lang="en-US" altLang="en-US" sz="2800" dirty="0">
                <a:solidFill>
                  <a:schemeClr val="tx1">
                    <a:lumMod val="95000"/>
                    <a:lumOff val="5000"/>
                  </a:schemeClr>
                </a:solidFill>
                <a:cs typeface="Times New Roman" panose="02020603050405020304" pitchFamily="18" charset="0"/>
              </a:rPr>
              <a:t>) Auxiliary drive (induction motor or dc motor)</a:t>
            </a:r>
          </a:p>
          <a:p>
            <a:pPr algn="just" eaLnBrk="1" hangingPunct="1">
              <a:spcBef>
                <a:spcPts val="600"/>
              </a:spcBef>
            </a:pPr>
            <a:r>
              <a:rPr lang="en-US" altLang="en-US" sz="2800" dirty="0">
                <a:solidFill>
                  <a:schemeClr val="tx1">
                    <a:lumMod val="95000"/>
                    <a:lumOff val="5000"/>
                  </a:schemeClr>
                </a:solidFill>
                <a:cs typeface="Times New Roman" panose="02020603050405020304" pitchFamily="18" charset="0"/>
              </a:rPr>
              <a:t>(</a:t>
            </a:r>
            <a:r>
              <a:rPr lang="en-US" altLang="en-US" sz="2800" b="1" i="1" dirty="0">
                <a:solidFill>
                  <a:srgbClr val="FF0066"/>
                </a:solidFill>
                <a:cs typeface="Times New Roman" panose="02020603050405020304" pitchFamily="18" charset="0"/>
              </a:rPr>
              <a:t>b</a:t>
            </a:r>
            <a:r>
              <a:rPr lang="en-US" altLang="en-US" sz="2800" dirty="0">
                <a:solidFill>
                  <a:schemeClr val="tx1">
                    <a:lumMod val="95000"/>
                    <a:lumOff val="5000"/>
                  </a:schemeClr>
                </a:solidFill>
                <a:cs typeface="Times New Roman" panose="02020603050405020304" pitchFamily="18" charset="0"/>
              </a:rPr>
              <a:t>) Induction start (using damper winding), </a:t>
            </a:r>
            <a:r>
              <a:rPr lang="en-US" altLang="en-US" sz="2800" dirty="0" err="1">
                <a:solidFill>
                  <a:schemeClr val="tx1">
                    <a:lumMod val="95000"/>
                    <a:lumOff val="5000"/>
                  </a:schemeClr>
                </a:solidFill>
                <a:cs typeface="Times New Roman" panose="02020603050405020304" pitchFamily="18" charset="0"/>
              </a:rPr>
              <a:t>etc</a:t>
            </a:r>
            <a:endParaRPr lang="en-US" altLang="en-US" sz="2800" dirty="0">
              <a:solidFill>
                <a:schemeClr val="tx1">
                  <a:lumMod val="95000"/>
                  <a:lumOff val="5000"/>
                </a:schemeClr>
              </a:solidFill>
              <a:cs typeface="Times New Roman" panose="02020603050405020304" pitchFamily="18" charset="0"/>
            </a:endParaRPr>
          </a:p>
        </p:txBody>
      </p:sp>
      <p:pic>
        <p:nvPicPr>
          <p:cNvPr id="7" name="Picture 6">
            <a:extLst>
              <a:ext uri="{FF2B5EF4-FFF2-40B4-BE49-F238E27FC236}">
                <a16:creationId xmlns:a16="http://schemas.microsoft.com/office/drawing/2014/main" id="{8DE84BAA-B946-456D-9C4B-00F56CE676DA}"/>
              </a:ext>
            </a:extLst>
          </p:cNvPr>
          <p:cNvPicPr>
            <a:picLocks noChangeAspect="1"/>
          </p:cNvPicPr>
          <p:nvPr/>
        </p:nvPicPr>
        <p:blipFill>
          <a:blip r:embed="rId2"/>
          <a:stretch>
            <a:fillRect/>
          </a:stretch>
        </p:blipFill>
        <p:spPr>
          <a:xfrm>
            <a:off x="5372748" y="2537642"/>
            <a:ext cx="2640796" cy="3474720"/>
          </a:xfrm>
          <a:prstGeom prst="rect">
            <a:avLst/>
          </a:prstGeom>
        </p:spPr>
      </p:pic>
    </p:spTree>
    <p:extLst>
      <p:ext uri="{BB962C8B-B14F-4D97-AF65-F5344CB8AC3E}">
        <p14:creationId xmlns:p14="http://schemas.microsoft.com/office/powerpoint/2010/main" val="14890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352045" y="1416815"/>
            <a:ext cx="7487908" cy="2285241"/>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Permanent Magnet Synchronous Motor (</a:t>
            </a:r>
            <a:r>
              <a:rPr lang="en-US" sz="4800" b="1" dirty="0">
                <a:solidFill>
                  <a:srgbClr val="0000CC"/>
                </a:solidFill>
                <a:latin typeface="Times New Roman" panose="02020603050405020304" pitchFamily="18" charset="0"/>
                <a:cs typeface="Times New Roman" panose="02020603050405020304" pitchFamily="18" charset="0"/>
              </a:rPr>
              <a:t>PMSM</a:t>
            </a:r>
            <a:r>
              <a:rPr lang="en-US" sz="4800" b="1" dirty="0">
                <a:solidFill>
                  <a:schemeClr val="accent2">
                    <a:lumMod val="75000"/>
                  </a:schemeClr>
                </a:solidFill>
                <a:latin typeface="Times New Roman" panose="02020603050405020304" pitchFamily="18" charset="0"/>
                <a:cs typeface="Times New Roman" panose="02020603050405020304" pitchFamily="18" charset="0"/>
              </a:rPr>
              <a:t>)</a:t>
            </a:r>
            <a:endParaRPr lang="en-US" sz="4800" b="1" dirty="0">
              <a:solidFill>
                <a:srgbClr val="0000CC"/>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1287648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FACCC-454E-4D71-A382-E483E48EA920}"/>
              </a:ext>
            </a:extLst>
          </p:cNvPr>
          <p:cNvSpPr txBox="1"/>
          <p:nvPr/>
        </p:nvSpPr>
        <p:spPr>
          <a:xfrm>
            <a:off x="161914" y="51033"/>
            <a:ext cx="11868169" cy="707886"/>
          </a:xfrm>
          <a:prstGeom prst="rect">
            <a:avLst/>
          </a:prstGeom>
          <a:noFill/>
        </p:spPr>
        <p:txBody>
          <a:bodyPr wrap="square" rtlCol="0">
            <a:spAutoFit/>
          </a:bodyPr>
          <a:lstStyle/>
          <a:p>
            <a:pPr indent="-457200" algn="just"/>
            <a:r>
              <a:rPr lang="en-US" sz="2000" b="1" dirty="0">
                <a:solidFill>
                  <a:srgbClr val="FF0000"/>
                </a:solidFill>
              </a:rPr>
              <a:t>Definition</a:t>
            </a:r>
            <a:r>
              <a:rPr lang="en-US" sz="2000" dirty="0"/>
              <a:t>: </a:t>
            </a:r>
            <a:r>
              <a:rPr lang="en-US" sz="2000" dirty="0">
                <a:effectLst/>
                <a:latin typeface="Times New Roman" panose="02020603050405020304" pitchFamily="18" charset="0"/>
                <a:ea typeface="Calibri" panose="020F0502020204030204" pitchFamily="34" charset="0"/>
              </a:rPr>
              <a:t>A permanent magnet synchronous motor (PMSM) is a motor that uses permanent magnets to produce the air gap magnetic field rather than using electromagnets.</a:t>
            </a:r>
            <a:endParaRPr lang="en-US" sz="2000" dirty="0"/>
          </a:p>
        </p:txBody>
      </p:sp>
      <p:sp>
        <p:nvSpPr>
          <p:cNvPr id="7" name="TextBox 6">
            <a:extLst>
              <a:ext uri="{FF2B5EF4-FFF2-40B4-BE49-F238E27FC236}">
                <a16:creationId xmlns:a16="http://schemas.microsoft.com/office/drawing/2014/main" id="{B763D157-25A2-4839-A5D1-7F40E205D58B}"/>
              </a:ext>
            </a:extLst>
          </p:cNvPr>
          <p:cNvSpPr txBox="1"/>
          <p:nvPr/>
        </p:nvSpPr>
        <p:spPr>
          <a:xfrm>
            <a:off x="245811" y="803163"/>
            <a:ext cx="11656134" cy="1631216"/>
          </a:xfrm>
          <a:prstGeom prst="rect">
            <a:avLst/>
          </a:prstGeom>
          <a:noFill/>
        </p:spPr>
        <p:txBody>
          <a:bodyPr wrap="square" rtlCol="0">
            <a:spAutoFit/>
          </a:bodyPr>
          <a:lstStyle/>
          <a:p>
            <a:pPr indent="-457200" algn="just"/>
            <a:r>
              <a:rPr lang="en-US" sz="2000" b="1" dirty="0">
                <a:solidFill>
                  <a:srgbClr val="FF0000"/>
                </a:solidFill>
              </a:rPr>
              <a:t>Construction</a:t>
            </a:r>
            <a:r>
              <a:rPr lang="en-US" sz="2000" dirty="0"/>
              <a:t>: </a:t>
            </a:r>
            <a:r>
              <a:rPr lang="en-US" sz="2000" dirty="0">
                <a:effectLst/>
                <a:latin typeface="Times New Roman" panose="02020603050405020304" pitchFamily="18" charset="0"/>
                <a:ea typeface="MS Mincho" panose="02020609040205080304" pitchFamily="49" charset="-128"/>
              </a:rPr>
              <a:t>The permanent magnet synchronous motor construction is similar to the basic synchronous motor, </a:t>
            </a:r>
            <a:r>
              <a:rPr lang="en-US" sz="2000" b="1" i="1" dirty="0">
                <a:effectLst/>
                <a:latin typeface="Times New Roman" panose="02020603050405020304" pitchFamily="18" charset="0"/>
                <a:ea typeface="MS Mincho" panose="02020609040205080304" pitchFamily="49" charset="-128"/>
              </a:rPr>
              <a:t>but the only difference is with the rotor</a:t>
            </a:r>
            <a:r>
              <a:rPr lang="en-US" sz="2000" dirty="0">
                <a:effectLst/>
                <a:latin typeface="Times New Roman" panose="02020603050405020304" pitchFamily="18" charset="0"/>
                <a:ea typeface="MS Mincho" panose="02020609040205080304" pitchFamily="49" charset="-128"/>
              </a:rPr>
              <a:t>. The rotor doesn’t have any field winding, but the permanent magnets are used to create field poles. </a:t>
            </a:r>
          </a:p>
          <a:p>
            <a:pPr indent="-457200" algn="just"/>
            <a:r>
              <a:rPr lang="en-US" sz="2000" dirty="0">
                <a:effectLst/>
                <a:latin typeface="Times New Roman" panose="02020603050405020304" pitchFamily="18" charset="0"/>
                <a:ea typeface="MS Mincho" panose="02020609040205080304" pitchFamily="49" charset="-128"/>
              </a:rPr>
              <a:t>Based on the mounting of the permanent magnet on the rotor, the construction of a permanent magnet synchronous motor is divided into two types.</a:t>
            </a:r>
          </a:p>
        </p:txBody>
      </p:sp>
      <p:pic>
        <p:nvPicPr>
          <p:cNvPr id="5" name="Picture 4">
            <a:extLst>
              <a:ext uri="{FF2B5EF4-FFF2-40B4-BE49-F238E27FC236}">
                <a16:creationId xmlns:a16="http://schemas.microsoft.com/office/drawing/2014/main" id="{BBB110CD-9259-4F88-94B3-17ECC297674F}"/>
              </a:ext>
            </a:extLst>
          </p:cNvPr>
          <p:cNvPicPr>
            <a:picLocks noChangeAspect="1"/>
          </p:cNvPicPr>
          <p:nvPr/>
        </p:nvPicPr>
        <p:blipFill>
          <a:blip r:embed="rId2"/>
          <a:stretch>
            <a:fillRect/>
          </a:stretch>
        </p:blipFill>
        <p:spPr>
          <a:xfrm>
            <a:off x="2009700" y="4028587"/>
            <a:ext cx="2333625" cy="2257425"/>
          </a:xfrm>
          <a:prstGeom prst="rect">
            <a:avLst/>
          </a:prstGeom>
        </p:spPr>
      </p:pic>
      <p:pic>
        <p:nvPicPr>
          <p:cNvPr id="9" name="Picture 8">
            <a:extLst>
              <a:ext uri="{FF2B5EF4-FFF2-40B4-BE49-F238E27FC236}">
                <a16:creationId xmlns:a16="http://schemas.microsoft.com/office/drawing/2014/main" id="{5CC5435F-9B02-4172-8CBE-5573E3F8D3C9}"/>
              </a:ext>
            </a:extLst>
          </p:cNvPr>
          <p:cNvPicPr>
            <a:picLocks noChangeAspect="1"/>
          </p:cNvPicPr>
          <p:nvPr/>
        </p:nvPicPr>
        <p:blipFill>
          <a:blip r:embed="rId3"/>
          <a:stretch>
            <a:fillRect/>
          </a:stretch>
        </p:blipFill>
        <p:spPr>
          <a:xfrm>
            <a:off x="7848676" y="4119723"/>
            <a:ext cx="2215070" cy="2194560"/>
          </a:xfrm>
          <a:prstGeom prst="rect">
            <a:avLst/>
          </a:prstGeom>
        </p:spPr>
      </p:pic>
      <p:sp>
        <p:nvSpPr>
          <p:cNvPr id="11" name="TextBox 10">
            <a:extLst>
              <a:ext uri="{FF2B5EF4-FFF2-40B4-BE49-F238E27FC236}">
                <a16:creationId xmlns:a16="http://schemas.microsoft.com/office/drawing/2014/main" id="{7E461A0E-F8DE-4474-846C-2996DBC82B46}"/>
              </a:ext>
            </a:extLst>
          </p:cNvPr>
          <p:cNvSpPr txBox="1"/>
          <p:nvPr/>
        </p:nvSpPr>
        <p:spPr>
          <a:xfrm>
            <a:off x="235654" y="2525410"/>
            <a:ext cx="5501467" cy="1631216"/>
          </a:xfrm>
          <a:prstGeom prst="rect">
            <a:avLst/>
          </a:prstGeom>
          <a:noFill/>
        </p:spPr>
        <p:txBody>
          <a:bodyPr wrap="square" rtlCol="0">
            <a:spAutoFit/>
          </a:bodyPr>
          <a:lstStyle/>
          <a:p>
            <a:pPr indent="-457200" algn="just"/>
            <a:r>
              <a:rPr lang="en-US" sz="2000" b="1" dirty="0">
                <a:solidFill>
                  <a:srgbClr val="0000CC"/>
                </a:solidFill>
                <a:effectLst/>
                <a:latin typeface="Times New Roman" panose="02020603050405020304" pitchFamily="18" charset="0"/>
                <a:ea typeface="MS Mincho" panose="02020609040205080304" pitchFamily="49" charset="-128"/>
              </a:rPr>
              <a:t>Surface-mounted PMSM</a:t>
            </a:r>
            <a:r>
              <a:rPr lang="en-US" sz="2000" dirty="0">
                <a:effectLst/>
                <a:latin typeface="Times New Roman" panose="02020603050405020304" pitchFamily="18" charset="0"/>
                <a:ea typeface="MS Mincho" panose="02020609040205080304" pitchFamily="49" charset="-128"/>
              </a:rPr>
              <a:t>: In this construction, the magnet is mounted on the surface of the rotor. It is suitable for high-speed devices like robotics and tool drives. No reluctance torque. Less robust motor.</a:t>
            </a:r>
          </a:p>
        </p:txBody>
      </p:sp>
      <p:sp>
        <p:nvSpPr>
          <p:cNvPr id="12" name="TextBox 11">
            <a:extLst>
              <a:ext uri="{FF2B5EF4-FFF2-40B4-BE49-F238E27FC236}">
                <a16:creationId xmlns:a16="http://schemas.microsoft.com/office/drawing/2014/main" id="{1B4DD01C-ABE0-4827-8CFD-5DC8821FFA07}"/>
              </a:ext>
            </a:extLst>
          </p:cNvPr>
          <p:cNvSpPr txBox="1"/>
          <p:nvPr/>
        </p:nvSpPr>
        <p:spPr>
          <a:xfrm>
            <a:off x="6425385" y="2485646"/>
            <a:ext cx="5417888" cy="1631216"/>
          </a:xfrm>
          <a:prstGeom prst="rect">
            <a:avLst/>
          </a:prstGeom>
          <a:noFill/>
        </p:spPr>
        <p:txBody>
          <a:bodyPr wrap="square" rtlCol="0">
            <a:spAutoFit/>
          </a:bodyPr>
          <a:lstStyle/>
          <a:p>
            <a:pPr indent="-457200" algn="just"/>
            <a:r>
              <a:rPr lang="en-US" sz="2000" b="1" dirty="0">
                <a:solidFill>
                  <a:srgbClr val="0000CC"/>
                </a:solidFill>
                <a:effectLst/>
                <a:latin typeface="Times New Roman" panose="02020603050405020304" pitchFamily="18" charset="0"/>
                <a:ea typeface="MS Mincho" panose="02020609040205080304" pitchFamily="49" charset="-128"/>
              </a:rPr>
              <a:t>Buried PMSM or Interior PMSM</a:t>
            </a:r>
            <a:r>
              <a:rPr lang="en-US" sz="2000" dirty="0">
                <a:latin typeface="Times New Roman" panose="02020603050405020304" pitchFamily="18" charset="0"/>
                <a:ea typeface="MS Mincho" panose="02020609040205080304" pitchFamily="49" charset="-128"/>
              </a:rPr>
              <a:t>:</a:t>
            </a:r>
            <a:r>
              <a:rPr lang="en-US" sz="2000" dirty="0">
                <a:effectLst/>
                <a:latin typeface="Times New Roman" panose="02020603050405020304" pitchFamily="18" charset="0"/>
                <a:ea typeface="MS Mincho" panose="02020609040205080304" pitchFamily="49" charset="-128"/>
              </a:rPr>
              <a:t>  In this type of construction, the permanent magnet is embedded into the rotor. It is suitable for high-speed applications and gets robustness. Reluctance torque is due to the saliency of the motor.</a:t>
            </a:r>
            <a:endParaRPr lang="en-US" sz="2000" dirty="0"/>
          </a:p>
        </p:txBody>
      </p:sp>
      <p:sp>
        <p:nvSpPr>
          <p:cNvPr id="8" name="Slide Number Placeholder 3">
            <a:extLst>
              <a:ext uri="{FF2B5EF4-FFF2-40B4-BE49-F238E27FC236}">
                <a16:creationId xmlns:a16="http://schemas.microsoft.com/office/drawing/2014/main" id="{2648CC8E-9032-467C-9002-16AB70219735}"/>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86</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4963134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DDC7FD6-E31A-4BCC-95F6-2831627C6A0B}"/>
              </a:ext>
            </a:extLst>
          </p:cNvPr>
          <p:cNvSpPr txBox="1"/>
          <p:nvPr/>
        </p:nvSpPr>
        <p:spPr>
          <a:xfrm>
            <a:off x="73420" y="88488"/>
            <a:ext cx="6666591" cy="3477875"/>
          </a:xfrm>
          <a:prstGeom prst="rect">
            <a:avLst/>
          </a:prstGeom>
          <a:noFill/>
        </p:spPr>
        <p:txBody>
          <a:bodyPr wrap="square" rtlCol="0">
            <a:spAutoFit/>
          </a:bodyPr>
          <a:lstStyle/>
          <a:p>
            <a:pPr indent="-457200" algn="just"/>
            <a:r>
              <a:rPr lang="en-US" sz="2000" b="1" dirty="0">
                <a:solidFill>
                  <a:srgbClr val="FF0000"/>
                </a:solidFill>
              </a:rPr>
              <a:t>Working Principal</a:t>
            </a:r>
            <a:r>
              <a:rPr lang="en-US" sz="2000" dirty="0"/>
              <a:t>: </a:t>
            </a:r>
          </a:p>
          <a:p>
            <a:pPr marL="0" marR="0" algn="just">
              <a:spcBef>
                <a:spcPts val="0"/>
              </a:spcBef>
              <a:spcAft>
                <a:spcPts val="0"/>
              </a:spcAft>
            </a:pPr>
            <a:r>
              <a:rPr lang="en-US" sz="2000" dirty="0">
                <a:effectLst/>
                <a:ea typeface="MS Mincho" panose="02020609040205080304" pitchFamily="49" charset="-128"/>
              </a:rPr>
              <a:t>The permanent magnet synchronous motor working principle is similar to the synchronous motor. It depends on the rotating magnetic field that generates electromotive force at synchronous speed. When the stator winding is energized by giving the 3-phase supply, a rotating magnetic field is created in between the air gaps.</a:t>
            </a:r>
          </a:p>
          <a:p>
            <a:pPr marL="0" marR="0" algn="just">
              <a:spcBef>
                <a:spcPts val="0"/>
              </a:spcBef>
              <a:spcAft>
                <a:spcPts val="0"/>
              </a:spcAft>
            </a:pPr>
            <a:r>
              <a:rPr lang="en-US" sz="2000" dirty="0">
                <a:effectLst/>
                <a:ea typeface="MS Mincho" panose="02020609040205080304" pitchFamily="49" charset="-128"/>
              </a:rPr>
              <a:t>This produces the torque when the rotor field poles hold the rotating magnetic field at synchronous speed and the rotor rotates continuously. These motors are not self-starting motors, it is necessary to provide a variable frequency power supply.</a:t>
            </a:r>
            <a:endParaRPr lang="en-US" sz="2000" dirty="0"/>
          </a:p>
        </p:txBody>
      </p:sp>
      <p:cxnSp>
        <p:nvCxnSpPr>
          <p:cNvPr id="3" name="Straight Connector 2">
            <a:extLst>
              <a:ext uri="{FF2B5EF4-FFF2-40B4-BE49-F238E27FC236}">
                <a16:creationId xmlns:a16="http://schemas.microsoft.com/office/drawing/2014/main" id="{D086F3F9-E270-4BAA-9BFB-A0D2B94433A1}"/>
              </a:ext>
            </a:extLst>
          </p:cNvPr>
          <p:cNvCxnSpPr/>
          <p:nvPr/>
        </p:nvCxnSpPr>
        <p:spPr>
          <a:xfrm>
            <a:off x="6759677" y="-14748"/>
            <a:ext cx="0" cy="650403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4B7A2C5-4BB2-41CB-AC3B-13BA8208B4E6}"/>
              </a:ext>
            </a:extLst>
          </p:cNvPr>
          <p:cNvSpPr txBox="1"/>
          <p:nvPr/>
        </p:nvSpPr>
        <p:spPr>
          <a:xfrm>
            <a:off x="83566" y="3479483"/>
            <a:ext cx="6209081" cy="2862322"/>
          </a:xfrm>
          <a:prstGeom prst="rect">
            <a:avLst/>
          </a:prstGeom>
          <a:noFill/>
        </p:spPr>
        <p:txBody>
          <a:bodyPr wrap="square">
            <a:spAutoFit/>
          </a:bodyPr>
          <a:lstStyle/>
          <a:p>
            <a:pPr algn="just" fontAlgn="base"/>
            <a:r>
              <a:rPr lang="en-US" sz="2000" b="1" i="0" dirty="0">
                <a:solidFill>
                  <a:srgbClr val="FF0066"/>
                </a:solidFill>
                <a:effectLst/>
              </a:rPr>
              <a:t>A</a:t>
            </a:r>
            <a:r>
              <a:rPr lang="en-US" sz="2000" b="1" dirty="0">
                <a:solidFill>
                  <a:srgbClr val="FF0000"/>
                </a:solidFill>
              </a:rPr>
              <a:t>dvantages</a:t>
            </a:r>
            <a:r>
              <a:rPr lang="en-US" sz="2000" b="1" i="0" dirty="0">
                <a:solidFill>
                  <a:schemeClr val="tx1">
                    <a:lumMod val="95000"/>
                    <a:lumOff val="5000"/>
                  </a:schemeClr>
                </a:solidFill>
                <a:effectLst/>
              </a:rPr>
              <a:t>:</a:t>
            </a:r>
          </a:p>
          <a:p>
            <a:pPr algn="just" fontAlgn="base"/>
            <a:r>
              <a:rPr lang="en-US" sz="2000" i="0" dirty="0">
                <a:solidFill>
                  <a:schemeClr val="tx1">
                    <a:lumMod val="95000"/>
                    <a:lumOff val="5000"/>
                  </a:schemeClr>
                </a:solidFill>
                <a:effectLst/>
              </a:rPr>
              <a:t>The advantages of PMSM are:</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Provides higher efficiency at high speeds</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Available in small sizes at different packages</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Maintenance and installation is very easy than an induction motor</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Capable of maintaining full torque at low speeds.</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High efficiency and reliability</a:t>
            </a:r>
          </a:p>
          <a:p>
            <a:pPr marL="342900" indent="-342900" algn="just" fontAlgn="base">
              <a:buClr>
                <a:srgbClr val="CC0099"/>
              </a:buClr>
              <a:buFont typeface="Wingdings" panose="05000000000000000000" pitchFamily="2" charset="2"/>
              <a:buChar char="§"/>
            </a:pPr>
            <a:r>
              <a:rPr lang="en-US" sz="2000" b="0" i="0" dirty="0">
                <a:solidFill>
                  <a:schemeClr val="tx1">
                    <a:lumMod val="95000"/>
                    <a:lumOff val="5000"/>
                  </a:schemeClr>
                </a:solidFill>
                <a:effectLst/>
              </a:rPr>
              <a:t>Gives smooth torque and dynamic performance</a:t>
            </a:r>
          </a:p>
        </p:txBody>
      </p:sp>
      <p:sp>
        <p:nvSpPr>
          <p:cNvPr id="11" name="TextBox 10">
            <a:extLst>
              <a:ext uri="{FF2B5EF4-FFF2-40B4-BE49-F238E27FC236}">
                <a16:creationId xmlns:a16="http://schemas.microsoft.com/office/drawing/2014/main" id="{99F2CE41-6F6D-49DF-BB3B-E45289FA32F9}"/>
              </a:ext>
            </a:extLst>
          </p:cNvPr>
          <p:cNvSpPr txBox="1"/>
          <p:nvPr/>
        </p:nvSpPr>
        <p:spPr>
          <a:xfrm>
            <a:off x="6794091" y="147480"/>
            <a:ext cx="5196348" cy="1938992"/>
          </a:xfrm>
          <a:prstGeom prst="rect">
            <a:avLst/>
          </a:prstGeom>
          <a:noFill/>
        </p:spPr>
        <p:txBody>
          <a:bodyPr wrap="square">
            <a:spAutoFit/>
          </a:bodyPr>
          <a:lstStyle/>
          <a:p>
            <a:pPr algn="just" fontAlgn="base"/>
            <a:r>
              <a:rPr lang="en-US" sz="2000" b="1" dirty="0">
                <a:solidFill>
                  <a:srgbClr val="FF0000"/>
                </a:solidFill>
              </a:rPr>
              <a:t>Disadvantages</a:t>
            </a:r>
            <a:r>
              <a:rPr lang="en-US" sz="2000" dirty="0">
                <a:ea typeface="MS Mincho" panose="02020609040205080304" pitchFamily="49" charset="-128"/>
              </a:rPr>
              <a:t>:</a:t>
            </a:r>
          </a:p>
          <a:p>
            <a:pPr algn="just" fontAlgn="base"/>
            <a:r>
              <a:rPr lang="en-US" sz="2000" dirty="0">
                <a:ea typeface="MS Mincho" panose="02020609040205080304" pitchFamily="49" charset="-128"/>
              </a:rPr>
              <a:t>The disadvantages of PMSM are:</a:t>
            </a:r>
          </a:p>
          <a:p>
            <a:pPr marL="342900" indent="-342900" algn="just" fontAlgn="base">
              <a:buClr>
                <a:srgbClr val="FF33CC"/>
              </a:buClr>
              <a:buFont typeface="Wingdings" panose="05000000000000000000" pitchFamily="2" charset="2"/>
              <a:buChar char="§"/>
            </a:pPr>
            <a:r>
              <a:rPr lang="en-US" sz="2000" dirty="0">
                <a:ea typeface="MS Mincho" panose="02020609040205080304" pitchFamily="49" charset="-128"/>
              </a:rPr>
              <a:t>These type of motors are very expensive when compared to induction motors</a:t>
            </a:r>
          </a:p>
          <a:p>
            <a:pPr marL="342900" indent="-342900" algn="just" fontAlgn="base">
              <a:buClr>
                <a:srgbClr val="FF33CC"/>
              </a:buClr>
              <a:buFont typeface="Wingdings" panose="05000000000000000000" pitchFamily="2" charset="2"/>
              <a:buChar char="§"/>
            </a:pPr>
            <a:r>
              <a:rPr lang="en-US" sz="2000" dirty="0">
                <a:ea typeface="MS Mincho" panose="02020609040205080304" pitchFamily="49" charset="-128"/>
              </a:rPr>
              <a:t>Somehow difficult to start-up because they are not self-starting motors.</a:t>
            </a:r>
          </a:p>
        </p:txBody>
      </p:sp>
      <p:sp>
        <p:nvSpPr>
          <p:cNvPr id="13" name="TextBox 12">
            <a:extLst>
              <a:ext uri="{FF2B5EF4-FFF2-40B4-BE49-F238E27FC236}">
                <a16:creationId xmlns:a16="http://schemas.microsoft.com/office/drawing/2014/main" id="{345979CF-9309-49E3-9B67-237BB595DBF1}"/>
              </a:ext>
            </a:extLst>
          </p:cNvPr>
          <p:cNvSpPr txBox="1"/>
          <p:nvPr/>
        </p:nvSpPr>
        <p:spPr>
          <a:xfrm>
            <a:off x="6784254" y="2843803"/>
            <a:ext cx="5206186" cy="3477875"/>
          </a:xfrm>
          <a:prstGeom prst="rect">
            <a:avLst/>
          </a:prstGeom>
          <a:noFill/>
        </p:spPr>
        <p:txBody>
          <a:bodyPr wrap="square">
            <a:spAutoFit/>
          </a:bodyPr>
          <a:lstStyle/>
          <a:p>
            <a:pPr algn="l" fontAlgn="base"/>
            <a:r>
              <a:rPr lang="en-US" sz="2000" b="1" dirty="0">
                <a:solidFill>
                  <a:srgbClr val="FF0000"/>
                </a:solidFill>
              </a:rPr>
              <a:t>Applications</a:t>
            </a:r>
            <a:r>
              <a:rPr lang="en-US" sz="2000" dirty="0">
                <a:ea typeface="MS Mincho" panose="02020609040205080304" pitchFamily="49" charset="-128"/>
              </a:rPr>
              <a:t>:</a:t>
            </a:r>
          </a:p>
          <a:p>
            <a:pPr algn="l" fontAlgn="base"/>
            <a:r>
              <a:rPr lang="en-US" sz="2000" dirty="0">
                <a:ea typeface="MS Mincho" panose="02020609040205080304" pitchFamily="49" charset="-128"/>
              </a:rPr>
              <a:t>The PMSMs applications are:</a:t>
            </a:r>
          </a:p>
          <a:p>
            <a:pPr algn="l" fontAlgn="base"/>
            <a:r>
              <a:rPr lang="en-US" sz="2000" dirty="0">
                <a:ea typeface="MS Mincho" panose="02020609040205080304" pitchFamily="49" charset="-128"/>
              </a:rPr>
              <a:t>Air conditioners, Refrigerators, AC compressors</a:t>
            </a:r>
          </a:p>
          <a:p>
            <a:pPr algn="l" fontAlgn="base"/>
            <a:r>
              <a:rPr lang="en-US" sz="2000" dirty="0">
                <a:ea typeface="MS Mincho" panose="02020609040205080304" pitchFamily="49" charset="-128"/>
              </a:rPr>
              <a:t>Washing machines, which are direct-drive</a:t>
            </a:r>
          </a:p>
          <a:p>
            <a:pPr algn="l" fontAlgn="base"/>
            <a:r>
              <a:rPr lang="en-US" sz="2000" dirty="0">
                <a:ea typeface="MS Mincho" panose="02020609040205080304" pitchFamily="49" charset="-128"/>
              </a:rPr>
              <a:t>Automotive electrical power steering</a:t>
            </a:r>
          </a:p>
          <a:p>
            <a:pPr algn="l" fontAlgn="base"/>
            <a:r>
              <a:rPr lang="en-US" sz="2000" dirty="0">
                <a:ea typeface="MS Mincho" panose="02020609040205080304" pitchFamily="49" charset="-128"/>
              </a:rPr>
              <a:t>Large power systems to improve leading, and lagging power factor</a:t>
            </a:r>
          </a:p>
          <a:p>
            <a:pPr fontAlgn="base"/>
            <a:r>
              <a:rPr lang="en-US" sz="2000" dirty="0">
                <a:ea typeface="MS Mincho" panose="02020609040205080304" pitchFamily="49" charset="-128"/>
              </a:rPr>
              <a:t>Machine tools, Control of traction</a:t>
            </a:r>
          </a:p>
          <a:p>
            <a:pPr algn="l" fontAlgn="base"/>
            <a:r>
              <a:rPr lang="en-US" sz="2000" dirty="0">
                <a:ea typeface="MS Mincho" panose="02020609040205080304" pitchFamily="49" charset="-128"/>
              </a:rPr>
              <a:t>Data storage units, Servo drives</a:t>
            </a:r>
          </a:p>
          <a:p>
            <a:pPr algn="l" fontAlgn="base"/>
            <a:r>
              <a:rPr lang="en-US" sz="2000" dirty="0">
                <a:ea typeface="MS Mincho" panose="02020609040205080304" pitchFamily="49" charset="-128"/>
              </a:rPr>
              <a:t>Industrial applications like robotics, aerospace, and many more.</a:t>
            </a:r>
          </a:p>
        </p:txBody>
      </p:sp>
      <p:sp>
        <p:nvSpPr>
          <p:cNvPr id="7" name="Slide Number Placeholder 3">
            <a:extLst>
              <a:ext uri="{FF2B5EF4-FFF2-40B4-BE49-F238E27FC236}">
                <a16:creationId xmlns:a16="http://schemas.microsoft.com/office/drawing/2014/main" id="{19D0214F-C490-417A-BB1F-F8CABA24478A}"/>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87</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881901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2248806" y="2124737"/>
            <a:ext cx="7487908"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Reluctance Motor</a:t>
            </a:r>
            <a:endParaRPr lang="en-US" sz="4800" b="1" dirty="0">
              <a:solidFill>
                <a:srgbClr val="0000CC"/>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2602168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FACCC-454E-4D71-A382-E483E48EA920}"/>
              </a:ext>
            </a:extLst>
          </p:cNvPr>
          <p:cNvSpPr txBox="1"/>
          <p:nvPr/>
        </p:nvSpPr>
        <p:spPr>
          <a:xfrm>
            <a:off x="161915" y="51033"/>
            <a:ext cx="5776444" cy="1938992"/>
          </a:xfrm>
          <a:prstGeom prst="rect">
            <a:avLst/>
          </a:prstGeom>
          <a:noFill/>
        </p:spPr>
        <p:txBody>
          <a:bodyPr wrap="square" rtlCol="0">
            <a:spAutoFit/>
          </a:bodyPr>
          <a:lstStyle/>
          <a:p>
            <a:pPr indent="-457200" algn="just"/>
            <a:r>
              <a:rPr lang="en-US" sz="2000" b="1" dirty="0">
                <a:solidFill>
                  <a:srgbClr val="FF0000"/>
                </a:solidFill>
              </a:rPr>
              <a:t>Definition</a:t>
            </a:r>
            <a:r>
              <a:rPr lang="en-US" sz="2000" dirty="0"/>
              <a:t>: </a:t>
            </a:r>
            <a:r>
              <a:rPr lang="en-US" sz="2000" dirty="0">
                <a:effectLst/>
                <a:latin typeface="Times New Roman" panose="02020603050405020304" pitchFamily="18" charset="0"/>
                <a:ea typeface="MS Mincho" panose="02020609040205080304" pitchFamily="49" charset="-128"/>
              </a:rPr>
              <a:t>A reluctance motor is a synchronous motor similar in construction to an induction motor, in which the member carrying the secondary circuit has the salient poles, without dc excitation. It starts as an induction motor but operates normally at synchronous speed.</a:t>
            </a:r>
            <a:endParaRPr lang="en-US" sz="2000" dirty="0"/>
          </a:p>
        </p:txBody>
      </p:sp>
      <p:sp>
        <p:nvSpPr>
          <p:cNvPr id="6" name="TextBox 5">
            <a:extLst>
              <a:ext uri="{FF2B5EF4-FFF2-40B4-BE49-F238E27FC236}">
                <a16:creationId xmlns:a16="http://schemas.microsoft.com/office/drawing/2014/main" id="{155017CF-49C0-4000-8853-52300BC6D744}"/>
              </a:ext>
            </a:extLst>
          </p:cNvPr>
          <p:cNvSpPr txBox="1"/>
          <p:nvPr/>
        </p:nvSpPr>
        <p:spPr>
          <a:xfrm>
            <a:off x="127825" y="1958140"/>
            <a:ext cx="5850187" cy="4401205"/>
          </a:xfrm>
          <a:prstGeom prst="rect">
            <a:avLst/>
          </a:prstGeom>
          <a:noFill/>
        </p:spPr>
        <p:txBody>
          <a:bodyPr wrap="square" rtlCol="0">
            <a:spAutoFit/>
          </a:bodyPr>
          <a:lstStyle/>
          <a:p>
            <a:pPr indent="-457200" algn="just"/>
            <a:r>
              <a:rPr lang="en-US" sz="2000" b="1" dirty="0">
                <a:solidFill>
                  <a:srgbClr val="FF0000"/>
                </a:solidFill>
              </a:rPr>
              <a:t>Construction</a:t>
            </a:r>
            <a:r>
              <a:rPr lang="en-US" sz="2000" dirty="0"/>
              <a:t>: </a:t>
            </a:r>
            <a:r>
              <a:rPr lang="en-US" sz="2000" dirty="0">
                <a:effectLst/>
                <a:latin typeface="Times New Roman" panose="02020603050405020304" pitchFamily="18" charset="0"/>
                <a:ea typeface="MS Mincho" panose="02020609040205080304" pitchFamily="49" charset="-128"/>
              </a:rPr>
              <a:t>A reluctance motor consists of:</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a:t>
            </a:r>
            <a:r>
              <a:rPr lang="en-US" sz="2000" b="1" i="1" dirty="0" err="1">
                <a:effectLst/>
                <a:latin typeface="Times New Roman" panose="02020603050405020304" pitchFamily="18" charset="0"/>
                <a:ea typeface="MS Mincho" panose="02020609040205080304" pitchFamily="49" charset="-128"/>
              </a:rPr>
              <a:t>i</a:t>
            </a:r>
            <a:r>
              <a:rPr lang="en-US" sz="2000" dirty="0">
                <a:effectLst/>
                <a:latin typeface="Times New Roman" panose="02020603050405020304" pitchFamily="18" charset="0"/>
                <a:ea typeface="MS Mincho" panose="02020609040205080304" pitchFamily="49" charset="-128"/>
              </a:rPr>
              <a:t>) </a:t>
            </a:r>
            <a:r>
              <a:rPr lang="en-US" sz="2000" b="1" dirty="0">
                <a:effectLst/>
                <a:latin typeface="Times New Roman" panose="02020603050405020304" pitchFamily="18" charset="0"/>
                <a:ea typeface="MS Mincho" panose="02020609040205080304" pitchFamily="49" charset="-128"/>
              </a:rPr>
              <a:t>A stator</a:t>
            </a:r>
            <a:r>
              <a:rPr lang="en-US" sz="2000" dirty="0">
                <a:effectLst/>
                <a:latin typeface="Times New Roman" panose="02020603050405020304" pitchFamily="18" charset="0"/>
                <a:ea typeface="MS Mincho" panose="02020609040205080304" pitchFamily="49" charset="-128"/>
              </a:rPr>
              <a:t> carrying a single-phase winding along with an auxiliary winding to produce a synchronous-revolving magnetic field.</a:t>
            </a:r>
          </a:p>
          <a:p>
            <a:pPr algn="just"/>
            <a:r>
              <a:rPr lang="en-US" sz="2000" dirty="0">
                <a:effectLst/>
                <a:latin typeface="Times New Roman" panose="02020603050405020304" pitchFamily="18" charset="0"/>
                <a:ea typeface="MS Mincho" panose="02020609040205080304" pitchFamily="49" charset="-128"/>
              </a:rPr>
              <a:t>(</a:t>
            </a:r>
            <a:r>
              <a:rPr lang="en-US" sz="2000" b="1" i="1" dirty="0">
                <a:effectLst/>
                <a:latin typeface="Times New Roman" panose="02020603050405020304" pitchFamily="18" charset="0"/>
                <a:ea typeface="MS Mincho" panose="02020609040205080304" pitchFamily="49" charset="-128"/>
              </a:rPr>
              <a:t>ii</a:t>
            </a:r>
            <a:r>
              <a:rPr lang="en-US" sz="2000" dirty="0">
                <a:effectLst/>
                <a:latin typeface="Times New Roman" panose="02020603050405020304" pitchFamily="18" charset="0"/>
                <a:ea typeface="MS Mincho" panose="02020609040205080304" pitchFamily="49" charset="-128"/>
              </a:rPr>
              <a:t>) </a:t>
            </a:r>
            <a:r>
              <a:rPr lang="en-US" sz="2000" b="1" dirty="0">
                <a:effectLst/>
                <a:latin typeface="Times New Roman" panose="02020603050405020304" pitchFamily="18" charset="0"/>
                <a:ea typeface="MS Mincho" panose="02020609040205080304" pitchFamily="49" charset="-128"/>
              </a:rPr>
              <a:t>A squirrel-cage rotor</a:t>
            </a:r>
            <a:r>
              <a:rPr lang="en-US" sz="2000" dirty="0">
                <a:effectLst/>
                <a:latin typeface="Times New Roman" panose="02020603050405020304" pitchFamily="18" charset="0"/>
                <a:ea typeface="MS Mincho" panose="02020609040205080304" pitchFamily="49" charset="-128"/>
              </a:rPr>
              <a:t> having unsymmetrical magnetic construction. This is achieved by symmetrically removed some of the teeth from the squirrel-cage rotor to produce salient poles on the rotor as shown in the following figure. The rotor carries the short-circuited copper or </a:t>
            </a:r>
            <a:r>
              <a:rPr lang="en-US" sz="2000" dirty="0" err="1">
                <a:effectLst/>
                <a:latin typeface="Times New Roman" panose="02020603050405020304" pitchFamily="18" charset="0"/>
                <a:ea typeface="MS Mincho" panose="02020609040205080304" pitchFamily="49" charset="-128"/>
              </a:rPr>
              <a:t>aluminium</a:t>
            </a:r>
            <a:r>
              <a:rPr lang="en-US" sz="2000" dirty="0">
                <a:effectLst/>
                <a:latin typeface="Times New Roman" panose="02020603050405020304" pitchFamily="18" charset="0"/>
                <a:ea typeface="MS Mincho" panose="02020609040205080304" pitchFamily="49" charset="-128"/>
              </a:rPr>
              <a:t> bars and it acts as a squirrel cage rotor of an induction motor. If an iron piece is placed in a magnetic field, it aligns itself in a minimum reluctance position and gets locked magnetically.</a:t>
            </a:r>
            <a:endParaRPr lang="en-US" sz="2000" dirty="0"/>
          </a:p>
        </p:txBody>
      </p:sp>
      <p:pic>
        <p:nvPicPr>
          <p:cNvPr id="7" name="Picture 6">
            <a:extLst>
              <a:ext uri="{FF2B5EF4-FFF2-40B4-BE49-F238E27FC236}">
                <a16:creationId xmlns:a16="http://schemas.microsoft.com/office/drawing/2014/main" id="{8E735057-6B0F-45CF-AD5D-81F2F1BC2379}"/>
              </a:ext>
            </a:extLst>
          </p:cNvPr>
          <p:cNvPicPr>
            <a:picLocks noChangeAspect="1"/>
          </p:cNvPicPr>
          <p:nvPr/>
        </p:nvPicPr>
        <p:blipFill>
          <a:blip r:embed="rId2"/>
          <a:stretch>
            <a:fillRect/>
          </a:stretch>
        </p:blipFill>
        <p:spPr>
          <a:xfrm>
            <a:off x="6653194" y="3966527"/>
            <a:ext cx="2415887" cy="2377440"/>
          </a:xfrm>
          <a:prstGeom prst="rect">
            <a:avLst/>
          </a:prstGeom>
        </p:spPr>
      </p:pic>
      <p:pic>
        <p:nvPicPr>
          <p:cNvPr id="10244" name="Picture 4" descr="Synchronreluktanzmotor">
            <a:extLst>
              <a:ext uri="{FF2B5EF4-FFF2-40B4-BE49-F238E27FC236}">
                <a16:creationId xmlns:a16="http://schemas.microsoft.com/office/drawing/2014/main" id="{96D99F2C-CE1B-450D-880C-6BCBE51B0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074" y="3639351"/>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DC7FD6-E31A-4BCC-95F6-2831627C6A0B}"/>
              </a:ext>
            </a:extLst>
          </p:cNvPr>
          <p:cNvSpPr txBox="1"/>
          <p:nvPr/>
        </p:nvSpPr>
        <p:spPr>
          <a:xfrm>
            <a:off x="5938360" y="135075"/>
            <a:ext cx="6125816" cy="3785652"/>
          </a:xfrm>
          <a:prstGeom prst="rect">
            <a:avLst/>
          </a:prstGeom>
          <a:noFill/>
        </p:spPr>
        <p:txBody>
          <a:bodyPr wrap="square" rtlCol="0">
            <a:spAutoFit/>
          </a:bodyPr>
          <a:lstStyle/>
          <a:p>
            <a:pPr indent="-457200" algn="just"/>
            <a:r>
              <a:rPr lang="en-US" sz="2000" b="1" dirty="0">
                <a:solidFill>
                  <a:srgbClr val="FF0000"/>
                </a:solidFill>
              </a:rPr>
              <a:t>Working Principal</a:t>
            </a:r>
            <a:r>
              <a:rPr lang="en-US" sz="2000" dirty="0"/>
              <a:t>: </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When power supply to stator rotating magnetic field is produced. The speed of this field is synchronous speed.</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Rotor start to rotate like an induction motor due short-circuited copper or </a:t>
            </a:r>
            <a:r>
              <a:rPr lang="en-US" sz="2000" dirty="0" err="1">
                <a:effectLst/>
                <a:latin typeface="Times New Roman" panose="02020603050405020304" pitchFamily="18" charset="0"/>
                <a:ea typeface="MS Mincho" panose="02020609040205080304" pitchFamily="49" charset="-128"/>
              </a:rPr>
              <a:t>aluminium</a:t>
            </a:r>
            <a:r>
              <a:rPr lang="en-US" sz="2000" dirty="0">
                <a:effectLst/>
                <a:latin typeface="Times New Roman" panose="02020603050405020304" pitchFamily="18" charset="0"/>
                <a:ea typeface="MS Mincho" panose="02020609040205080304" pitchFamily="49" charset="-128"/>
              </a:rPr>
              <a:t> bars on the rotor.</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When the rotor speed is about synchronous, stator magnetic field pulls rotor into synchronism i.e. minimum reluctance position and keeps it magnetically locked.</a:t>
            </a:r>
          </a:p>
          <a:p>
            <a:pPr algn="just"/>
            <a:r>
              <a:rPr lang="en-US" sz="2000" dirty="0">
                <a:effectLst/>
                <a:latin typeface="Times New Roman" panose="02020603050405020304" pitchFamily="18" charset="0"/>
                <a:ea typeface="MS Mincho" panose="02020609040205080304" pitchFamily="49" charset="-128"/>
              </a:rPr>
              <a:t>Then rotor continues to rotate with a speed equal to synchronous speed. Such a torque exerted on the rotor is called the </a:t>
            </a:r>
            <a:r>
              <a:rPr lang="en-US" sz="2000" i="1" dirty="0">
                <a:effectLst/>
                <a:latin typeface="Times New Roman" panose="02020603050405020304" pitchFamily="18" charset="0"/>
                <a:ea typeface="MS Mincho" panose="02020609040205080304" pitchFamily="49" charset="-128"/>
              </a:rPr>
              <a:t>reluctance torque</a:t>
            </a:r>
            <a:r>
              <a:rPr lang="en-US" sz="2000" dirty="0">
                <a:effectLst/>
                <a:latin typeface="Times New Roman" panose="02020603050405020304" pitchFamily="18" charset="0"/>
                <a:ea typeface="MS Mincho" panose="02020609040205080304" pitchFamily="49" charset="-128"/>
              </a:rPr>
              <a:t>. Thus finally the reluctance motor runs as a synchronous motor. </a:t>
            </a:r>
            <a:endParaRPr lang="en-US" sz="2000" dirty="0"/>
          </a:p>
        </p:txBody>
      </p:sp>
      <p:cxnSp>
        <p:nvCxnSpPr>
          <p:cNvPr id="3" name="Straight Connector 2">
            <a:extLst>
              <a:ext uri="{FF2B5EF4-FFF2-40B4-BE49-F238E27FC236}">
                <a16:creationId xmlns:a16="http://schemas.microsoft.com/office/drawing/2014/main" id="{D086F3F9-E270-4BAA-9BFB-A0D2B94433A1}"/>
              </a:ext>
            </a:extLst>
          </p:cNvPr>
          <p:cNvCxnSpPr/>
          <p:nvPr/>
        </p:nvCxnSpPr>
        <p:spPr>
          <a:xfrm>
            <a:off x="5992764" y="-29496"/>
            <a:ext cx="0" cy="6504039"/>
          </a:xfrm>
          <a:prstGeom prst="line">
            <a:avLst/>
          </a:prstGeom>
        </p:spPr>
        <p:style>
          <a:lnRef idx="1">
            <a:schemeClr val="accent1"/>
          </a:lnRef>
          <a:fillRef idx="0">
            <a:schemeClr val="accent1"/>
          </a:fillRef>
          <a:effectRef idx="0">
            <a:schemeClr val="accent1"/>
          </a:effectRef>
          <a:fontRef idx="minor">
            <a:schemeClr val="tx1"/>
          </a:fontRef>
        </p:style>
      </p:cxnSp>
      <p:sp>
        <p:nvSpPr>
          <p:cNvPr id="8" name="Slide Number Placeholder 3">
            <a:extLst>
              <a:ext uri="{FF2B5EF4-FFF2-40B4-BE49-F238E27FC236}">
                <a16:creationId xmlns:a16="http://schemas.microsoft.com/office/drawing/2014/main" id="{BECA4BF8-47D4-4D85-B2DB-479D7298CC49}"/>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89</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7885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64B92E31-A1E1-4470-AB65-CB27A5DE5BB2}"/>
              </a:ext>
            </a:extLst>
          </p:cNvPr>
          <p:cNvSpPr txBox="1">
            <a:spLocks/>
          </p:cNvSpPr>
          <p:nvPr/>
        </p:nvSpPr>
        <p:spPr>
          <a:xfrm>
            <a:off x="6377786" y="6453119"/>
            <a:ext cx="100306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a:t>
            </a:fld>
            <a:endParaRPr lang="en-US" sz="2000" b="1" dirty="0">
              <a:solidFill>
                <a:schemeClr val="bg1"/>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BD048D8F-74B4-47AF-AB5A-8E0D9B83E2E2}"/>
              </a:ext>
            </a:extLst>
          </p:cNvPr>
          <p:cNvSpPr txBox="1"/>
          <p:nvPr/>
        </p:nvSpPr>
        <p:spPr>
          <a:xfrm>
            <a:off x="563549" y="992181"/>
            <a:ext cx="11045355" cy="5016758"/>
          </a:xfrm>
          <a:prstGeom prst="rect">
            <a:avLst/>
          </a:prstGeom>
          <a:noFill/>
        </p:spPr>
        <p:txBody>
          <a:bodyPr wrap="square" rtlCol="0">
            <a:spAutoFit/>
          </a:bodyPr>
          <a:lstStyle/>
          <a:p>
            <a:pPr algn="just">
              <a:spcAft>
                <a:spcPts val="1200"/>
              </a:spcAft>
            </a:pPr>
            <a:r>
              <a:rPr lang="en-US" sz="2000" dirty="0"/>
              <a:t>EMF gets induced in a conductor, whenever there exists change in flux with that conductor, according to Faraday’s law. Such change in flux can be brought about by the following methods:</a:t>
            </a:r>
          </a:p>
          <a:p>
            <a:pPr algn="just">
              <a:spcAft>
                <a:spcPts val="1200"/>
              </a:spcAft>
            </a:pPr>
            <a:r>
              <a:rPr lang="en-US" sz="2000" dirty="0"/>
              <a:t>(</a:t>
            </a:r>
            <a:r>
              <a:rPr lang="en-US" sz="2000" b="1" i="1" dirty="0"/>
              <a:t>a</a:t>
            </a:r>
            <a:r>
              <a:rPr lang="en-US" sz="2000" dirty="0"/>
              <a:t>) </a:t>
            </a:r>
            <a:r>
              <a:rPr lang="en-US" sz="2000" b="1" dirty="0">
                <a:solidFill>
                  <a:srgbClr val="FF0000"/>
                </a:solidFill>
              </a:rPr>
              <a:t>Statically Induced EMF</a:t>
            </a:r>
            <a:r>
              <a:rPr lang="en-US" sz="2000" dirty="0"/>
              <a:t>:</a:t>
            </a:r>
          </a:p>
          <a:p>
            <a:pPr lvl="2" algn="just">
              <a:spcAft>
                <a:spcPts val="1200"/>
              </a:spcAft>
            </a:pPr>
            <a:r>
              <a:rPr lang="en-US" sz="2000" dirty="0"/>
              <a:t>By using a stationary conductor, a stationary electromagnet and varying the magnetic flux by supplying ac current to the electromagnet. This principle  is used in </a:t>
            </a:r>
            <a:r>
              <a:rPr lang="en-US" sz="2000" b="1" dirty="0"/>
              <a:t>transformer</a:t>
            </a:r>
            <a:r>
              <a:rPr lang="en-US" sz="2000" dirty="0"/>
              <a:t>.</a:t>
            </a:r>
          </a:p>
          <a:p>
            <a:pPr algn="just">
              <a:spcAft>
                <a:spcPts val="1200"/>
              </a:spcAft>
            </a:pPr>
            <a:r>
              <a:rPr lang="en-US" sz="2000" dirty="0"/>
              <a:t>(</a:t>
            </a:r>
            <a:r>
              <a:rPr lang="en-US" sz="2000" b="1" i="1" dirty="0"/>
              <a:t>b</a:t>
            </a:r>
            <a:r>
              <a:rPr lang="en-US" sz="2000" dirty="0"/>
              <a:t>) </a:t>
            </a:r>
            <a:r>
              <a:rPr lang="en-US" sz="2000" b="1" dirty="0">
                <a:solidFill>
                  <a:srgbClr val="FF0000"/>
                </a:solidFill>
              </a:rPr>
              <a:t>Dynamically Induced EMF</a:t>
            </a:r>
            <a:r>
              <a:rPr lang="en-US" sz="2000" dirty="0"/>
              <a:t>:</a:t>
            </a:r>
          </a:p>
          <a:p>
            <a:pPr lvl="2" algn="just">
              <a:spcAft>
                <a:spcPts val="1200"/>
              </a:spcAft>
            </a:pPr>
            <a:r>
              <a:rPr lang="en-US" sz="2000" dirty="0"/>
              <a:t>(</a:t>
            </a:r>
            <a:r>
              <a:rPr lang="en-US" sz="2000" b="1" i="1" dirty="0" err="1"/>
              <a:t>i</a:t>
            </a:r>
            <a:r>
              <a:rPr lang="en-US" sz="2000" dirty="0"/>
              <a:t>) By using a stationary permanent magnet (or an electromagnet fed by dc current) and a moving conductor. This principle is used in all </a:t>
            </a:r>
            <a:r>
              <a:rPr lang="en-US" sz="2000" b="1" dirty="0"/>
              <a:t>dc generators and motors</a:t>
            </a:r>
            <a:r>
              <a:rPr lang="en-US" sz="2000" dirty="0"/>
              <a:t>.</a:t>
            </a:r>
          </a:p>
          <a:p>
            <a:pPr lvl="2" algn="just">
              <a:spcAft>
                <a:spcPts val="1200"/>
              </a:spcAft>
            </a:pPr>
            <a:r>
              <a:rPr lang="en-US" sz="2000" dirty="0"/>
              <a:t>(</a:t>
            </a:r>
            <a:r>
              <a:rPr lang="en-US" sz="2000" b="1" i="1" dirty="0"/>
              <a:t>ii</a:t>
            </a:r>
            <a:r>
              <a:rPr lang="en-US" sz="2000" dirty="0"/>
              <a:t>) By using a stationary conductor, a rotating or moving permanent magnet (or an electromagnet). This principle is used in large </a:t>
            </a:r>
            <a:r>
              <a:rPr lang="en-US" sz="2000" b="1" dirty="0"/>
              <a:t>synchronous generators and motors</a:t>
            </a:r>
            <a:r>
              <a:rPr lang="en-US" sz="2000" dirty="0"/>
              <a:t>.</a:t>
            </a:r>
          </a:p>
          <a:p>
            <a:pPr lvl="2" algn="just">
              <a:spcAft>
                <a:spcPts val="1200"/>
              </a:spcAft>
            </a:pPr>
            <a:r>
              <a:rPr lang="en-US" sz="2000" dirty="0"/>
              <a:t>(</a:t>
            </a:r>
            <a:r>
              <a:rPr lang="en-US" sz="2000" b="1" i="1" dirty="0"/>
              <a:t>iii</a:t>
            </a:r>
            <a:r>
              <a:rPr lang="en-US" sz="2000" dirty="0"/>
              <a:t>) By using a stationary conductor which produced rotating or moving flux, a rotating or moving conductor with a relative speed between rotating flux and rotating conductor. This principle is used in an </a:t>
            </a:r>
            <a:r>
              <a:rPr lang="en-US" sz="2000" b="1" dirty="0"/>
              <a:t>induction generators and motors</a:t>
            </a:r>
            <a:r>
              <a:rPr lang="en-US" sz="2000" dirty="0"/>
              <a:t>.</a:t>
            </a:r>
          </a:p>
        </p:txBody>
      </p:sp>
      <p:sp>
        <p:nvSpPr>
          <p:cNvPr id="39" name="Rectangle 38">
            <a:extLst>
              <a:ext uri="{FF2B5EF4-FFF2-40B4-BE49-F238E27FC236}">
                <a16:creationId xmlns:a16="http://schemas.microsoft.com/office/drawing/2014/main" id="{E7CEBCC0-7009-44A9-8BB3-AB86E21B3C44}"/>
              </a:ext>
            </a:extLst>
          </p:cNvPr>
          <p:cNvSpPr/>
          <p:nvPr/>
        </p:nvSpPr>
        <p:spPr>
          <a:xfrm>
            <a:off x="3869431" y="241939"/>
            <a:ext cx="4042114" cy="438582"/>
          </a:xfrm>
          <a:prstGeom prst="rect">
            <a:avLst/>
          </a:prstGeom>
          <a:solidFill>
            <a:schemeClr val="accent2">
              <a:lumMod val="40000"/>
              <a:lumOff val="60000"/>
            </a:schemeClr>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2400" b="1" i="0" dirty="0">
                <a:solidFill>
                  <a:srgbClr val="0000CC"/>
                </a:solidFill>
                <a:effectLst/>
              </a:rPr>
              <a:t>Nature of Induced EMF</a:t>
            </a:r>
            <a:endParaRPr lang="en-US" sz="2400" b="1" cap="all" dirty="0">
              <a:ln w="1905"/>
              <a:solidFill>
                <a:srgbClr val="0000CC"/>
              </a:solidFill>
              <a:effectLst>
                <a:innerShdw blurRad="69850" dist="43180" dir="5400000">
                  <a:srgbClr val="000000">
                    <a:alpha val="65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8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EC68977-916D-474A-A755-25B740537858}"/>
              </a:ext>
            </a:extLst>
          </p:cNvPr>
          <p:cNvSpPr txBox="1"/>
          <p:nvPr/>
        </p:nvSpPr>
        <p:spPr>
          <a:xfrm>
            <a:off x="604682" y="4961206"/>
            <a:ext cx="11002298" cy="1200329"/>
          </a:xfrm>
          <a:prstGeom prst="rect">
            <a:avLst/>
          </a:prstGeom>
          <a:noFill/>
        </p:spPr>
        <p:txBody>
          <a:bodyPr wrap="square" rtlCol="0">
            <a:spAutoFit/>
          </a:bodyPr>
          <a:lstStyle/>
          <a:p>
            <a:pPr indent="-457200" algn="just"/>
            <a:r>
              <a:rPr lang="en-US" sz="2400" b="1" dirty="0">
                <a:solidFill>
                  <a:srgbClr val="FF0000"/>
                </a:solidFill>
              </a:rPr>
              <a:t>Application</a:t>
            </a:r>
            <a:r>
              <a:rPr lang="en-US" sz="2400" dirty="0"/>
              <a:t>: </a:t>
            </a:r>
          </a:p>
          <a:p>
            <a:pPr marL="0" marR="0" algn="just">
              <a:spcBef>
                <a:spcPts val="0"/>
              </a:spcBef>
              <a:spcAft>
                <a:spcPts val="0"/>
              </a:spcAft>
            </a:pPr>
            <a:r>
              <a:rPr lang="en-US" sz="2400" dirty="0">
                <a:effectLst/>
                <a:latin typeface="Times New Roman" panose="02020603050405020304" pitchFamily="18" charset="0"/>
                <a:ea typeface="MS Mincho" panose="02020609040205080304" pitchFamily="49" charset="-128"/>
              </a:rPr>
              <a:t>Reluctance Motor is used in signaling devices, control apparatus, automatic regulators, recording instruments, clock and all kinds of timing device, teleprinter, gramophone etc.</a:t>
            </a:r>
            <a:endParaRPr lang="en-US" sz="2400" dirty="0"/>
          </a:p>
        </p:txBody>
      </p:sp>
      <p:sp>
        <p:nvSpPr>
          <p:cNvPr id="14" name="TextBox 13">
            <a:extLst>
              <a:ext uri="{FF2B5EF4-FFF2-40B4-BE49-F238E27FC236}">
                <a16:creationId xmlns:a16="http://schemas.microsoft.com/office/drawing/2014/main" id="{18278A59-C6C7-4876-A935-3C027DA56392}"/>
              </a:ext>
            </a:extLst>
          </p:cNvPr>
          <p:cNvSpPr txBox="1"/>
          <p:nvPr/>
        </p:nvSpPr>
        <p:spPr>
          <a:xfrm>
            <a:off x="648604" y="117055"/>
            <a:ext cx="6135653" cy="2308324"/>
          </a:xfrm>
          <a:prstGeom prst="rect">
            <a:avLst/>
          </a:prstGeom>
          <a:noFill/>
        </p:spPr>
        <p:txBody>
          <a:bodyPr wrap="square" rtlCol="0">
            <a:spAutoFit/>
          </a:bodyPr>
          <a:lstStyle/>
          <a:p>
            <a:pPr indent="-457200" algn="just"/>
            <a:r>
              <a:rPr lang="en-US" sz="2400" b="1" dirty="0">
                <a:solidFill>
                  <a:srgbClr val="FF0000"/>
                </a:solidFill>
              </a:rPr>
              <a:t>Advantages</a:t>
            </a:r>
            <a:r>
              <a:rPr lang="en-US" sz="2400" dirty="0"/>
              <a:t>: </a:t>
            </a:r>
          </a:p>
          <a:p>
            <a:pPr marL="0" marR="0" algn="just">
              <a:spcBef>
                <a:spcPts val="0"/>
              </a:spcBef>
              <a:spcAft>
                <a:spcPts val="0"/>
              </a:spcAft>
            </a:pPr>
            <a:r>
              <a:rPr lang="en-US" sz="2400" dirty="0">
                <a:effectLst/>
                <a:latin typeface="Times New Roman" panose="02020603050405020304" pitchFamily="18" charset="0"/>
                <a:ea typeface="MS Mincho" panose="02020609040205080304" pitchFamily="49" charset="-128"/>
              </a:rPr>
              <a:t>The reluctance motor has following advantages:</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No dc supply is necessary for rotor</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Constant speed characteristics</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Robust construction</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Less maintenance</a:t>
            </a:r>
            <a:endParaRPr lang="en-US" sz="2400" dirty="0"/>
          </a:p>
        </p:txBody>
      </p:sp>
      <p:sp>
        <p:nvSpPr>
          <p:cNvPr id="15" name="TextBox 14">
            <a:extLst>
              <a:ext uri="{FF2B5EF4-FFF2-40B4-BE49-F238E27FC236}">
                <a16:creationId xmlns:a16="http://schemas.microsoft.com/office/drawing/2014/main" id="{0DC72750-CDDE-4D14-A7DF-F03B00C83A87}"/>
              </a:ext>
            </a:extLst>
          </p:cNvPr>
          <p:cNvSpPr txBox="1"/>
          <p:nvPr/>
        </p:nvSpPr>
        <p:spPr>
          <a:xfrm>
            <a:off x="663349" y="2528330"/>
            <a:ext cx="6622350" cy="2308324"/>
          </a:xfrm>
          <a:prstGeom prst="rect">
            <a:avLst/>
          </a:prstGeom>
          <a:noFill/>
        </p:spPr>
        <p:txBody>
          <a:bodyPr wrap="square" rtlCol="0">
            <a:spAutoFit/>
          </a:bodyPr>
          <a:lstStyle/>
          <a:p>
            <a:pPr indent="-457200" algn="just"/>
            <a:r>
              <a:rPr lang="en-US" sz="2400" b="1" dirty="0">
                <a:solidFill>
                  <a:srgbClr val="FF0000"/>
                </a:solidFill>
              </a:rPr>
              <a:t>Disadvantages</a:t>
            </a:r>
            <a:r>
              <a:rPr lang="en-US" sz="2400" dirty="0"/>
              <a:t>: </a:t>
            </a:r>
          </a:p>
          <a:p>
            <a:pPr marL="0" marR="0" algn="just">
              <a:spcBef>
                <a:spcPts val="0"/>
              </a:spcBef>
              <a:spcAft>
                <a:spcPts val="0"/>
              </a:spcAft>
            </a:pPr>
            <a:r>
              <a:rPr lang="en-US" sz="2400" dirty="0">
                <a:effectLst/>
                <a:latin typeface="Times New Roman" panose="02020603050405020304" pitchFamily="18" charset="0"/>
                <a:ea typeface="MS Mincho" panose="02020609040205080304" pitchFamily="49" charset="-128"/>
              </a:rPr>
              <a:t>The reluctance motor has following disadvantages:</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Less efficiency</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Poor power factor</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Need to very low inertia rotor</a:t>
            </a:r>
          </a:p>
          <a:p>
            <a:pPr marL="342900" marR="0" indent="-342900" algn="just">
              <a:spcBef>
                <a:spcPts val="0"/>
              </a:spcBef>
              <a:spcAft>
                <a:spcPts val="0"/>
              </a:spcAft>
              <a:buClr>
                <a:srgbClr val="0000CC"/>
              </a:buClr>
              <a:buFont typeface="Wingdings" panose="05000000000000000000" pitchFamily="2" charset="2"/>
              <a:buChar char="v"/>
            </a:pPr>
            <a:r>
              <a:rPr lang="en-US" sz="2400" dirty="0">
                <a:latin typeface="Times New Roman" panose="02020603050405020304" pitchFamily="18" charset="0"/>
                <a:ea typeface="MS Mincho" panose="02020609040205080304" pitchFamily="49" charset="-128"/>
              </a:rPr>
              <a:t>Less capacity to drive the loads</a:t>
            </a:r>
            <a:endParaRPr lang="en-US" sz="2400" dirty="0"/>
          </a:p>
        </p:txBody>
      </p:sp>
      <p:sp>
        <p:nvSpPr>
          <p:cNvPr id="5" name="Slide Number Placeholder 3">
            <a:extLst>
              <a:ext uri="{FF2B5EF4-FFF2-40B4-BE49-F238E27FC236}">
                <a16:creationId xmlns:a16="http://schemas.microsoft.com/office/drawing/2014/main" id="{4F0601EC-6D08-4548-934B-94067C520863}"/>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90</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8633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3275208" y="2007995"/>
            <a:ext cx="5641581" cy="807913"/>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Hysteresis Motor</a:t>
            </a:r>
            <a:endParaRPr lang="en-US" sz="4800" b="1" dirty="0">
              <a:solidFill>
                <a:srgbClr val="0000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4309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850A41-175C-4BF8-98E8-68B549A2FA41}"/>
              </a:ext>
            </a:extLst>
          </p:cNvPr>
          <p:cNvSpPr txBox="1"/>
          <p:nvPr/>
        </p:nvSpPr>
        <p:spPr>
          <a:xfrm>
            <a:off x="161914" y="127233"/>
            <a:ext cx="11750186" cy="1631216"/>
          </a:xfrm>
          <a:prstGeom prst="rect">
            <a:avLst/>
          </a:prstGeom>
          <a:noFill/>
        </p:spPr>
        <p:txBody>
          <a:bodyPr wrap="square" rtlCol="0">
            <a:spAutoFit/>
          </a:bodyPr>
          <a:lstStyle/>
          <a:p>
            <a:pPr indent="-457200" algn="just"/>
            <a:r>
              <a:rPr lang="en-US" sz="2000" b="1" dirty="0">
                <a:solidFill>
                  <a:srgbClr val="FF0000"/>
                </a:solidFill>
              </a:rPr>
              <a:t>Definition</a:t>
            </a:r>
            <a:r>
              <a:rPr lang="en-US" sz="2000" dirty="0"/>
              <a:t>: </a:t>
            </a:r>
            <a:r>
              <a:rPr lang="en-US" sz="2000" dirty="0">
                <a:effectLst/>
                <a:latin typeface="Times New Roman" panose="02020603050405020304" pitchFamily="18" charset="0"/>
                <a:ea typeface="MS Mincho" panose="02020609040205080304" pitchFamily="49" charset="-128"/>
              </a:rPr>
              <a:t>A hysteresis motor is a synchronous motor having </a:t>
            </a:r>
            <a:r>
              <a:rPr lang="en-US" sz="2000" b="1" i="1" dirty="0">
                <a:effectLst/>
                <a:latin typeface="Times New Roman" panose="02020603050405020304" pitchFamily="18" charset="0"/>
                <a:ea typeface="MS Mincho" panose="02020609040205080304" pitchFamily="49" charset="-128"/>
              </a:rPr>
              <a:t>cylindrical rotor</a:t>
            </a:r>
            <a:r>
              <a:rPr lang="en-US" sz="2000" dirty="0">
                <a:effectLst/>
                <a:latin typeface="Times New Roman" panose="02020603050405020304" pitchFamily="18" charset="0"/>
                <a:ea typeface="MS Mincho" panose="02020609040205080304" pitchFamily="49" charset="-128"/>
              </a:rPr>
              <a:t> starts by virtue of the hysteresis losses induced in its hardened steel secondary member by the revolving filed of the primary and operates normally at synchronous speed and runs on hysteresis torque because of the retentivity of the secondary core.</a:t>
            </a:r>
          </a:p>
          <a:p>
            <a:pPr indent="-457200" algn="just"/>
            <a:r>
              <a:rPr lang="en-US" sz="2000" dirty="0">
                <a:effectLst/>
                <a:latin typeface="Times New Roman" panose="02020603050405020304" pitchFamily="18" charset="0"/>
                <a:ea typeface="MS Mincho" panose="02020609040205080304" pitchFamily="49" charset="-128"/>
              </a:rPr>
              <a:t>It is a single-phase motor whose operation depends upon the hysteresis effect i.e., magnetization produced in a ferromagnetic material lags behind the magnetizing force.</a:t>
            </a:r>
            <a:endParaRPr lang="en-US" sz="2000" dirty="0"/>
          </a:p>
        </p:txBody>
      </p:sp>
      <p:sp>
        <p:nvSpPr>
          <p:cNvPr id="6" name="TextBox 5">
            <a:extLst>
              <a:ext uri="{FF2B5EF4-FFF2-40B4-BE49-F238E27FC236}">
                <a16:creationId xmlns:a16="http://schemas.microsoft.com/office/drawing/2014/main" id="{A6C7025A-561F-4C83-83F8-A701C63B6AF7}"/>
              </a:ext>
            </a:extLst>
          </p:cNvPr>
          <p:cNvSpPr txBox="1"/>
          <p:nvPr/>
        </p:nvSpPr>
        <p:spPr>
          <a:xfrm>
            <a:off x="220908" y="2067608"/>
            <a:ext cx="5816099" cy="3785652"/>
          </a:xfrm>
          <a:prstGeom prst="rect">
            <a:avLst/>
          </a:prstGeom>
          <a:noFill/>
        </p:spPr>
        <p:txBody>
          <a:bodyPr wrap="square" rtlCol="0">
            <a:spAutoFit/>
          </a:bodyPr>
          <a:lstStyle/>
          <a:p>
            <a:pPr indent="-457200" algn="just"/>
            <a:r>
              <a:rPr lang="en-US" sz="2000" b="1" dirty="0">
                <a:solidFill>
                  <a:srgbClr val="FF0000"/>
                </a:solidFill>
              </a:rPr>
              <a:t>Construction</a:t>
            </a:r>
            <a:r>
              <a:rPr lang="en-US" sz="2000" dirty="0"/>
              <a:t>: </a:t>
            </a:r>
            <a:r>
              <a:rPr lang="en-US" sz="2000" dirty="0">
                <a:effectLst/>
                <a:latin typeface="Times New Roman" panose="02020603050405020304" pitchFamily="18" charset="0"/>
                <a:ea typeface="MS Mincho" panose="02020609040205080304" pitchFamily="49" charset="-128"/>
              </a:rPr>
              <a:t>A reluctance motor consists of:</a:t>
            </a:r>
          </a:p>
          <a:p>
            <a:pPr marL="0" marR="0" algn="just">
              <a:spcBef>
                <a:spcPts val="0"/>
              </a:spcBef>
              <a:spcAft>
                <a:spcPts val="0"/>
              </a:spcAft>
            </a:pPr>
            <a:r>
              <a:rPr lang="en-US" sz="2000" dirty="0">
                <a:effectLst/>
                <a:latin typeface="Times New Roman" panose="02020603050405020304" pitchFamily="18" charset="0"/>
                <a:ea typeface="MS Mincho" panose="02020609040205080304" pitchFamily="49" charset="-128"/>
              </a:rPr>
              <a:t>(</a:t>
            </a:r>
            <a:r>
              <a:rPr lang="en-US" sz="2000" b="1" i="1" dirty="0" err="1">
                <a:effectLst/>
                <a:latin typeface="Times New Roman" panose="02020603050405020304" pitchFamily="18" charset="0"/>
                <a:ea typeface="MS Mincho" panose="02020609040205080304" pitchFamily="49" charset="-128"/>
              </a:rPr>
              <a:t>i</a:t>
            </a:r>
            <a:r>
              <a:rPr lang="en-US" sz="2000" dirty="0">
                <a:effectLst/>
                <a:latin typeface="Times New Roman" panose="02020603050405020304" pitchFamily="18" charset="0"/>
                <a:ea typeface="MS Mincho" panose="02020609040205080304" pitchFamily="49" charset="-128"/>
              </a:rPr>
              <a:t>) </a:t>
            </a:r>
            <a:r>
              <a:rPr lang="en-US" sz="2000" b="1" dirty="0">
                <a:effectLst/>
                <a:latin typeface="Times New Roman" panose="02020603050405020304" pitchFamily="18" charset="0"/>
                <a:ea typeface="MS Mincho" panose="02020609040205080304" pitchFamily="49" charset="-128"/>
              </a:rPr>
              <a:t>A stator</a:t>
            </a:r>
            <a:r>
              <a:rPr lang="en-US" sz="2000" dirty="0">
                <a:effectLst/>
                <a:latin typeface="Times New Roman" panose="02020603050405020304" pitchFamily="18" charset="0"/>
                <a:ea typeface="MS Mincho" panose="02020609040205080304" pitchFamily="49" charset="-128"/>
              </a:rPr>
              <a:t> carrying a single-phase winding along with an auxiliary winding to produce a synchronous-revolving magnetic field. Shaded pole also can be used to produce revolving magnetic field.</a:t>
            </a:r>
          </a:p>
          <a:p>
            <a:pPr algn="just"/>
            <a:r>
              <a:rPr lang="en-US" sz="2000" dirty="0">
                <a:effectLst/>
                <a:latin typeface="Times New Roman" panose="02020603050405020304" pitchFamily="18" charset="0"/>
                <a:ea typeface="MS Mincho" panose="02020609040205080304" pitchFamily="49" charset="-128"/>
              </a:rPr>
              <a:t>(</a:t>
            </a:r>
            <a:r>
              <a:rPr lang="en-US" sz="2000" b="1" i="1" dirty="0">
                <a:effectLst/>
                <a:latin typeface="Times New Roman" panose="02020603050405020304" pitchFamily="18" charset="0"/>
                <a:ea typeface="MS Mincho" panose="02020609040205080304" pitchFamily="49" charset="-128"/>
              </a:rPr>
              <a:t>ii</a:t>
            </a:r>
            <a:r>
              <a:rPr lang="en-US" sz="2000" dirty="0">
                <a:effectLst/>
                <a:latin typeface="Times New Roman" panose="02020603050405020304" pitchFamily="18" charset="0"/>
                <a:ea typeface="MS Mincho" panose="02020609040205080304" pitchFamily="49" charset="-128"/>
              </a:rPr>
              <a:t>) </a:t>
            </a:r>
            <a:r>
              <a:rPr lang="en-US" sz="2000" b="1" dirty="0">
                <a:effectLst/>
                <a:latin typeface="Times New Roman" panose="02020603050405020304" pitchFamily="18" charset="0"/>
                <a:ea typeface="MS Mincho" panose="02020609040205080304" pitchFamily="49" charset="-128"/>
              </a:rPr>
              <a:t>A rotor</a:t>
            </a:r>
            <a:r>
              <a:rPr lang="en-US" sz="2000" dirty="0">
                <a:effectLst/>
                <a:latin typeface="Times New Roman" panose="02020603050405020304" pitchFamily="18" charset="0"/>
                <a:ea typeface="MS Mincho" panose="02020609040205080304" pitchFamily="49" charset="-128"/>
              </a:rPr>
              <a:t> of hysteresis motor is made of magnetic material (such as chrome, cobalt steel or alnico or alloy) that has high hysteresis loss due to large area of hysteresis loop.</a:t>
            </a:r>
          </a:p>
          <a:p>
            <a:pPr algn="just"/>
            <a:r>
              <a:rPr lang="en-US" sz="2000" dirty="0">
                <a:effectLst/>
                <a:latin typeface="Times New Roman" panose="02020603050405020304" pitchFamily="18" charset="0"/>
                <a:ea typeface="MS Mincho" panose="02020609040205080304" pitchFamily="49" charset="-128"/>
              </a:rPr>
              <a:t>Magnetic cylindrical portion of the rotor is assembled over shaft through </a:t>
            </a:r>
            <a:r>
              <a:rPr lang="en-US" sz="2000" b="1" i="1" dirty="0">
                <a:effectLst/>
                <a:latin typeface="Times New Roman" panose="02020603050405020304" pitchFamily="18" charset="0"/>
                <a:ea typeface="MS Mincho" panose="02020609040205080304" pitchFamily="49" charset="-128"/>
              </a:rPr>
              <a:t>arbor of non-magnetic material like brass</a:t>
            </a:r>
            <a:r>
              <a:rPr lang="en-US" sz="2000" dirty="0">
                <a:effectLst/>
                <a:latin typeface="Times New Roman" panose="02020603050405020304" pitchFamily="18" charset="0"/>
                <a:ea typeface="MS Mincho" panose="02020609040205080304" pitchFamily="49" charset="-128"/>
              </a:rPr>
              <a:t>.</a:t>
            </a:r>
            <a:endParaRPr lang="en-US" sz="2000" dirty="0"/>
          </a:p>
        </p:txBody>
      </p:sp>
      <p:grpSp>
        <p:nvGrpSpPr>
          <p:cNvPr id="10" name="Group 9">
            <a:extLst>
              <a:ext uri="{FF2B5EF4-FFF2-40B4-BE49-F238E27FC236}">
                <a16:creationId xmlns:a16="http://schemas.microsoft.com/office/drawing/2014/main" id="{B23A83EE-6019-4DDA-A163-1D121C6D3036}"/>
              </a:ext>
            </a:extLst>
          </p:cNvPr>
          <p:cNvGrpSpPr/>
          <p:nvPr/>
        </p:nvGrpSpPr>
        <p:grpSpPr>
          <a:xfrm>
            <a:off x="6197826" y="1532125"/>
            <a:ext cx="5455194" cy="4114800"/>
            <a:chOff x="6456906" y="1745485"/>
            <a:chExt cx="5455194" cy="4114800"/>
          </a:xfrm>
        </p:grpSpPr>
        <p:pic>
          <p:nvPicPr>
            <p:cNvPr id="3" name="Picture 2">
              <a:extLst>
                <a:ext uri="{FF2B5EF4-FFF2-40B4-BE49-F238E27FC236}">
                  <a16:creationId xmlns:a16="http://schemas.microsoft.com/office/drawing/2014/main" id="{C3C6ADC5-D434-415D-8B58-4F96EADD0F3B}"/>
                </a:ext>
              </a:extLst>
            </p:cNvPr>
            <p:cNvPicPr>
              <a:picLocks noChangeAspect="1"/>
            </p:cNvPicPr>
            <p:nvPr/>
          </p:nvPicPr>
          <p:blipFill>
            <a:blip r:embed="rId2"/>
            <a:stretch>
              <a:fillRect/>
            </a:stretch>
          </p:blipFill>
          <p:spPr>
            <a:xfrm>
              <a:off x="6456906" y="1745485"/>
              <a:ext cx="4535176" cy="4114800"/>
            </a:xfrm>
            <a:prstGeom prst="rect">
              <a:avLst/>
            </a:prstGeom>
          </p:spPr>
        </p:pic>
        <p:cxnSp>
          <p:nvCxnSpPr>
            <p:cNvPr id="9" name="Straight Arrow Connector 8">
              <a:extLst>
                <a:ext uri="{FF2B5EF4-FFF2-40B4-BE49-F238E27FC236}">
                  <a16:creationId xmlns:a16="http://schemas.microsoft.com/office/drawing/2014/main" id="{CFE845BD-8E2F-44E0-8907-2FF86364A130}"/>
                </a:ext>
              </a:extLst>
            </p:cNvPr>
            <p:cNvCxnSpPr/>
            <p:nvPr/>
          </p:nvCxnSpPr>
          <p:spPr>
            <a:xfrm flipH="1" flipV="1">
              <a:off x="8804787" y="4173794"/>
              <a:ext cx="1356852" cy="294967"/>
            </a:xfrm>
            <a:prstGeom prst="straightConnector1">
              <a:avLst/>
            </a:prstGeom>
            <a:ln w="2540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916BA6-3240-4DBE-B355-209ECB1C7A4A}"/>
                </a:ext>
              </a:extLst>
            </p:cNvPr>
            <p:cNvSpPr txBox="1"/>
            <p:nvPr/>
          </p:nvSpPr>
          <p:spPr>
            <a:xfrm>
              <a:off x="9838599" y="4448682"/>
              <a:ext cx="2073501" cy="369332"/>
            </a:xfrm>
            <a:prstGeom prst="rect">
              <a:avLst/>
            </a:prstGeom>
            <a:noFill/>
          </p:spPr>
          <p:txBody>
            <a:bodyPr wrap="square" rtlCol="0">
              <a:spAutoFit/>
            </a:bodyPr>
            <a:lstStyle/>
            <a:p>
              <a:pPr indent="-457200" algn="just"/>
              <a:r>
                <a:rPr lang="en-US" b="1" dirty="0" err="1">
                  <a:solidFill>
                    <a:srgbClr val="0000CC"/>
                  </a:solidFill>
                  <a:effectLst/>
                  <a:latin typeface="Times New Roman" panose="02020603050405020304" pitchFamily="18" charset="0"/>
                  <a:ea typeface="MS Mincho" panose="02020609040205080304" pitchFamily="49" charset="-128"/>
                </a:rPr>
                <a:t>Aluminium</a:t>
              </a:r>
              <a:r>
                <a:rPr lang="en-US" b="1" dirty="0">
                  <a:solidFill>
                    <a:srgbClr val="0000CC"/>
                  </a:solidFill>
                  <a:effectLst/>
                  <a:latin typeface="Times New Roman" panose="02020603050405020304" pitchFamily="18" charset="0"/>
                  <a:ea typeface="MS Mincho" panose="02020609040205080304" pitchFamily="49" charset="-128"/>
                </a:rPr>
                <a:t> Arbor</a:t>
              </a:r>
              <a:endParaRPr lang="en-US" b="1" dirty="0">
                <a:solidFill>
                  <a:srgbClr val="0000CC"/>
                </a:solidFill>
              </a:endParaRPr>
            </a:p>
          </p:txBody>
        </p:sp>
      </p:grpSp>
      <p:pic>
        <p:nvPicPr>
          <p:cNvPr id="1025" name="Picture 1">
            <a:extLst>
              <a:ext uri="{FF2B5EF4-FFF2-40B4-BE49-F238E27FC236}">
                <a16:creationId xmlns:a16="http://schemas.microsoft.com/office/drawing/2014/main" id="{C41FDBD3-20DA-4A08-A378-43B3738E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0531" y="4711334"/>
            <a:ext cx="1645920" cy="164592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3">
            <a:extLst>
              <a:ext uri="{FF2B5EF4-FFF2-40B4-BE49-F238E27FC236}">
                <a16:creationId xmlns:a16="http://schemas.microsoft.com/office/drawing/2014/main" id="{750E80B0-0151-4A90-8BD2-4A27771901D9}"/>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92</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9936988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DDC7FD6-E31A-4BCC-95F6-2831627C6A0B}"/>
              </a:ext>
            </a:extLst>
          </p:cNvPr>
          <p:cNvSpPr txBox="1"/>
          <p:nvPr/>
        </p:nvSpPr>
        <p:spPr>
          <a:xfrm>
            <a:off x="88660" y="58955"/>
            <a:ext cx="6819947" cy="3970318"/>
          </a:xfrm>
          <a:prstGeom prst="rect">
            <a:avLst/>
          </a:prstGeom>
          <a:noFill/>
        </p:spPr>
        <p:txBody>
          <a:bodyPr wrap="square" rtlCol="0">
            <a:spAutoFit/>
          </a:bodyPr>
          <a:lstStyle/>
          <a:p>
            <a:pPr indent="-457200" algn="just"/>
            <a:r>
              <a:rPr lang="en-US" sz="2400" b="1" dirty="0">
                <a:solidFill>
                  <a:srgbClr val="FF0000"/>
                </a:solidFill>
              </a:rPr>
              <a:t>Working Principal</a:t>
            </a:r>
            <a:r>
              <a:rPr lang="en-US" sz="2400" dirty="0"/>
              <a:t>: </a:t>
            </a:r>
          </a:p>
          <a:p>
            <a:pPr marL="0" marR="0" algn="just">
              <a:spcBef>
                <a:spcPts val="0"/>
              </a:spcBef>
              <a:spcAft>
                <a:spcPts val="0"/>
              </a:spcAft>
            </a:pPr>
            <a:r>
              <a:rPr lang="en-US" sz="1900" dirty="0">
                <a:effectLst/>
                <a:latin typeface="Times New Roman" panose="02020603050405020304" pitchFamily="18" charset="0"/>
                <a:ea typeface="MS Mincho" panose="02020609040205080304" pitchFamily="49" charset="-128"/>
              </a:rPr>
              <a:t>When power is supply to stator, a rotating magnetic field is produced. The speed of this field is synchronous speed. </a:t>
            </a:r>
            <a:r>
              <a:rPr lang="en-US" sz="1900" dirty="0">
                <a:effectLst/>
                <a:latin typeface="Times New Roman" panose="02020603050405020304" pitchFamily="18" charset="0"/>
                <a:ea typeface="Times New Roman" panose="02020603050405020304" pitchFamily="18" charset="0"/>
              </a:rPr>
              <a:t>The rotor, initially, starts to rotate due to eddy-current torque and hysteresis torque developed on the rotor. Once the speed is near about the synchronous, the stator pulls rotor into synchronism and eddy-current loss is vanishes.</a:t>
            </a:r>
          </a:p>
          <a:p>
            <a:pPr marL="0" marR="0" algn="just">
              <a:spcBef>
                <a:spcPts val="0"/>
              </a:spcBef>
              <a:spcAft>
                <a:spcPts val="0"/>
              </a:spcAft>
            </a:pPr>
            <a:r>
              <a:rPr lang="en-US" sz="1900" dirty="0">
                <a:effectLst/>
                <a:latin typeface="Times New Roman" panose="02020603050405020304" pitchFamily="18" charset="0"/>
                <a:ea typeface="Times New Roman" panose="02020603050405020304" pitchFamily="18" charset="0"/>
              </a:rPr>
              <a:t>Due to the hysteresis effect, rotor pole axis lags behind the axis of rotating magnetic field as shown in the following Figures. When the stator field moved forward, due to high residual magnetism (i.e. retentivity) the rotor pole strength remains maintained. So higher the retentivity, higher is the hysteresis torque. The high retentivity ensures the continuous magnetic locking between stator and rotor.</a:t>
            </a:r>
            <a:endParaRPr lang="en-US" sz="1900" dirty="0"/>
          </a:p>
        </p:txBody>
      </p:sp>
      <p:cxnSp>
        <p:nvCxnSpPr>
          <p:cNvPr id="3" name="Straight Connector 2">
            <a:extLst>
              <a:ext uri="{FF2B5EF4-FFF2-40B4-BE49-F238E27FC236}">
                <a16:creationId xmlns:a16="http://schemas.microsoft.com/office/drawing/2014/main" id="{D086F3F9-E270-4BAA-9BFB-A0D2B94433A1}"/>
              </a:ext>
            </a:extLst>
          </p:cNvPr>
          <p:cNvCxnSpPr/>
          <p:nvPr/>
        </p:nvCxnSpPr>
        <p:spPr>
          <a:xfrm>
            <a:off x="6968124" y="984"/>
            <a:ext cx="0" cy="6504039"/>
          </a:xfrm>
          <a:prstGeom prst="line">
            <a:avLst/>
          </a:prstGeom>
        </p:spPr>
        <p:style>
          <a:lnRef idx="1">
            <a:schemeClr val="accent1"/>
          </a:lnRef>
          <a:fillRef idx="0">
            <a:schemeClr val="accent1"/>
          </a:fillRef>
          <a:effectRef idx="0">
            <a:schemeClr val="accent1"/>
          </a:effectRef>
          <a:fontRef idx="minor">
            <a:schemeClr val="tx1"/>
          </a:fontRef>
        </p:style>
      </p:cxnSp>
      <p:pic>
        <p:nvPicPr>
          <p:cNvPr id="2049" name="Picture 1">
            <a:extLst>
              <a:ext uri="{FF2B5EF4-FFF2-40B4-BE49-F238E27FC236}">
                <a16:creationId xmlns:a16="http://schemas.microsoft.com/office/drawing/2014/main" id="{7991D941-1236-4462-852D-E8FDD7168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64" y="4038600"/>
            <a:ext cx="4565238" cy="228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6ADD25D-D2E9-4B99-B39E-CA98A7C2A9C6}"/>
              </a:ext>
            </a:extLst>
          </p:cNvPr>
          <p:cNvSpPr txBox="1"/>
          <p:nvPr/>
        </p:nvSpPr>
        <p:spPr>
          <a:xfrm>
            <a:off x="7042880" y="58955"/>
            <a:ext cx="5027200" cy="6247864"/>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Advantages</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The advantages of hysteresis motor are:</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No mechanical vibrations.</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Operation is quiet and noiseless.</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Suitability to accelerate inertia loads.</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Possibility of multispeed operation by employing gear train.</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Disadvantages</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The disadvantages of hysteresis motor are:</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The output is about one-quarter that of an induction motor of the same dimension.</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Low efficiency, power factor, torque</a:t>
            </a:r>
          </a:p>
          <a:p>
            <a:pPr marL="342900" marR="0" lvl="0" indent="-342900" algn="just">
              <a:spcBef>
                <a:spcPts val="0"/>
              </a:spcBef>
              <a:spcAft>
                <a:spcPts val="0"/>
              </a:spcAft>
              <a:buFont typeface="+mj-lt"/>
              <a:buAutoNum type="arabicPeriod"/>
              <a:tabLst>
                <a:tab pos="457200" algn="l"/>
              </a:tabLst>
            </a:pPr>
            <a:r>
              <a:rPr lang="en-US" sz="2000" dirty="0">
                <a:effectLst/>
                <a:latin typeface="Times New Roman" panose="02020603050405020304" pitchFamily="18" charset="0"/>
                <a:ea typeface="Times New Roman" panose="02020603050405020304" pitchFamily="18" charset="0"/>
              </a:rPr>
              <a:t>Available in very small sizes</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Applications</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Due to noiseless operation it is used in sound recording instruments, sound producing </a:t>
            </a:r>
            <a:r>
              <a:rPr lang="en-US" sz="2000" dirty="0" err="1">
                <a:effectLst/>
                <a:latin typeface="Times New Roman" panose="02020603050405020304" pitchFamily="18" charset="0"/>
                <a:ea typeface="Times New Roman" panose="02020603050405020304" pitchFamily="18" charset="0"/>
              </a:rPr>
              <a:t>equipments</a:t>
            </a:r>
            <a:r>
              <a:rPr lang="en-US" sz="2000" dirty="0">
                <a:effectLst/>
                <a:latin typeface="Times New Roman" panose="02020603050405020304" pitchFamily="18" charset="0"/>
                <a:ea typeface="Times New Roman" panose="02020603050405020304" pitchFamily="18" charset="0"/>
              </a:rPr>
              <a:t>, high quality record players, electric clocks, teleprinters, timing devices etc.</a:t>
            </a:r>
          </a:p>
        </p:txBody>
      </p:sp>
      <p:sp>
        <p:nvSpPr>
          <p:cNvPr id="6" name="Slide Number Placeholder 3">
            <a:extLst>
              <a:ext uri="{FF2B5EF4-FFF2-40B4-BE49-F238E27FC236}">
                <a16:creationId xmlns:a16="http://schemas.microsoft.com/office/drawing/2014/main" id="{582C1FB3-31F0-4645-8082-E85DEA99D96C}"/>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93</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4019730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A3FF2A-E2C0-4C1F-BCB1-5036768AFB27}"/>
              </a:ext>
            </a:extLst>
          </p:cNvPr>
          <p:cNvSpPr/>
          <p:nvPr/>
        </p:nvSpPr>
        <p:spPr>
          <a:xfrm>
            <a:off x="3436164" y="2124737"/>
            <a:ext cx="5107337" cy="1546577"/>
          </a:xfrm>
          <a:prstGeom prst="rect">
            <a:avLst/>
          </a:prstGeom>
          <a:solidFill>
            <a:srgbClr val="92D050"/>
          </a:solidFill>
          <a:ln w="38100">
            <a:solidFill>
              <a:srgbClr val="FF0000"/>
            </a:solidFill>
          </a:ln>
        </p:spPr>
        <p:style>
          <a:lnRef idx="1">
            <a:schemeClr val="accent2"/>
          </a:lnRef>
          <a:fillRef idx="2">
            <a:schemeClr val="accent2"/>
          </a:fillRef>
          <a:effectRef idx="1">
            <a:schemeClr val="accent2"/>
          </a:effectRef>
          <a:fontRef idx="minor">
            <a:schemeClr val="dk1"/>
          </a:fontRef>
        </p:style>
        <p:txBody>
          <a:bodyPr wrap="square" lIns="68580" tIns="34290" rIns="68580" bIns="34290">
            <a:spAutoFit/>
          </a:bodyPr>
          <a:lstStyle/>
          <a:p>
            <a:pPr algn="ctr"/>
            <a:r>
              <a:rPr lang="en-US" sz="4800" b="1" dirty="0">
                <a:solidFill>
                  <a:schemeClr val="accent2">
                    <a:lumMod val="75000"/>
                  </a:schemeClr>
                </a:solidFill>
                <a:latin typeface="Times New Roman" panose="02020603050405020304" pitchFamily="18" charset="0"/>
                <a:cs typeface="Times New Roman" panose="02020603050405020304" pitchFamily="18" charset="0"/>
              </a:rPr>
              <a:t>Stepper Motor</a:t>
            </a:r>
          </a:p>
          <a:p>
            <a:pPr algn="ctr"/>
            <a:r>
              <a:rPr lang="en-US" sz="4800" b="1" dirty="0">
                <a:solidFill>
                  <a:srgbClr val="0000CC"/>
                </a:solidFill>
                <a:latin typeface="Times New Roman" panose="02020603050405020304" pitchFamily="18" charset="0"/>
                <a:cs typeface="Times New Roman" panose="02020603050405020304" pitchFamily="18" charset="0"/>
              </a:rPr>
              <a:t>Chapter 39</a:t>
            </a:r>
          </a:p>
        </p:txBody>
      </p:sp>
      <p:sp>
        <p:nvSpPr>
          <p:cNvPr id="3" name="TextBox 2">
            <a:extLst>
              <a:ext uri="{FF2B5EF4-FFF2-40B4-BE49-F238E27FC236}">
                <a16:creationId xmlns:a16="http://schemas.microsoft.com/office/drawing/2014/main" id="{101677B9-F068-446F-B698-2AF8B892449F}"/>
              </a:ext>
            </a:extLst>
          </p:cNvPr>
          <p:cNvSpPr txBox="1"/>
          <p:nvPr/>
        </p:nvSpPr>
        <p:spPr>
          <a:xfrm>
            <a:off x="958323" y="4446048"/>
            <a:ext cx="10275353" cy="830997"/>
          </a:xfrm>
          <a:prstGeom prst="rect">
            <a:avLst/>
          </a:prstGeom>
          <a:noFill/>
        </p:spPr>
        <p:txBody>
          <a:bodyPr wrap="square" rtlCol="0">
            <a:spAutoFit/>
          </a:bodyPr>
          <a:lstStyle/>
          <a:p>
            <a:pPr indent="-457200" algn="just"/>
            <a:r>
              <a:rPr lang="en-US" sz="2400" dirty="0"/>
              <a:t>B. L. </a:t>
            </a:r>
            <a:r>
              <a:rPr lang="en-US" sz="2400" dirty="0" err="1"/>
              <a:t>Theraja</a:t>
            </a:r>
            <a:r>
              <a:rPr lang="en-US" sz="2400" dirty="0"/>
              <a:t>, A. K. </a:t>
            </a:r>
            <a:r>
              <a:rPr lang="en-US" sz="2400" dirty="0" err="1"/>
              <a:t>Theraja</a:t>
            </a:r>
            <a:r>
              <a:rPr lang="en-US" sz="2400" dirty="0"/>
              <a:t>, “A Textbook of ELECTRICAL TECHNOLOGY in SI Units </a:t>
            </a:r>
            <a:r>
              <a:rPr lang="en-US" sz="2400" b="1" dirty="0"/>
              <a:t>Volume II</a:t>
            </a:r>
            <a:r>
              <a:rPr lang="en-US" sz="2400" dirty="0"/>
              <a:t>, AC &amp; DC Machines,” S. Chand &amp; Company Ltd.</a:t>
            </a:r>
          </a:p>
        </p:txBody>
      </p:sp>
    </p:spTree>
    <p:extLst>
      <p:ext uri="{BB962C8B-B14F-4D97-AF65-F5344CB8AC3E}">
        <p14:creationId xmlns:p14="http://schemas.microsoft.com/office/powerpoint/2010/main" val="2755275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986454-463D-489F-B43D-1DDAF327D5E7}"/>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95</a:t>
            </a:fld>
            <a:endParaRPr lang="en-US" sz="2000" b="1" dirty="0">
              <a:solidFill>
                <a:schemeClr val="bg1"/>
              </a:solidFill>
              <a:latin typeface="Times New Roman" pitchFamily="18" charset="0"/>
              <a:cs typeface="Times New Roman" pitchFamily="18" charset="0"/>
            </a:endParaRPr>
          </a:p>
        </p:txBody>
      </p:sp>
      <p:sp>
        <p:nvSpPr>
          <p:cNvPr id="14" name="Rectangle 13">
            <a:extLst>
              <a:ext uri="{FF2B5EF4-FFF2-40B4-BE49-F238E27FC236}">
                <a16:creationId xmlns:a16="http://schemas.microsoft.com/office/drawing/2014/main" id="{BE37E8FA-B938-4395-8EC8-F62B1A820767}"/>
              </a:ext>
            </a:extLst>
          </p:cNvPr>
          <p:cNvSpPr/>
          <p:nvPr/>
        </p:nvSpPr>
        <p:spPr>
          <a:xfrm>
            <a:off x="274572" y="812709"/>
            <a:ext cx="7147346" cy="5401479"/>
          </a:xfrm>
          <a:prstGeom prst="rect">
            <a:avLst/>
          </a:prstGeom>
          <a:noFill/>
        </p:spPr>
        <p:txBody>
          <a:bodyPr wrap="square">
            <a:spAutoFit/>
          </a:bodyPr>
          <a:lstStyle/>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Stepper motors (often referred as stepping or step motors) are operate on </a:t>
            </a:r>
            <a:r>
              <a:rPr lang="en-US" sz="2200" b="1" dirty="0">
                <a:solidFill>
                  <a:srgbClr val="FF0000"/>
                </a:solidFill>
                <a:latin typeface="Times New Roman" panose="02020603050405020304" pitchFamily="18" charset="0"/>
                <a:cs typeface="Times New Roman" panose="02020603050405020304" pitchFamily="18" charset="0"/>
              </a:rPr>
              <a:t>discrete control pulses received and rotate in discrete (angular rotation) steps</a:t>
            </a:r>
            <a:r>
              <a:rPr lang="en-US" sz="2200" dirty="0">
                <a:solidFill>
                  <a:srgbClr val="211E1E"/>
                </a:solidFill>
                <a:latin typeface="Times New Roman" panose="02020603050405020304" pitchFamily="18" charset="0"/>
                <a:cs typeface="Times New Roman" panose="02020603050405020304" pitchFamily="18" charset="0"/>
              </a:rPr>
              <a:t>.</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A stepper motor </a:t>
            </a:r>
            <a:r>
              <a:rPr lang="en-US" sz="2200" b="1" dirty="0">
                <a:solidFill>
                  <a:srgbClr val="FF0000"/>
                </a:solidFill>
                <a:latin typeface="Times New Roman" panose="02020603050405020304" pitchFamily="18" charset="0"/>
                <a:cs typeface="Times New Roman" panose="02020603050405020304" pitchFamily="18" charset="0"/>
              </a:rPr>
              <a:t>rotates in fixed steps of a certain number of degrees</a:t>
            </a:r>
            <a:r>
              <a:rPr lang="en-US" sz="2200" dirty="0">
                <a:solidFill>
                  <a:srgbClr val="211E1E"/>
                </a:solidFill>
                <a:latin typeface="Times New Roman" panose="02020603050405020304" pitchFamily="18" charset="0"/>
                <a:cs typeface="Times New Roman" panose="02020603050405020304" pitchFamily="18" charset="0"/>
              </a:rPr>
              <a:t>.</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Stepping motors are ideally suited for situations where either </a:t>
            </a:r>
            <a:r>
              <a:rPr lang="en-US" sz="2200" b="1" dirty="0">
                <a:solidFill>
                  <a:srgbClr val="FF0000"/>
                </a:solidFill>
                <a:latin typeface="Times New Roman" panose="02020603050405020304" pitchFamily="18" charset="0"/>
                <a:cs typeface="Times New Roman" panose="02020603050405020304" pitchFamily="18" charset="0"/>
              </a:rPr>
              <a:t>precise positioning or precise speed control or both are required</a:t>
            </a:r>
            <a:r>
              <a:rPr lang="en-US" sz="2200" dirty="0">
                <a:solidFill>
                  <a:srgbClr val="211E1E"/>
                </a:solidFill>
                <a:latin typeface="Times New Roman" panose="02020603050405020304" pitchFamily="18" charset="0"/>
                <a:cs typeface="Times New Roman" panose="02020603050405020304" pitchFamily="18" charset="0"/>
              </a:rPr>
              <a:t>.</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The stepper motor is </a:t>
            </a:r>
            <a:r>
              <a:rPr lang="en-US" sz="2200" b="1" dirty="0">
                <a:solidFill>
                  <a:srgbClr val="FF0000"/>
                </a:solidFill>
                <a:latin typeface="Times New Roman" panose="02020603050405020304" pitchFamily="18" charset="0"/>
                <a:cs typeface="Times New Roman" panose="02020603050405020304" pitchFamily="18" charset="0"/>
              </a:rPr>
              <a:t>quite robust and reliable</a:t>
            </a:r>
            <a:r>
              <a:rPr lang="en-US" sz="2200" dirty="0">
                <a:solidFill>
                  <a:srgbClr val="211E1E"/>
                </a:solidFill>
                <a:latin typeface="Times New Roman" panose="02020603050405020304" pitchFamily="18" charset="0"/>
                <a:cs typeface="Times New Roman" panose="02020603050405020304" pitchFamily="18" charset="0"/>
              </a:rPr>
              <a:t>.</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Since it rotates of discrete angular intervals or steps, one step being taken each time a command pulse is received, the stepper motor </a:t>
            </a:r>
            <a:r>
              <a:rPr lang="en-US" sz="2200" b="1" dirty="0">
                <a:solidFill>
                  <a:srgbClr val="FF0000"/>
                </a:solidFill>
                <a:latin typeface="Times New Roman" panose="02020603050405020304" pitchFamily="18" charset="0"/>
                <a:cs typeface="Times New Roman" panose="02020603050405020304" pitchFamily="18" charset="0"/>
              </a:rPr>
              <a:t>well-suited for open-loop position control</a:t>
            </a:r>
            <a:r>
              <a:rPr lang="en-US" sz="2200" dirty="0">
                <a:solidFill>
                  <a:srgbClr val="211E1E"/>
                </a:solidFill>
                <a:latin typeface="Times New Roman" panose="02020603050405020304" pitchFamily="18" charset="0"/>
                <a:cs typeface="Times New Roman" panose="02020603050405020304" pitchFamily="18" charset="0"/>
              </a:rPr>
              <a:t>.</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Develop torque of this type of motor is from 1 </a:t>
            </a:r>
            <a:r>
              <a:rPr lang="en-US" sz="2200" dirty="0">
                <a:solidFill>
                  <a:srgbClr val="211E1E"/>
                </a:solidFill>
                <a:latin typeface="Times New Roman" panose="02020603050405020304" pitchFamily="18" charset="0"/>
                <a:cs typeface="Times New Roman" panose="02020603050405020304" pitchFamily="18" charset="0"/>
                <a:sym typeface="Symbol" panose="05050102010706020507" pitchFamily="18" charset="2"/>
              </a:rPr>
              <a:t></a:t>
            </a:r>
            <a:r>
              <a:rPr lang="en-US" sz="2200" dirty="0">
                <a:solidFill>
                  <a:srgbClr val="211E1E"/>
                </a:solidFill>
                <a:latin typeface="Times New Roman" panose="02020603050405020304" pitchFamily="18" charset="0"/>
                <a:cs typeface="Times New Roman" panose="02020603050405020304" pitchFamily="18" charset="0"/>
              </a:rPr>
              <a:t>Nm to 40 Nm</a:t>
            </a:r>
          </a:p>
          <a:p>
            <a:pPr marL="214313" indent="-214313" algn="just">
              <a:spcAft>
                <a:spcPts val="300"/>
              </a:spcAft>
              <a:buFont typeface="Arial" panose="020B0604020202020204" pitchFamily="34" charset="0"/>
              <a:buChar char="•"/>
            </a:pPr>
            <a:r>
              <a:rPr lang="en-US" sz="2200" dirty="0">
                <a:solidFill>
                  <a:srgbClr val="211E1E"/>
                </a:solidFill>
                <a:latin typeface="Times New Roman" panose="02020603050405020304" pitchFamily="18" charset="0"/>
                <a:cs typeface="Times New Roman" panose="02020603050405020304" pitchFamily="18" charset="0"/>
              </a:rPr>
              <a:t>The output power ranges from 1 W to maximum of 2500 W.</a:t>
            </a:r>
          </a:p>
        </p:txBody>
      </p:sp>
      <p:sp>
        <p:nvSpPr>
          <p:cNvPr id="13" name="TextBox 12">
            <a:extLst>
              <a:ext uri="{FF2B5EF4-FFF2-40B4-BE49-F238E27FC236}">
                <a16:creationId xmlns:a16="http://schemas.microsoft.com/office/drawing/2014/main" id="{750090A8-A123-4E9C-B502-3406FFF3B5C9}"/>
              </a:ext>
            </a:extLst>
          </p:cNvPr>
          <p:cNvSpPr txBox="1"/>
          <p:nvPr/>
        </p:nvSpPr>
        <p:spPr>
          <a:xfrm>
            <a:off x="4475092" y="139816"/>
            <a:ext cx="2799165" cy="461665"/>
          </a:xfrm>
          <a:prstGeom prst="rect">
            <a:avLst/>
          </a:prstGeom>
          <a:solidFill>
            <a:srgbClr val="0000CC"/>
          </a:solidFill>
        </p:spPr>
        <p:txBody>
          <a:bodyPr wrap="square" rtlCol="0">
            <a:spAutoFit/>
          </a:bodyPr>
          <a:lstStyle/>
          <a:p>
            <a:pPr marL="0" marR="0" algn="just">
              <a:spcBef>
                <a:spcPts val="0"/>
              </a:spcBef>
              <a:spcAft>
                <a:spcPts val="0"/>
              </a:spcAft>
            </a:pPr>
            <a:r>
              <a:rPr lang="en-US" sz="2400" b="1" dirty="0">
                <a:solidFill>
                  <a:schemeClr val="bg1"/>
                </a:solidFill>
                <a:effectLst/>
                <a:latin typeface="Times New Roman" panose="02020603050405020304" pitchFamily="18" charset="0"/>
                <a:ea typeface="Times New Roman" panose="02020603050405020304" pitchFamily="18" charset="0"/>
              </a:rPr>
              <a:t>39.2 Stepper Motor</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A9C61CA-D5AA-4081-A726-41999B1417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33817" y="3759291"/>
            <a:ext cx="4082146" cy="2286000"/>
          </a:xfrm>
          <a:prstGeom prst="rect">
            <a:avLst/>
          </a:prstGeom>
        </p:spPr>
      </p:pic>
      <p:pic>
        <p:nvPicPr>
          <p:cNvPr id="10" name="Picture 9">
            <a:extLst>
              <a:ext uri="{FF2B5EF4-FFF2-40B4-BE49-F238E27FC236}">
                <a16:creationId xmlns:a16="http://schemas.microsoft.com/office/drawing/2014/main" id="{35C84ECF-0775-4382-B84A-3AEA42D66D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3817" y="812709"/>
            <a:ext cx="4187502" cy="2468880"/>
          </a:xfrm>
          <a:prstGeom prst="rect">
            <a:avLst/>
          </a:prstGeom>
        </p:spPr>
      </p:pic>
    </p:spTree>
    <p:extLst>
      <p:ext uri="{BB962C8B-B14F-4D97-AF65-F5344CB8AC3E}">
        <p14:creationId xmlns:p14="http://schemas.microsoft.com/office/powerpoint/2010/main" val="24127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986454-463D-489F-B43D-1DDAF327D5E7}"/>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96</a:t>
            </a:fld>
            <a:endParaRPr lang="en-US" sz="2000" b="1" dirty="0">
              <a:solidFill>
                <a:schemeClr val="bg1"/>
              </a:solidFill>
              <a:latin typeface="Times New Roman" pitchFamily="18" charset="0"/>
              <a:cs typeface="Times New Roman" pitchFamily="18" charset="0"/>
            </a:endParaRPr>
          </a:p>
        </p:txBody>
      </p:sp>
      <p:graphicFrame>
        <p:nvGraphicFramePr>
          <p:cNvPr id="4" name="Object 3">
            <a:extLst>
              <a:ext uri="{FF2B5EF4-FFF2-40B4-BE49-F238E27FC236}">
                <a16:creationId xmlns:a16="http://schemas.microsoft.com/office/drawing/2014/main" id="{234E1E7C-0471-4D63-BEC1-3E91474230E1}"/>
              </a:ext>
            </a:extLst>
          </p:cNvPr>
          <p:cNvGraphicFramePr>
            <a:graphicFrameLocks noChangeAspect="1"/>
          </p:cNvGraphicFramePr>
          <p:nvPr/>
        </p:nvGraphicFramePr>
        <p:xfrm>
          <a:off x="1615648" y="3060109"/>
          <a:ext cx="2197100" cy="673100"/>
        </p:xfrm>
        <a:graphic>
          <a:graphicData uri="http://schemas.openxmlformats.org/presentationml/2006/ole">
            <mc:AlternateContent xmlns:mc="http://schemas.openxmlformats.org/markup-compatibility/2006">
              <mc:Choice xmlns:v="urn:schemas-microsoft-com:vml" Requires="v">
                <p:oleObj name="Equation" r:id="rId2" imgW="2197080" imgH="672840" progId="Equation.3">
                  <p:embed/>
                </p:oleObj>
              </mc:Choice>
              <mc:Fallback>
                <p:oleObj name="Equation" r:id="rId2" imgW="2197080" imgH="672840" progId="Equation.3">
                  <p:embed/>
                  <p:pic>
                    <p:nvPicPr>
                      <p:cNvPr id="4" name="Object 3">
                        <a:extLst>
                          <a:ext uri="{FF2B5EF4-FFF2-40B4-BE49-F238E27FC236}">
                            <a16:creationId xmlns:a16="http://schemas.microsoft.com/office/drawing/2014/main" id="{234E1E7C-0471-4D63-BEC1-3E91474230E1}"/>
                          </a:ext>
                        </a:extLst>
                      </p:cNvPr>
                      <p:cNvPicPr/>
                      <p:nvPr/>
                    </p:nvPicPr>
                    <p:blipFill>
                      <a:blip r:embed="rId3"/>
                      <a:stretch>
                        <a:fillRect/>
                      </a:stretch>
                    </p:blipFill>
                    <p:spPr>
                      <a:xfrm>
                        <a:off x="1615648" y="3060109"/>
                        <a:ext cx="2197100" cy="67310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8770B25-27AF-43F2-BA25-B4DA871E20BD}"/>
              </a:ext>
            </a:extLst>
          </p:cNvPr>
          <p:cNvGraphicFramePr>
            <a:graphicFrameLocks noChangeAspect="1"/>
          </p:cNvGraphicFramePr>
          <p:nvPr/>
        </p:nvGraphicFramePr>
        <p:xfrm>
          <a:off x="1629936" y="4067471"/>
          <a:ext cx="990600" cy="673100"/>
        </p:xfrm>
        <a:graphic>
          <a:graphicData uri="http://schemas.openxmlformats.org/presentationml/2006/ole">
            <mc:AlternateContent xmlns:mc="http://schemas.openxmlformats.org/markup-compatibility/2006">
              <mc:Choice xmlns:v="urn:schemas-microsoft-com:vml" Requires="v">
                <p:oleObj name="Equation" r:id="rId4" imgW="990360" imgH="672840" progId="Equation.3">
                  <p:embed/>
                </p:oleObj>
              </mc:Choice>
              <mc:Fallback>
                <p:oleObj name="Equation" r:id="rId4" imgW="990360" imgH="672840" progId="Equation.3">
                  <p:embed/>
                  <p:pic>
                    <p:nvPicPr>
                      <p:cNvPr id="12" name="Object 11">
                        <a:extLst>
                          <a:ext uri="{FF2B5EF4-FFF2-40B4-BE49-F238E27FC236}">
                            <a16:creationId xmlns:a16="http://schemas.microsoft.com/office/drawing/2014/main" id="{58770B25-27AF-43F2-BA25-B4DA871E20BD}"/>
                          </a:ext>
                        </a:extLst>
                      </p:cNvPr>
                      <p:cNvPicPr/>
                      <p:nvPr/>
                    </p:nvPicPr>
                    <p:blipFill>
                      <a:blip r:embed="rId5"/>
                      <a:stretch>
                        <a:fillRect/>
                      </a:stretch>
                    </p:blipFill>
                    <p:spPr>
                      <a:xfrm>
                        <a:off x="1629936" y="4067471"/>
                        <a:ext cx="990600" cy="673100"/>
                      </a:xfrm>
                      <a:prstGeom prst="rect">
                        <a:avLst/>
                      </a:prstGeom>
                    </p:spPr>
                  </p:pic>
                </p:oleObj>
              </mc:Fallback>
            </mc:AlternateContent>
          </a:graphicData>
        </a:graphic>
      </p:graphicFrame>
      <p:cxnSp>
        <p:nvCxnSpPr>
          <p:cNvPr id="20" name="Straight Connector 19">
            <a:extLst>
              <a:ext uri="{FF2B5EF4-FFF2-40B4-BE49-F238E27FC236}">
                <a16:creationId xmlns:a16="http://schemas.microsoft.com/office/drawing/2014/main" id="{325C105C-34AD-4AC5-A46B-576DFB689B88}"/>
              </a:ext>
            </a:extLst>
          </p:cNvPr>
          <p:cNvCxnSpPr/>
          <p:nvPr/>
        </p:nvCxnSpPr>
        <p:spPr>
          <a:xfrm>
            <a:off x="5938416" y="-13648"/>
            <a:ext cx="0" cy="649224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95F2289-8446-4321-B629-C835F37B3262}"/>
              </a:ext>
            </a:extLst>
          </p:cNvPr>
          <p:cNvSpPr txBox="1"/>
          <p:nvPr/>
        </p:nvSpPr>
        <p:spPr>
          <a:xfrm>
            <a:off x="1440710" y="4993175"/>
            <a:ext cx="4067030" cy="1015663"/>
          </a:xfrm>
          <a:prstGeom prst="rect">
            <a:avLst/>
          </a:prstGeom>
          <a:noFill/>
        </p:spPr>
        <p:txBody>
          <a:bodyPr wrap="square" rtlCol="0">
            <a:spAutoFit/>
          </a:bodyPr>
          <a:lstStyle/>
          <a:p>
            <a:pPr marL="0" marR="0" indent="-457200" algn="just">
              <a:spcBef>
                <a:spcPts val="0"/>
              </a:spcBef>
              <a:spcAft>
                <a:spcPts val="0"/>
              </a:spcAft>
            </a:pPr>
            <a:r>
              <a:rPr lang="en-US" sz="2000" i="1" dirty="0">
                <a:latin typeface="Times New Roman" panose="02020603050405020304" pitchFamily="18" charset="0"/>
                <a:ea typeface="Times New Roman" panose="02020603050405020304" pitchFamily="18" charset="0"/>
              </a:rPr>
              <a:t>N</a:t>
            </a:r>
            <a:r>
              <a:rPr lang="en-US" sz="2000" i="1" baseline="-25000" dirty="0">
                <a:latin typeface="Times New Roman" panose="02020603050405020304" pitchFamily="18" charset="0"/>
                <a:ea typeface="Times New Roman" panose="02020603050405020304" pitchFamily="18" charset="0"/>
              </a:rPr>
              <a:t>s</a:t>
            </a:r>
            <a:r>
              <a:rPr lang="en-US" sz="2000" dirty="0">
                <a:latin typeface="Times New Roman" panose="02020603050405020304" pitchFamily="18" charset="0"/>
                <a:ea typeface="Times New Roman" panose="02020603050405020304" pitchFamily="18" charset="0"/>
              </a:rPr>
              <a:t> : Number of Stator poles (teeth)</a:t>
            </a:r>
          </a:p>
          <a:p>
            <a:pPr indent="-457200" algn="just"/>
            <a:r>
              <a:rPr lang="en-US" sz="2000" i="1" dirty="0">
                <a:latin typeface="Times New Roman" panose="02020603050405020304" pitchFamily="18" charset="0"/>
                <a:ea typeface="Times New Roman" panose="02020603050405020304" pitchFamily="18" charset="0"/>
              </a:rPr>
              <a:t>N</a:t>
            </a:r>
            <a:r>
              <a:rPr lang="en-US" sz="2000" i="1" baseline="-25000" dirty="0">
                <a:latin typeface="Times New Roman" panose="02020603050405020304" pitchFamily="18" charset="0"/>
                <a:ea typeface="Times New Roman" panose="02020603050405020304" pitchFamily="18" charset="0"/>
              </a:rPr>
              <a:t>r</a:t>
            </a:r>
            <a:r>
              <a:rPr lang="en-US" sz="2000" dirty="0">
                <a:latin typeface="Times New Roman" panose="02020603050405020304" pitchFamily="18" charset="0"/>
                <a:ea typeface="Times New Roman" panose="02020603050405020304" pitchFamily="18" charset="0"/>
              </a:rPr>
              <a:t> : Number of Rotor poles (teeth)</a:t>
            </a:r>
          </a:p>
          <a:p>
            <a:pPr indent="-457200" algn="just"/>
            <a:r>
              <a:rPr lang="en-US" sz="2000" i="1" dirty="0">
                <a:latin typeface="Times New Roman" panose="02020603050405020304" pitchFamily="18" charset="0"/>
                <a:ea typeface="Times New Roman" panose="02020603050405020304" pitchFamily="18" charset="0"/>
              </a:rPr>
              <a:t>m</a:t>
            </a:r>
            <a:r>
              <a:rPr lang="en-US" sz="2000" dirty="0">
                <a:latin typeface="Times New Roman" panose="02020603050405020304" pitchFamily="18" charset="0"/>
                <a:ea typeface="Times New Roman" panose="02020603050405020304" pitchFamily="18" charset="0"/>
              </a:rPr>
              <a:t>  : Number of stator phases</a:t>
            </a:r>
          </a:p>
        </p:txBody>
      </p:sp>
      <p:sp>
        <p:nvSpPr>
          <p:cNvPr id="24" name="TextBox 23">
            <a:extLst>
              <a:ext uri="{FF2B5EF4-FFF2-40B4-BE49-F238E27FC236}">
                <a16:creationId xmlns:a16="http://schemas.microsoft.com/office/drawing/2014/main" id="{86E5827E-FA4F-4DC6-8A01-6FF8BE354BC9}"/>
              </a:ext>
            </a:extLst>
          </p:cNvPr>
          <p:cNvSpPr txBox="1"/>
          <p:nvPr/>
        </p:nvSpPr>
        <p:spPr>
          <a:xfrm>
            <a:off x="312745" y="222126"/>
            <a:ext cx="5459175" cy="2554545"/>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Step Angle</a:t>
            </a:r>
            <a:r>
              <a:rPr lang="en-US" sz="2000" b="1"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t>
            </a:r>
            <a:r>
              <a:rPr lang="en-US" sz="2000" i="1"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2000" dirty="0">
                <a:effectLst/>
                <a:latin typeface="Times New Roman" panose="02020603050405020304" pitchFamily="18" charset="0"/>
                <a:ea typeface="Times New Roman" panose="02020603050405020304" pitchFamily="18" charset="0"/>
              </a:rPr>
              <a:t>)</a:t>
            </a:r>
            <a:r>
              <a:rPr lang="en-US" sz="2000" b="1" dirty="0">
                <a:effectLst/>
                <a:latin typeface="Times New Roman" panose="02020603050405020304" pitchFamily="18" charset="0"/>
                <a:ea typeface="Times New Roman" panose="02020603050405020304" pitchFamily="18" charset="0"/>
              </a:rPr>
              <a:t>:</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The angle through which the motor shaft rotates each command pulse is called the step angle (</a:t>
            </a:r>
            <a:r>
              <a:rPr lang="en-US" sz="2000" i="1"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2000" dirty="0">
                <a:effectLst/>
                <a:latin typeface="Times New Roman" panose="02020603050405020304" pitchFamily="18" charset="0"/>
                <a:ea typeface="Times New Roman" panose="02020603050405020304" pitchFamily="18" charset="0"/>
              </a:rPr>
              <a:t>).</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Smaller the step angle, greater the number of steps per revolution and higher the resolution or accuracy of positioning obtained. The step angles can be as small as 0.72</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 or as large as 90</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The common step si</a:t>
            </a:r>
            <a:r>
              <a:rPr lang="en-US" sz="2000" dirty="0">
                <a:latin typeface="Times New Roman" panose="02020603050405020304" pitchFamily="18" charset="0"/>
                <a:ea typeface="Times New Roman" panose="02020603050405020304" pitchFamily="18" charset="0"/>
              </a:rPr>
              <a:t>ze are 1.8</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 2.5</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 7.5</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 and 15</a:t>
            </a:r>
            <a:r>
              <a:rPr lang="en-US" sz="2000" baseline="30000" dirty="0">
                <a:latin typeface="Times New Roman" panose="02020603050405020304" pitchFamily="18" charset="0"/>
                <a:ea typeface="Times New Roman" panose="02020603050405020304" pitchFamily="18" charset="0"/>
              </a:rPr>
              <a:t>o</a:t>
            </a:r>
            <a:r>
              <a:rPr lang="en-US" sz="2000" dirty="0">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1F17141F-9EE2-473A-AAEE-E3B6468DBAFF}"/>
              </a:ext>
            </a:extLst>
          </p:cNvPr>
          <p:cNvSpPr txBox="1"/>
          <p:nvPr/>
        </p:nvSpPr>
        <p:spPr>
          <a:xfrm>
            <a:off x="6104910" y="236413"/>
            <a:ext cx="5774343" cy="1015663"/>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Resolution</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Resolution is the number of steps needed to complete one revolution of the rotor shaft.</a:t>
            </a:r>
          </a:p>
        </p:txBody>
      </p:sp>
      <p:graphicFrame>
        <p:nvGraphicFramePr>
          <p:cNvPr id="27" name="Object 26">
            <a:extLst>
              <a:ext uri="{FF2B5EF4-FFF2-40B4-BE49-F238E27FC236}">
                <a16:creationId xmlns:a16="http://schemas.microsoft.com/office/drawing/2014/main" id="{379A0B45-750F-47A0-BB94-6D8CAD710C9D}"/>
              </a:ext>
            </a:extLst>
          </p:cNvPr>
          <p:cNvGraphicFramePr>
            <a:graphicFrameLocks noChangeAspect="1"/>
          </p:cNvGraphicFramePr>
          <p:nvPr/>
        </p:nvGraphicFramePr>
        <p:xfrm>
          <a:off x="6773574" y="1396502"/>
          <a:ext cx="3530600" cy="660400"/>
        </p:xfrm>
        <a:graphic>
          <a:graphicData uri="http://schemas.openxmlformats.org/presentationml/2006/ole">
            <mc:AlternateContent xmlns:mc="http://schemas.openxmlformats.org/markup-compatibility/2006">
              <mc:Choice xmlns:v="urn:schemas-microsoft-com:vml" Requires="v">
                <p:oleObj name="Equation" r:id="rId6" imgW="3530520" imgH="660240" progId="Equation.3">
                  <p:embed/>
                </p:oleObj>
              </mc:Choice>
              <mc:Fallback>
                <p:oleObj name="Equation" r:id="rId6" imgW="3530520" imgH="660240" progId="Equation.3">
                  <p:embed/>
                  <p:pic>
                    <p:nvPicPr>
                      <p:cNvPr id="27" name="Object 26">
                        <a:extLst>
                          <a:ext uri="{FF2B5EF4-FFF2-40B4-BE49-F238E27FC236}">
                            <a16:creationId xmlns:a16="http://schemas.microsoft.com/office/drawing/2014/main" id="{379A0B45-750F-47A0-BB94-6D8CAD710C9D}"/>
                          </a:ext>
                        </a:extLst>
                      </p:cNvPr>
                      <p:cNvPicPr/>
                      <p:nvPr/>
                    </p:nvPicPr>
                    <p:blipFill>
                      <a:blip r:embed="rId7"/>
                      <a:stretch>
                        <a:fillRect/>
                      </a:stretch>
                    </p:blipFill>
                    <p:spPr>
                      <a:xfrm>
                        <a:off x="6773574" y="1396502"/>
                        <a:ext cx="3530600" cy="660400"/>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F2761F43-6E63-4ECB-949E-B7A028A9AF8C}"/>
              </a:ext>
            </a:extLst>
          </p:cNvPr>
          <p:cNvSpPr txBox="1"/>
          <p:nvPr/>
        </p:nvSpPr>
        <p:spPr>
          <a:xfrm>
            <a:off x="6159734" y="2228415"/>
            <a:ext cx="5100500" cy="400110"/>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Mathematical Expression of Shaft Speed </a:t>
            </a:r>
            <a:r>
              <a:rPr lang="en-US" sz="2000" dirty="0">
                <a:effectLst/>
                <a:latin typeface="Times New Roman" panose="02020603050405020304" pitchFamily="18" charset="0"/>
                <a:ea typeface="Times New Roman" panose="02020603050405020304" pitchFamily="18" charset="0"/>
              </a:rPr>
              <a:t>(</a:t>
            </a:r>
            <a:r>
              <a:rPr lang="en-US" sz="2000" i="1"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a:t>
            </a:r>
            <a:r>
              <a:rPr lang="en-US" sz="2000" b="1" dirty="0">
                <a:effectLst/>
                <a:latin typeface="Times New Roman" panose="02020603050405020304" pitchFamily="18" charset="0"/>
                <a:ea typeface="Times New Roman" panose="02020603050405020304" pitchFamily="18" charset="0"/>
              </a:rPr>
              <a:t>:</a:t>
            </a:r>
          </a:p>
        </p:txBody>
      </p:sp>
      <p:graphicFrame>
        <p:nvGraphicFramePr>
          <p:cNvPr id="33" name="Object 32">
            <a:extLst>
              <a:ext uri="{FF2B5EF4-FFF2-40B4-BE49-F238E27FC236}">
                <a16:creationId xmlns:a16="http://schemas.microsoft.com/office/drawing/2014/main" id="{80731049-B650-49E2-90AD-56B5DEFB4D2B}"/>
              </a:ext>
            </a:extLst>
          </p:cNvPr>
          <p:cNvGraphicFramePr>
            <a:graphicFrameLocks noChangeAspect="1"/>
          </p:cNvGraphicFramePr>
          <p:nvPr/>
        </p:nvGraphicFramePr>
        <p:xfrm>
          <a:off x="6717293" y="2681001"/>
          <a:ext cx="4597400" cy="609600"/>
        </p:xfrm>
        <a:graphic>
          <a:graphicData uri="http://schemas.openxmlformats.org/presentationml/2006/ole">
            <mc:AlternateContent xmlns:mc="http://schemas.openxmlformats.org/markup-compatibility/2006">
              <mc:Choice xmlns:v="urn:schemas-microsoft-com:vml" Requires="v">
                <p:oleObj name="Equation" r:id="rId8" imgW="4597200" imgH="609480" progId="Equation.3">
                  <p:embed/>
                </p:oleObj>
              </mc:Choice>
              <mc:Fallback>
                <p:oleObj name="Equation" r:id="rId8" imgW="4597200" imgH="609480" progId="Equation.3">
                  <p:embed/>
                  <p:pic>
                    <p:nvPicPr>
                      <p:cNvPr id="33" name="Object 32">
                        <a:extLst>
                          <a:ext uri="{FF2B5EF4-FFF2-40B4-BE49-F238E27FC236}">
                            <a16:creationId xmlns:a16="http://schemas.microsoft.com/office/drawing/2014/main" id="{80731049-B650-49E2-90AD-56B5DEFB4D2B}"/>
                          </a:ext>
                        </a:extLst>
                      </p:cNvPr>
                      <p:cNvPicPr/>
                      <p:nvPr/>
                    </p:nvPicPr>
                    <p:blipFill>
                      <a:blip r:embed="rId9"/>
                      <a:stretch>
                        <a:fillRect/>
                      </a:stretch>
                    </p:blipFill>
                    <p:spPr>
                      <a:xfrm>
                        <a:off x="6717293" y="2681001"/>
                        <a:ext cx="4597400" cy="609600"/>
                      </a:xfrm>
                      <a:prstGeom prst="rect">
                        <a:avLst/>
                      </a:prstGeom>
                    </p:spPr>
                  </p:pic>
                </p:oleObj>
              </mc:Fallback>
            </mc:AlternateContent>
          </a:graphicData>
        </a:graphic>
      </p:graphicFrame>
      <p:sp>
        <p:nvSpPr>
          <p:cNvPr id="34" name="TextBox 33">
            <a:extLst>
              <a:ext uri="{FF2B5EF4-FFF2-40B4-BE49-F238E27FC236}">
                <a16:creationId xmlns:a16="http://schemas.microsoft.com/office/drawing/2014/main" id="{709D4176-30A6-4A1D-BCFF-70721173D8B4}"/>
              </a:ext>
            </a:extLst>
          </p:cNvPr>
          <p:cNvSpPr txBox="1"/>
          <p:nvPr/>
        </p:nvSpPr>
        <p:spPr>
          <a:xfrm>
            <a:off x="6681296" y="3420509"/>
            <a:ext cx="4067030" cy="646331"/>
          </a:xfrm>
          <a:prstGeom prst="rect">
            <a:avLst/>
          </a:prstGeom>
          <a:noFill/>
        </p:spPr>
        <p:txBody>
          <a:bodyPr wrap="square" rtlCol="0">
            <a:spAutoFit/>
          </a:bodyPr>
          <a:lstStyle/>
          <a:p>
            <a:pPr indent="-457200" algn="just"/>
            <a:r>
              <a:rPr lang="en-US" i="1" dirty="0">
                <a:latin typeface="Times New Roman" panose="02020603050405020304" pitchFamily="18" charset="0"/>
                <a:ea typeface="Times New Roman" panose="02020603050405020304" pitchFamily="18" charset="0"/>
              </a:rPr>
              <a:t>f</a:t>
            </a:r>
            <a:r>
              <a:rPr lang="en-US" dirty="0">
                <a:latin typeface="Times New Roman" panose="02020603050405020304" pitchFamily="18" charset="0"/>
                <a:ea typeface="Times New Roman" panose="02020603050405020304" pitchFamily="18" charset="0"/>
              </a:rPr>
              <a:t>  : Stepping frequency )or pulse rate) </a:t>
            </a:r>
          </a:p>
          <a:p>
            <a:pPr indent="-457200" algn="just"/>
            <a:r>
              <a:rPr lang="en-US" dirty="0">
                <a:latin typeface="Times New Roman" panose="02020603050405020304" pitchFamily="18" charset="0"/>
                <a:ea typeface="Times New Roman" panose="02020603050405020304" pitchFamily="18" charset="0"/>
              </a:rPr>
              <a:t>      in pulses per second (</a:t>
            </a:r>
            <a:r>
              <a:rPr lang="en-US" dirty="0" err="1">
                <a:latin typeface="Times New Roman" panose="02020603050405020304" pitchFamily="18" charset="0"/>
                <a:ea typeface="Times New Roman" panose="02020603050405020304" pitchFamily="18" charset="0"/>
              </a:rPr>
              <a:t>pps</a:t>
            </a:r>
            <a:r>
              <a:rPr lang="en-US" dirty="0">
                <a:latin typeface="Times New Roman" panose="02020603050405020304" pitchFamily="18" charset="0"/>
                <a:ea typeface="Times New Roman" panose="02020603050405020304" pitchFamily="18" charset="0"/>
              </a:rPr>
              <a:t>)</a:t>
            </a:r>
          </a:p>
        </p:txBody>
      </p:sp>
      <p:sp>
        <p:nvSpPr>
          <p:cNvPr id="35" name="TextBox 34">
            <a:extLst>
              <a:ext uri="{FF2B5EF4-FFF2-40B4-BE49-F238E27FC236}">
                <a16:creationId xmlns:a16="http://schemas.microsoft.com/office/drawing/2014/main" id="{70B3160F-EDD2-4B87-BAE7-65EEBE523203}"/>
              </a:ext>
            </a:extLst>
          </p:cNvPr>
          <p:cNvSpPr txBox="1"/>
          <p:nvPr/>
        </p:nvSpPr>
        <p:spPr>
          <a:xfrm>
            <a:off x="6267873" y="4148728"/>
            <a:ext cx="5786279" cy="2246769"/>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Slewing</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Operation of a stepper motor at high speed is called slewing.</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A stepper motor has ability to operate at very high stepping rates (</a:t>
            </a:r>
            <a:r>
              <a:rPr lang="en-US" sz="2000" dirty="0" err="1">
                <a:effectLst/>
                <a:latin typeface="Times New Roman" panose="02020603050405020304" pitchFamily="18" charset="0"/>
                <a:ea typeface="Times New Roman" panose="02020603050405020304" pitchFamily="18" charset="0"/>
              </a:rPr>
              <a:t>upto</a:t>
            </a:r>
            <a:r>
              <a:rPr lang="en-US" sz="2000" dirty="0">
                <a:effectLst/>
                <a:latin typeface="Times New Roman" panose="02020603050405020304" pitchFamily="18" charset="0"/>
                <a:ea typeface="Times New Roman" panose="02020603050405020304" pitchFamily="18" charset="0"/>
              </a:rPr>
              <a:t> 20,000 steps per second).</a:t>
            </a:r>
          </a:p>
          <a:p>
            <a:pPr marL="0" marR="0" algn="just">
              <a:spcBef>
                <a:spcPts val="0"/>
              </a:spcBef>
              <a:spcAft>
                <a:spcPts val="0"/>
              </a:spcAft>
            </a:pPr>
            <a:r>
              <a:rPr lang="en-US" sz="2000" dirty="0">
                <a:latin typeface="Times New Roman" panose="02020603050405020304" pitchFamily="18" charset="0"/>
                <a:ea typeface="Times New Roman" panose="02020603050405020304" pitchFamily="18" charset="0"/>
              </a:rPr>
              <a:t>When the pulse rate is high, the shaft seems continuous.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8270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4" grpId="0"/>
      <p:bldP spid="26" grpId="0"/>
      <p:bldP spid="29" grpId="0"/>
      <p:bldP spid="34" grpId="0"/>
      <p:bldP spid="3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69986454-463D-489F-B43D-1DDAF327D5E7}"/>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97</a:t>
            </a:fld>
            <a:endParaRPr lang="en-US" sz="2000" b="1" dirty="0">
              <a:solidFill>
                <a:schemeClr val="bg1"/>
              </a:solidFill>
              <a:latin typeface="Times New Roman" pitchFamily="18" charset="0"/>
              <a:cs typeface="Times New Roman" pitchFamily="18" charset="0"/>
            </a:endParaRPr>
          </a:p>
        </p:txBody>
      </p:sp>
      <p:sp>
        <p:nvSpPr>
          <p:cNvPr id="15" name="TextBox 14">
            <a:extLst>
              <a:ext uri="{FF2B5EF4-FFF2-40B4-BE49-F238E27FC236}">
                <a16:creationId xmlns:a16="http://schemas.microsoft.com/office/drawing/2014/main" id="{74A1CFD8-57B5-4D3F-8EE2-87E9E3747A06}"/>
              </a:ext>
            </a:extLst>
          </p:cNvPr>
          <p:cNvSpPr txBox="1"/>
          <p:nvPr/>
        </p:nvSpPr>
        <p:spPr>
          <a:xfrm>
            <a:off x="258060" y="135292"/>
            <a:ext cx="6209981" cy="1015663"/>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Example 39.1</a:t>
            </a:r>
            <a:r>
              <a:rPr lang="en-US" sz="2000" dirty="0">
                <a:effectLst/>
                <a:latin typeface="Times New Roman" panose="02020603050405020304" pitchFamily="18" charset="0"/>
                <a:ea typeface="Times New Roman" panose="02020603050405020304" pitchFamily="18" charset="0"/>
              </a:rPr>
              <a:t>: A hybrid VR stepping motor has a 8 main poles which have been </a:t>
            </a:r>
            <a:r>
              <a:rPr lang="en-US" sz="2000" dirty="0" err="1">
                <a:effectLst/>
                <a:latin typeface="Times New Roman" panose="02020603050405020304" pitchFamily="18" charset="0"/>
                <a:ea typeface="Times New Roman" panose="02020603050405020304" pitchFamily="18" charset="0"/>
              </a:rPr>
              <a:t>castleated</a:t>
            </a:r>
            <a:r>
              <a:rPr lang="en-US" sz="2000" dirty="0">
                <a:effectLst/>
                <a:latin typeface="Times New Roman" panose="02020603050405020304" pitchFamily="18" charset="0"/>
                <a:ea typeface="Times New Roman" panose="02020603050405020304" pitchFamily="18" charset="0"/>
              </a:rPr>
              <a:t> to have 5 teeth each. If rotor has 50 teeth, calculate the steeping angle.</a:t>
            </a:r>
          </a:p>
        </p:txBody>
      </p:sp>
      <p:sp>
        <p:nvSpPr>
          <p:cNvPr id="18" name="TextBox 17">
            <a:extLst>
              <a:ext uri="{FF2B5EF4-FFF2-40B4-BE49-F238E27FC236}">
                <a16:creationId xmlns:a16="http://schemas.microsoft.com/office/drawing/2014/main" id="{1489B587-F71A-4716-BB51-A3491C36092A}"/>
              </a:ext>
            </a:extLst>
          </p:cNvPr>
          <p:cNvSpPr txBox="1"/>
          <p:nvPr/>
        </p:nvSpPr>
        <p:spPr>
          <a:xfrm>
            <a:off x="420705" y="1213249"/>
            <a:ext cx="5954971" cy="400110"/>
          </a:xfrm>
          <a:prstGeom prst="rect">
            <a:avLst/>
          </a:prstGeom>
          <a:noFill/>
        </p:spPr>
        <p:txBody>
          <a:bodyPr wrap="square" rtlCol="0">
            <a:spAutoFit/>
          </a:bodyPr>
          <a:lstStyle/>
          <a:p>
            <a:pPr marL="0" marR="0" algn="just">
              <a:spcBef>
                <a:spcPts val="0"/>
              </a:spcBef>
              <a:spcAft>
                <a:spcPts val="0"/>
              </a:spcAft>
            </a:pPr>
            <a:r>
              <a:rPr lang="en-US" sz="2000" b="1" dirty="0">
                <a:solidFill>
                  <a:srgbClr val="0000CC"/>
                </a:solidFill>
                <a:effectLst/>
                <a:latin typeface="Times New Roman" panose="02020603050405020304" pitchFamily="18" charset="0"/>
                <a:ea typeface="Times New Roman" panose="02020603050405020304" pitchFamily="18" charset="0"/>
              </a:rPr>
              <a:t>Solution</a:t>
            </a:r>
            <a:r>
              <a:rPr lang="en-US" sz="2000" dirty="0">
                <a:effectLst/>
                <a:latin typeface="Times New Roman" panose="02020603050405020304" pitchFamily="18" charset="0"/>
                <a:ea typeface="Times New Roman" panose="02020603050405020304" pitchFamily="18" charset="0"/>
              </a:rPr>
              <a:t>: Given, </a:t>
            </a:r>
            <a:r>
              <a:rPr lang="en-US" sz="2000" i="1" dirty="0">
                <a:effectLst/>
                <a:latin typeface="Times New Roman" panose="02020603050405020304" pitchFamily="18" charset="0"/>
                <a:ea typeface="Times New Roman" panose="02020603050405020304" pitchFamily="18" charset="0"/>
              </a:rPr>
              <a:t>N</a:t>
            </a:r>
            <a:r>
              <a:rPr lang="en-US" sz="2000" i="1" baseline="-25000"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 = 8 </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5 = 40; </a:t>
            </a:r>
            <a:r>
              <a:rPr lang="en-US" sz="2000" i="1" dirty="0">
                <a:effectLst/>
                <a:latin typeface="Times New Roman" panose="02020603050405020304" pitchFamily="18" charset="0"/>
                <a:ea typeface="Times New Roman" panose="02020603050405020304" pitchFamily="18" charset="0"/>
              </a:rPr>
              <a:t>N</a:t>
            </a:r>
            <a:r>
              <a:rPr lang="en-US" sz="2000" i="1" baseline="-25000"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 = 5</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0;</a:t>
            </a:r>
            <a:endParaRPr lang="en-US" sz="2000" dirty="0">
              <a:effectLst/>
              <a:latin typeface="Times New Roman" panose="02020603050405020304" pitchFamily="18" charset="0"/>
              <a:ea typeface="Times New Roman" panose="02020603050405020304" pitchFamily="18" charset="0"/>
            </a:endParaRPr>
          </a:p>
        </p:txBody>
      </p:sp>
      <p:graphicFrame>
        <p:nvGraphicFramePr>
          <p:cNvPr id="21" name="Object 20">
            <a:extLst>
              <a:ext uri="{FF2B5EF4-FFF2-40B4-BE49-F238E27FC236}">
                <a16:creationId xmlns:a16="http://schemas.microsoft.com/office/drawing/2014/main" id="{61F5BEA9-AC36-4814-B685-00F9BBC09E2F}"/>
              </a:ext>
            </a:extLst>
          </p:cNvPr>
          <p:cNvGraphicFramePr>
            <a:graphicFrameLocks noChangeAspect="1"/>
          </p:cNvGraphicFramePr>
          <p:nvPr/>
        </p:nvGraphicFramePr>
        <p:xfrm>
          <a:off x="2218224" y="1689301"/>
          <a:ext cx="2692400" cy="609600"/>
        </p:xfrm>
        <a:graphic>
          <a:graphicData uri="http://schemas.openxmlformats.org/presentationml/2006/ole">
            <mc:AlternateContent xmlns:mc="http://schemas.openxmlformats.org/markup-compatibility/2006">
              <mc:Choice xmlns:v="urn:schemas-microsoft-com:vml" Requires="v">
                <p:oleObj name="Equation" r:id="rId2" imgW="2692080" imgH="609480" progId="Equation.3">
                  <p:embed/>
                </p:oleObj>
              </mc:Choice>
              <mc:Fallback>
                <p:oleObj name="Equation" r:id="rId2" imgW="2692080" imgH="609480" progId="Equation.3">
                  <p:embed/>
                  <p:pic>
                    <p:nvPicPr>
                      <p:cNvPr id="21" name="Object 20">
                        <a:extLst>
                          <a:ext uri="{FF2B5EF4-FFF2-40B4-BE49-F238E27FC236}">
                            <a16:creationId xmlns:a16="http://schemas.microsoft.com/office/drawing/2014/main" id="{61F5BEA9-AC36-4814-B685-00F9BBC09E2F}"/>
                          </a:ext>
                        </a:extLst>
                      </p:cNvPr>
                      <p:cNvPicPr/>
                      <p:nvPr/>
                    </p:nvPicPr>
                    <p:blipFill>
                      <a:blip r:embed="rId3"/>
                      <a:stretch>
                        <a:fillRect/>
                      </a:stretch>
                    </p:blipFill>
                    <p:spPr>
                      <a:xfrm>
                        <a:off x="2218224" y="1689301"/>
                        <a:ext cx="2692400" cy="6096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51D0A887-BD5B-43B5-87F6-99B350717D64}"/>
              </a:ext>
            </a:extLst>
          </p:cNvPr>
          <p:cNvSpPr txBox="1"/>
          <p:nvPr/>
        </p:nvSpPr>
        <p:spPr>
          <a:xfrm>
            <a:off x="394538" y="2702067"/>
            <a:ext cx="6073502" cy="1323439"/>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Example 39.2</a:t>
            </a:r>
            <a:r>
              <a:rPr lang="en-US" sz="2000" dirty="0">
                <a:effectLst/>
                <a:latin typeface="Times New Roman" panose="02020603050405020304" pitchFamily="18" charset="0"/>
                <a:ea typeface="Times New Roman" panose="02020603050405020304" pitchFamily="18" charset="0"/>
              </a:rPr>
              <a:t>: A stepper motor has a steep angle of 2.5</a:t>
            </a:r>
            <a:r>
              <a:rPr lang="en-US" sz="2000" baseline="30000"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 Determine (</a:t>
            </a:r>
            <a:r>
              <a:rPr lang="en-US" sz="2000" b="1" i="1" dirty="0">
                <a:solidFill>
                  <a:srgbClr val="FF0066"/>
                </a:solidFill>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 the resolution, (</a:t>
            </a:r>
            <a:r>
              <a:rPr lang="en-US" sz="2000" b="1" i="1" dirty="0">
                <a:solidFill>
                  <a:srgbClr val="FF0066"/>
                </a:solidFill>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 the number of steps required for the shaft to make 25 revolutions, and (</a:t>
            </a:r>
            <a:r>
              <a:rPr lang="en-US" sz="2000" b="1" i="1" dirty="0">
                <a:solidFill>
                  <a:srgbClr val="FF0066"/>
                </a:solidFill>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 the shaft speed, if the steeping frequency is 3600 </a:t>
            </a:r>
            <a:r>
              <a:rPr lang="en-US" sz="2000" dirty="0" err="1">
                <a:effectLst/>
                <a:latin typeface="Times New Roman" panose="02020603050405020304" pitchFamily="18" charset="0"/>
                <a:ea typeface="Times New Roman" panose="02020603050405020304" pitchFamily="18" charset="0"/>
              </a:rPr>
              <a:t>rps</a:t>
            </a:r>
            <a:r>
              <a:rPr lang="en-US" sz="2000" dirty="0">
                <a:effectLst/>
                <a:latin typeface="Times New Roman" panose="02020603050405020304" pitchFamily="18" charset="0"/>
                <a:ea typeface="Times New Roman" panose="02020603050405020304" pitchFamily="18" charset="0"/>
              </a:rPr>
              <a:t>.</a:t>
            </a:r>
          </a:p>
        </p:txBody>
      </p:sp>
      <p:sp>
        <p:nvSpPr>
          <p:cNvPr id="25" name="TextBox 24">
            <a:extLst>
              <a:ext uri="{FF2B5EF4-FFF2-40B4-BE49-F238E27FC236}">
                <a16:creationId xmlns:a16="http://schemas.microsoft.com/office/drawing/2014/main" id="{81ABAD4A-A6B6-4C5A-9821-CF81F854FE22}"/>
              </a:ext>
            </a:extLst>
          </p:cNvPr>
          <p:cNvSpPr txBox="1"/>
          <p:nvPr/>
        </p:nvSpPr>
        <p:spPr>
          <a:xfrm>
            <a:off x="453539" y="4093746"/>
            <a:ext cx="6287858" cy="707886"/>
          </a:xfrm>
          <a:prstGeom prst="rect">
            <a:avLst/>
          </a:prstGeom>
          <a:noFill/>
        </p:spPr>
        <p:txBody>
          <a:bodyPr wrap="square" rtlCol="0">
            <a:spAutoFit/>
          </a:bodyPr>
          <a:lstStyle/>
          <a:p>
            <a:pPr marL="0" marR="0" algn="just">
              <a:spcBef>
                <a:spcPts val="0"/>
              </a:spcBef>
              <a:spcAft>
                <a:spcPts val="0"/>
              </a:spcAft>
            </a:pPr>
            <a:r>
              <a:rPr lang="en-US" sz="2000" b="1" dirty="0">
                <a:solidFill>
                  <a:srgbClr val="0000CC"/>
                </a:solidFill>
                <a:effectLst/>
                <a:latin typeface="Times New Roman" panose="02020603050405020304" pitchFamily="18" charset="0"/>
                <a:ea typeface="Times New Roman" panose="02020603050405020304" pitchFamily="18" charset="0"/>
              </a:rPr>
              <a:t>Solution</a:t>
            </a:r>
            <a:r>
              <a:rPr lang="en-US" sz="2000" dirty="0">
                <a:effectLst/>
                <a:latin typeface="Times New Roman" panose="02020603050405020304" pitchFamily="18" charset="0"/>
                <a:ea typeface="Times New Roman" panose="02020603050405020304" pitchFamily="18" charset="0"/>
              </a:rPr>
              <a:t>: </a:t>
            </a:r>
          </a:p>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a:t>
            </a:r>
            <a:r>
              <a:rPr lang="en-US" sz="2000" b="1" i="1" dirty="0">
                <a:solidFill>
                  <a:srgbClr val="0000CC"/>
                </a:solidFill>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 Resolution = 360</a:t>
            </a:r>
            <a:r>
              <a:rPr lang="en-US" sz="2000" baseline="30000"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a:t>
            </a:r>
            <a:r>
              <a:rPr lang="en-US" sz="2000" i="1" dirty="0">
                <a:effectLst/>
                <a:latin typeface="Times New Roman" panose="02020603050405020304" pitchFamily="18" charset="0"/>
                <a:ea typeface="Times New Roman" panose="02020603050405020304" pitchFamily="18" charset="0"/>
                <a:sym typeface="Symbol" panose="05050102010706020507" pitchFamily="18" charset="2"/>
              </a:rPr>
              <a:t></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a:t>
            </a:r>
            <a:r>
              <a:rPr lang="en-US" sz="2000" dirty="0">
                <a:effectLst/>
                <a:latin typeface="Times New Roman" panose="02020603050405020304" pitchFamily="18" charset="0"/>
                <a:ea typeface="Times New Roman" panose="02020603050405020304" pitchFamily="18" charset="0"/>
              </a:rPr>
              <a:t>  360</a:t>
            </a:r>
            <a:r>
              <a:rPr lang="en-US" sz="2000" baseline="30000"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/2.5</a:t>
            </a:r>
            <a:r>
              <a:rPr lang="en-US" sz="2000" baseline="30000"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 144 steps/revolution</a:t>
            </a:r>
            <a:endParaRPr lang="en-US" sz="2000" dirty="0">
              <a:effectLst/>
              <a:latin typeface="Times New Roman" panose="02020603050405020304" pitchFamily="18" charset="0"/>
              <a:ea typeface="Times New Roman" panose="02020603050405020304" pitchFamily="18" charset="0"/>
            </a:endParaRPr>
          </a:p>
        </p:txBody>
      </p:sp>
      <p:sp>
        <p:nvSpPr>
          <p:cNvPr id="28" name="TextBox 27">
            <a:extLst>
              <a:ext uri="{FF2B5EF4-FFF2-40B4-BE49-F238E27FC236}">
                <a16:creationId xmlns:a16="http://schemas.microsoft.com/office/drawing/2014/main" id="{51D21166-7EA4-4D08-A0C4-1A0BBC740310}"/>
              </a:ext>
            </a:extLst>
          </p:cNvPr>
          <p:cNvSpPr txBox="1"/>
          <p:nvPr/>
        </p:nvSpPr>
        <p:spPr>
          <a:xfrm>
            <a:off x="453539" y="4965407"/>
            <a:ext cx="5823046" cy="400110"/>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a:t>
            </a:r>
            <a:r>
              <a:rPr lang="en-US" sz="2000" b="1" i="1" dirty="0">
                <a:solidFill>
                  <a:srgbClr val="0000CC"/>
                </a:solidFill>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 Steps for 25 revolutions = </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144  25 = 3600  steps</a:t>
            </a:r>
            <a:endParaRPr lang="en-US" sz="2000" dirty="0">
              <a:effectLst/>
              <a:latin typeface="Times New Roman" panose="02020603050405020304" pitchFamily="18" charset="0"/>
              <a:ea typeface="Times New Roman" panose="02020603050405020304" pitchFamily="18" charset="0"/>
            </a:endParaRPr>
          </a:p>
        </p:txBody>
      </p:sp>
      <p:grpSp>
        <p:nvGrpSpPr>
          <p:cNvPr id="2" name="Group 1">
            <a:extLst>
              <a:ext uri="{FF2B5EF4-FFF2-40B4-BE49-F238E27FC236}">
                <a16:creationId xmlns:a16="http://schemas.microsoft.com/office/drawing/2014/main" id="{61784475-A9FF-4301-AF91-00B55D201F79}"/>
              </a:ext>
            </a:extLst>
          </p:cNvPr>
          <p:cNvGrpSpPr/>
          <p:nvPr/>
        </p:nvGrpSpPr>
        <p:grpSpPr>
          <a:xfrm>
            <a:off x="482208" y="5539119"/>
            <a:ext cx="5149310" cy="609600"/>
            <a:chOff x="5804848" y="5484527"/>
            <a:chExt cx="5149310" cy="609600"/>
          </a:xfrm>
        </p:grpSpPr>
        <p:sp>
          <p:nvSpPr>
            <p:cNvPr id="31" name="TextBox 30">
              <a:extLst>
                <a:ext uri="{FF2B5EF4-FFF2-40B4-BE49-F238E27FC236}">
                  <a16:creationId xmlns:a16="http://schemas.microsoft.com/office/drawing/2014/main" id="{91A1EE20-C462-4A65-9E91-44CF92055901}"/>
                </a:ext>
              </a:extLst>
            </p:cNvPr>
            <p:cNvSpPr txBox="1"/>
            <p:nvPr/>
          </p:nvSpPr>
          <p:spPr>
            <a:xfrm>
              <a:off x="5804848" y="5572985"/>
              <a:ext cx="1960728" cy="400110"/>
            </a:xfrm>
            <a:prstGeom prst="rect">
              <a:avLst/>
            </a:prstGeom>
            <a:noFill/>
          </p:spPr>
          <p:txBody>
            <a:bodyPr wrap="square" rtlCol="0">
              <a:spAutoFit/>
            </a:bodyPr>
            <a:lstStyle/>
            <a:p>
              <a:pPr marL="0" marR="0" algn="just">
                <a:spcBef>
                  <a:spcPts val="0"/>
                </a:spcBef>
                <a:spcAft>
                  <a:spcPts val="0"/>
                </a:spcAft>
              </a:pPr>
              <a:r>
                <a:rPr lang="en-US" sz="2000" dirty="0">
                  <a:effectLst/>
                  <a:latin typeface="Times New Roman" panose="02020603050405020304" pitchFamily="18" charset="0"/>
                  <a:ea typeface="Times New Roman" panose="02020603050405020304" pitchFamily="18" charset="0"/>
                </a:rPr>
                <a:t>(</a:t>
              </a:r>
              <a:r>
                <a:rPr lang="en-US" sz="2000" b="1" i="1" dirty="0">
                  <a:solidFill>
                    <a:srgbClr val="0000CC"/>
                  </a:solidFill>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 Shaft speed:</a:t>
              </a:r>
            </a:p>
          </p:txBody>
        </p:sp>
        <p:graphicFrame>
          <p:nvGraphicFramePr>
            <p:cNvPr id="32" name="Object 31">
              <a:extLst>
                <a:ext uri="{FF2B5EF4-FFF2-40B4-BE49-F238E27FC236}">
                  <a16:creationId xmlns:a16="http://schemas.microsoft.com/office/drawing/2014/main" id="{C58E0DDA-5499-43E0-BEFE-17870AAA3D90}"/>
                </a:ext>
              </a:extLst>
            </p:cNvPr>
            <p:cNvGraphicFramePr>
              <a:graphicFrameLocks noChangeAspect="1"/>
            </p:cNvGraphicFramePr>
            <p:nvPr/>
          </p:nvGraphicFramePr>
          <p:xfrm>
            <a:off x="7766458" y="5484527"/>
            <a:ext cx="3187700" cy="609600"/>
          </p:xfrm>
          <a:graphic>
            <a:graphicData uri="http://schemas.openxmlformats.org/presentationml/2006/ole">
              <mc:AlternateContent xmlns:mc="http://schemas.openxmlformats.org/markup-compatibility/2006">
                <mc:Choice xmlns:v="urn:schemas-microsoft-com:vml" Requires="v">
                  <p:oleObj name="Equation" r:id="rId4" imgW="3187440" imgH="609480" progId="Equation.3">
                    <p:embed/>
                  </p:oleObj>
                </mc:Choice>
                <mc:Fallback>
                  <p:oleObj name="Equation" r:id="rId4" imgW="3187440" imgH="609480" progId="Equation.3">
                    <p:embed/>
                    <p:pic>
                      <p:nvPicPr>
                        <p:cNvPr id="32" name="Object 31">
                          <a:extLst>
                            <a:ext uri="{FF2B5EF4-FFF2-40B4-BE49-F238E27FC236}">
                              <a16:creationId xmlns:a16="http://schemas.microsoft.com/office/drawing/2014/main" id="{C58E0DDA-5499-43E0-BEFE-17870AAA3D90}"/>
                            </a:ext>
                          </a:extLst>
                        </p:cNvPr>
                        <p:cNvPicPr/>
                        <p:nvPr/>
                      </p:nvPicPr>
                      <p:blipFill>
                        <a:blip r:embed="rId5"/>
                        <a:stretch>
                          <a:fillRect/>
                        </a:stretch>
                      </p:blipFill>
                      <p:spPr>
                        <a:xfrm>
                          <a:off x="7766458" y="5484527"/>
                          <a:ext cx="3187700" cy="609600"/>
                        </a:xfrm>
                        <a:prstGeom prst="rect">
                          <a:avLst/>
                        </a:prstGeom>
                      </p:spPr>
                    </p:pic>
                  </p:oleObj>
                </mc:Fallback>
              </mc:AlternateContent>
            </a:graphicData>
          </a:graphic>
        </p:graphicFrame>
      </p:grpSp>
      <p:cxnSp>
        <p:nvCxnSpPr>
          <p:cNvPr id="34" name="Straight Connector 33">
            <a:extLst>
              <a:ext uri="{FF2B5EF4-FFF2-40B4-BE49-F238E27FC236}">
                <a16:creationId xmlns:a16="http://schemas.microsoft.com/office/drawing/2014/main" id="{D7346AFD-B290-4B3D-B1B6-922399DBE861}"/>
              </a:ext>
            </a:extLst>
          </p:cNvPr>
          <p:cNvCxnSpPr/>
          <p:nvPr/>
        </p:nvCxnSpPr>
        <p:spPr>
          <a:xfrm>
            <a:off x="6620807" y="-13648"/>
            <a:ext cx="0" cy="649224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C8FF750-14DA-41FF-B7CC-7111D3AA2DA0}"/>
              </a:ext>
            </a:extLst>
          </p:cNvPr>
          <p:cNvSpPr txBox="1"/>
          <p:nvPr/>
        </p:nvSpPr>
        <p:spPr>
          <a:xfrm>
            <a:off x="6741397" y="135292"/>
            <a:ext cx="5221174" cy="707886"/>
          </a:xfrm>
          <a:prstGeom prst="rect">
            <a:avLst/>
          </a:prstGeom>
          <a:noFill/>
        </p:spPr>
        <p:txBody>
          <a:bodyPr wrap="square" rtlCol="0">
            <a:spAutoFit/>
          </a:bodyPr>
          <a:lstStyle/>
          <a:p>
            <a:pPr marL="0" marR="0" algn="just">
              <a:spcBef>
                <a:spcPts val="0"/>
              </a:spcBef>
              <a:spcAft>
                <a:spcPts val="0"/>
              </a:spcAft>
            </a:pPr>
            <a:r>
              <a:rPr lang="en-US" sz="2000" b="1" dirty="0">
                <a:solidFill>
                  <a:srgbClr val="CC0099"/>
                </a:solidFill>
                <a:effectLst/>
                <a:latin typeface="Times New Roman" panose="02020603050405020304" pitchFamily="18" charset="0"/>
                <a:ea typeface="Times New Roman" panose="02020603050405020304" pitchFamily="18" charset="0"/>
              </a:rPr>
              <a:t>Example 39.1.1</a:t>
            </a:r>
            <a:r>
              <a:rPr lang="en-US" sz="2000" dirty="0">
                <a:effectLst/>
                <a:latin typeface="Times New Roman" panose="02020603050405020304" pitchFamily="18" charset="0"/>
                <a:ea typeface="Times New Roman" panose="02020603050405020304" pitchFamily="18" charset="0"/>
              </a:rPr>
              <a:t>: For the following stepping motor, calculate the steeping angle.</a:t>
            </a:r>
          </a:p>
        </p:txBody>
      </p:sp>
      <p:pic>
        <p:nvPicPr>
          <p:cNvPr id="10" name="Picture 9">
            <a:extLst>
              <a:ext uri="{FF2B5EF4-FFF2-40B4-BE49-F238E27FC236}">
                <a16:creationId xmlns:a16="http://schemas.microsoft.com/office/drawing/2014/main" id="{C4411BA7-89F0-487E-B8F8-FF38EBAA11D1}"/>
              </a:ext>
            </a:extLst>
          </p:cNvPr>
          <p:cNvPicPr>
            <a:picLocks noChangeAspect="1"/>
          </p:cNvPicPr>
          <p:nvPr/>
        </p:nvPicPr>
        <p:blipFill>
          <a:blip r:embed="rId6"/>
          <a:stretch>
            <a:fillRect/>
          </a:stretch>
        </p:blipFill>
        <p:spPr>
          <a:xfrm>
            <a:off x="6961474" y="3322841"/>
            <a:ext cx="4800112" cy="3017520"/>
          </a:xfrm>
          <a:prstGeom prst="rect">
            <a:avLst/>
          </a:prstGeom>
        </p:spPr>
      </p:pic>
      <p:sp>
        <p:nvSpPr>
          <p:cNvPr id="36" name="TextBox 35">
            <a:extLst>
              <a:ext uri="{FF2B5EF4-FFF2-40B4-BE49-F238E27FC236}">
                <a16:creationId xmlns:a16="http://schemas.microsoft.com/office/drawing/2014/main" id="{E2E088FB-D58F-49B5-B76F-E6C56857290B}"/>
              </a:ext>
            </a:extLst>
          </p:cNvPr>
          <p:cNvSpPr txBox="1"/>
          <p:nvPr/>
        </p:nvSpPr>
        <p:spPr>
          <a:xfrm>
            <a:off x="6819197" y="1062992"/>
            <a:ext cx="4847317" cy="400110"/>
          </a:xfrm>
          <a:prstGeom prst="rect">
            <a:avLst/>
          </a:prstGeom>
          <a:noFill/>
        </p:spPr>
        <p:txBody>
          <a:bodyPr wrap="square" rtlCol="0">
            <a:spAutoFit/>
          </a:bodyPr>
          <a:lstStyle/>
          <a:p>
            <a:pPr marL="0" marR="0" algn="just">
              <a:spcBef>
                <a:spcPts val="0"/>
              </a:spcBef>
              <a:spcAft>
                <a:spcPts val="0"/>
              </a:spcAft>
            </a:pPr>
            <a:r>
              <a:rPr lang="en-US" sz="2000" b="1" dirty="0">
                <a:solidFill>
                  <a:srgbClr val="0000CC"/>
                </a:solidFill>
                <a:effectLst/>
                <a:latin typeface="Times New Roman" panose="02020603050405020304" pitchFamily="18" charset="0"/>
                <a:ea typeface="Times New Roman" panose="02020603050405020304" pitchFamily="18" charset="0"/>
              </a:rPr>
              <a:t>Solution</a:t>
            </a:r>
            <a:r>
              <a:rPr lang="en-US" sz="2000" dirty="0">
                <a:effectLst/>
                <a:latin typeface="Times New Roman" panose="02020603050405020304" pitchFamily="18" charset="0"/>
                <a:ea typeface="Times New Roman" panose="02020603050405020304" pitchFamily="18" charset="0"/>
              </a:rPr>
              <a:t>: Given, </a:t>
            </a:r>
            <a:r>
              <a:rPr lang="en-US" sz="2000" i="1" dirty="0">
                <a:effectLst/>
                <a:latin typeface="Times New Roman" panose="02020603050405020304" pitchFamily="18" charset="0"/>
                <a:ea typeface="Times New Roman" panose="02020603050405020304" pitchFamily="18" charset="0"/>
              </a:rPr>
              <a:t>N</a:t>
            </a:r>
            <a:r>
              <a:rPr lang="en-US" sz="2000" i="1" baseline="-25000"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 = 8</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a:t>
            </a:r>
            <a:r>
              <a:rPr lang="en-US" sz="2000" i="1" dirty="0">
                <a:effectLst/>
                <a:latin typeface="Times New Roman" panose="02020603050405020304" pitchFamily="18" charset="0"/>
                <a:ea typeface="Times New Roman" panose="02020603050405020304" pitchFamily="18" charset="0"/>
              </a:rPr>
              <a:t>N</a:t>
            </a:r>
            <a:r>
              <a:rPr lang="en-US" sz="2000" i="1" baseline="-25000"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 = 6</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and </a:t>
            </a:r>
            <a:r>
              <a:rPr lang="en-US" sz="2000" i="1" dirty="0">
                <a:effectLst/>
                <a:latin typeface="Times New Roman" panose="02020603050405020304" pitchFamily="18" charset="0"/>
                <a:ea typeface="Times New Roman" panose="02020603050405020304" pitchFamily="18" charset="0"/>
                <a:sym typeface="Symbol" panose="05050102010706020507" pitchFamily="18" charset="2"/>
              </a:rPr>
              <a:t>m</a:t>
            </a:r>
            <a:r>
              <a:rPr lang="en-US" sz="2000" dirty="0">
                <a:effectLst/>
                <a:latin typeface="Times New Roman" panose="02020603050405020304" pitchFamily="18" charset="0"/>
                <a:ea typeface="Times New Roman" panose="02020603050405020304" pitchFamily="18" charset="0"/>
                <a:sym typeface="Symbol" panose="05050102010706020507" pitchFamily="18" charset="2"/>
              </a:rPr>
              <a:t> = 4</a:t>
            </a:r>
            <a:endParaRPr lang="en-US" sz="2000" dirty="0">
              <a:effectLst/>
              <a:latin typeface="Times New Roman" panose="02020603050405020304" pitchFamily="18" charset="0"/>
              <a:ea typeface="Times New Roman" panose="02020603050405020304" pitchFamily="18" charset="0"/>
            </a:endParaRPr>
          </a:p>
        </p:txBody>
      </p:sp>
      <p:graphicFrame>
        <p:nvGraphicFramePr>
          <p:cNvPr id="37" name="Object 36">
            <a:extLst>
              <a:ext uri="{FF2B5EF4-FFF2-40B4-BE49-F238E27FC236}">
                <a16:creationId xmlns:a16="http://schemas.microsoft.com/office/drawing/2014/main" id="{C8228841-E044-4FA5-849D-E9BCB9420A3C}"/>
              </a:ext>
            </a:extLst>
          </p:cNvPr>
          <p:cNvGraphicFramePr>
            <a:graphicFrameLocks noChangeAspect="1"/>
          </p:cNvGraphicFramePr>
          <p:nvPr/>
        </p:nvGraphicFramePr>
        <p:xfrm>
          <a:off x="7364413" y="1695378"/>
          <a:ext cx="4191000" cy="673100"/>
        </p:xfrm>
        <a:graphic>
          <a:graphicData uri="http://schemas.openxmlformats.org/presentationml/2006/ole">
            <mc:AlternateContent xmlns:mc="http://schemas.openxmlformats.org/markup-compatibility/2006">
              <mc:Choice xmlns:v="urn:schemas-microsoft-com:vml" Requires="v">
                <p:oleObj name="Equation" r:id="rId7" imgW="4190760" imgH="672840" progId="Equation.3">
                  <p:embed/>
                </p:oleObj>
              </mc:Choice>
              <mc:Fallback>
                <p:oleObj name="Equation" r:id="rId7" imgW="4190760" imgH="672840" progId="Equation.3">
                  <p:embed/>
                  <p:pic>
                    <p:nvPicPr>
                      <p:cNvPr id="37" name="Object 36">
                        <a:extLst>
                          <a:ext uri="{FF2B5EF4-FFF2-40B4-BE49-F238E27FC236}">
                            <a16:creationId xmlns:a16="http://schemas.microsoft.com/office/drawing/2014/main" id="{C8228841-E044-4FA5-849D-E9BCB9420A3C}"/>
                          </a:ext>
                        </a:extLst>
                      </p:cNvPr>
                      <p:cNvPicPr/>
                      <p:nvPr/>
                    </p:nvPicPr>
                    <p:blipFill>
                      <a:blip r:embed="rId8"/>
                      <a:stretch>
                        <a:fillRect/>
                      </a:stretch>
                    </p:blipFill>
                    <p:spPr>
                      <a:xfrm>
                        <a:off x="7364413" y="1695378"/>
                        <a:ext cx="4191000" cy="673100"/>
                      </a:xfrm>
                      <a:prstGeom prst="rect">
                        <a:avLst/>
                      </a:prstGeom>
                    </p:spPr>
                  </p:pic>
                </p:oleObj>
              </mc:Fallback>
            </mc:AlternateContent>
          </a:graphicData>
        </a:graphic>
      </p:graphicFrame>
      <p:graphicFrame>
        <p:nvGraphicFramePr>
          <p:cNvPr id="38" name="Object 37">
            <a:extLst>
              <a:ext uri="{FF2B5EF4-FFF2-40B4-BE49-F238E27FC236}">
                <a16:creationId xmlns:a16="http://schemas.microsoft.com/office/drawing/2014/main" id="{3045FFDA-9021-4A69-A1BA-734046435A7C}"/>
              </a:ext>
            </a:extLst>
          </p:cNvPr>
          <p:cNvGraphicFramePr>
            <a:graphicFrameLocks noChangeAspect="1"/>
          </p:cNvGraphicFramePr>
          <p:nvPr/>
        </p:nvGraphicFramePr>
        <p:xfrm>
          <a:off x="7364413" y="2617833"/>
          <a:ext cx="2324100" cy="673100"/>
        </p:xfrm>
        <a:graphic>
          <a:graphicData uri="http://schemas.openxmlformats.org/presentationml/2006/ole">
            <mc:AlternateContent xmlns:mc="http://schemas.openxmlformats.org/markup-compatibility/2006">
              <mc:Choice xmlns:v="urn:schemas-microsoft-com:vml" Requires="v">
                <p:oleObj name="Equation" r:id="rId9" imgW="2323800" imgH="672840" progId="Equation.3">
                  <p:embed/>
                </p:oleObj>
              </mc:Choice>
              <mc:Fallback>
                <p:oleObj name="Equation" r:id="rId9" imgW="2323800" imgH="672840" progId="Equation.3">
                  <p:embed/>
                  <p:pic>
                    <p:nvPicPr>
                      <p:cNvPr id="38" name="Object 37">
                        <a:extLst>
                          <a:ext uri="{FF2B5EF4-FFF2-40B4-BE49-F238E27FC236}">
                            <a16:creationId xmlns:a16="http://schemas.microsoft.com/office/drawing/2014/main" id="{3045FFDA-9021-4A69-A1BA-734046435A7C}"/>
                          </a:ext>
                        </a:extLst>
                      </p:cNvPr>
                      <p:cNvPicPr/>
                      <p:nvPr/>
                    </p:nvPicPr>
                    <p:blipFill>
                      <a:blip r:embed="rId10"/>
                      <a:stretch>
                        <a:fillRect/>
                      </a:stretch>
                    </p:blipFill>
                    <p:spPr>
                      <a:xfrm>
                        <a:off x="7364413" y="2617833"/>
                        <a:ext cx="2324100" cy="673100"/>
                      </a:xfrm>
                      <a:prstGeom prst="rect">
                        <a:avLst/>
                      </a:prstGeom>
                    </p:spPr>
                  </p:pic>
                </p:oleObj>
              </mc:Fallback>
            </mc:AlternateContent>
          </a:graphicData>
        </a:graphic>
      </p:graphicFrame>
    </p:spTree>
    <p:extLst>
      <p:ext uri="{BB962C8B-B14F-4D97-AF65-F5344CB8AC3E}">
        <p14:creationId xmlns:p14="http://schemas.microsoft.com/office/powerpoint/2010/main" val="36049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lef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P spid="25" grpId="0"/>
      <p:bldP spid="28" grpId="0"/>
      <p:bldP spid="35" grpId="0"/>
      <p:bldP spid="3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5AEA6F-8EEE-46EE-9148-1099550B7F55}"/>
              </a:ext>
            </a:extLst>
          </p:cNvPr>
          <p:cNvSpPr/>
          <p:nvPr/>
        </p:nvSpPr>
        <p:spPr>
          <a:xfrm>
            <a:off x="167855" y="744678"/>
            <a:ext cx="6389428" cy="5478423"/>
          </a:xfrm>
          <a:prstGeom prst="rect">
            <a:avLst/>
          </a:prstGeom>
          <a:solidFill>
            <a:schemeClr val="bg1"/>
          </a:solidFill>
        </p:spPr>
        <p:txBody>
          <a:bodyPr wrap="square">
            <a:spAutoFit/>
          </a:bodyPr>
          <a:lstStyle/>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Stepper motor control is pretty simple. The motor does need a driver, but does not need complex calculations or tuning to work properly. In general, the control effort is lower compared to other motors. With </a:t>
            </a:r>
            <a:r>
              <a:rPr lang="en-US" sz="2000" dirty="0" err="1">
                <a:solidFill>
                  <a:srgbClr val="211E1E"/>
                </a:solidFill>
                <a:latin typeface="Times New Roman" panose="02020603050405020304" pitchFamily="18" charset="0"/>
                <a:cs typeface="Times New Roman" panose="02020603050405020304" pitchFamily="18" charset="0"/>
              </a:rPr>
              <a:t>microstepping</a:t>
            </a:r>
            <a:r>
              <a:rPr lang="en-US" sz="2000" dirty="0">
                <a:solidFill>
                  <a:srgbClr val="211E1E"/>
                </a:solidFill>
                <a:latin typeface="Times New Roman" panose="02020603050405020304" pitchFamily="18" charset="0"/>
                <a:cs typeface="Times New Roman" panose="02020603050405020304" pitchFamily="18" charset="0"/>
              </a:rPr>
              <a:t>, you can reach high position accuracy, up to approximately 0.007°.</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Due to their internal structure, stepper motors do not require a sensor to detect the motor position. Since the motor moves by performing “steps,” by simply counting these steps, you can obtain the motor position at a given time.</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Simplicity of construction and low maintenance cost are other advantages.</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Very reliable since there are no contact brushes in the motor.</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Stepper motors offer good torque at low speeds, are great for holding position, and also tend to have a long lifespan.</a:t>
            </a:r>
          </a:p>
        </p:txBody>
      </p:sp>
      <p:sp>
        <p:nvSpPr>
          <p:cNvPr id="12" name="Rectangle 11">
            <a:extLst>
              <a:ext uri="{FF2B5EF4-FFF2-40B4-BE49-F238E27FC236}">
                <a16:creationId xmlns:a16="http://schemas.microsoft.com/office/drawing/2014/main" id="{C2B329D4-41EE-420B-BBFD-E8631C0029CB}"/>
              </a:ext>
            </a:extLst>
          </p:cNvPr>
          <p:cNvSpPr/>
          <p:nvPr/>
        </p:nvSpPr>
        <p:spPr>
          <a:xfrm>
            <a:off x="6802945" y="983027"/>
            <a:ext cx="5154771" cy="5209118"/>
          </a:xfrm>
          <a:prstGeom prst="rect">
            <a:avLst/>
          </a:prstGeom>
          <a:solidFill>
            <a:schemeClr val="bg1"/>
          </a:solidFill>
        </p:spPr>
        <p:txBody>
          <a:bodyPr wrap="square">
            <a:spAutoFit/>
          </a:bodyPr>
          <a:lstStyle/>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It requires more amount of current than a normal dc motor.</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Not easy to operate at extremely  high speeds.</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They can miss a step if the load torque is too high. This negatively impacts the control, since there is no way to know the real position of the motor. Using </a:t>
            </a:r>
            <a:r>
              <a:rPr lang="en-US" sz="2000" dirty="0" err="1">
                <a:solidFill>
                  <a:srgbClr val="211E1E"/>
                </a:solidFill>
                <a:latin typeface="Times New Roman" panose="02020603050405020304" pitchFamily="18" charset="0"/>
                <a:cs typeface="Times New Roman" panose="02020603050405020304" pitchFamily="18" charset="0"/>
              </a:rPr>
              <a:t>microstepping</a:t>
            </a:r>
            <a:r>
              <a:rPr lang="en-US" sz="2000" dirty="0">
                <a:solidFill>
                  <a:srgbClr val="211E1E"/>
                </a:solidFill>
                <a:latin typeface="Times New Roman" panose="02020603050405020304" pitchFamily="18" charset="0"/>
                <a:cs typeface="Times New Roman" panose="02020603050405020304" pitchFamily="18" charset="0"/>
              </a:rPr>
              <a:t> makes stepper motors even more likely to experience this issue.</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These motors always drain maximum current even when still, which makes efficiency worse and can cause overheating.</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Stepper motors have low torque and become pretty noisy at high speeds.</a:t>
            </a:r>
          </a:p>
          <a:p>
            <a:pPr marL="214313" indent="-214313" algn="just">
              <a:spcAft>
                <a:spcPts val="300"/>
              </a:spcAft>
              <a:buFont typeface="Arial" panose="020B0604020202020204" pitchFamily="34" charset="0"/>
              <a:buChar char="•"/>
            </a:pPr>
            <a:r>
              <a:rPr lang="en-US" sz="2000" dirty="0">
                <a:solidFill>
                  <a:srgbClr val="211E1E"/>
                </a:solidFill>
                <a:latin typeface="Times New Roman" panose="02020603050405020304" pitchFamily="18" charset="0"/>
                <a:cs typeface="Times New Roman" panose="02020603050405020304" pitchFamily="18" charset="0"/>
              </a:rPr>
              <a:t>Finally, stepper motors have low power density and a low torque-to-inertia ratio.</a:t>
            </a:r>
          </a:p>
        </p:txBody>
      </p:sp>
      <p:sp>
        <p:nvSpPr>
          <p:cNvPr id="13" name="TextBox 12">
            <a:extLst>
              <a:ext uri="{FF2B5EF4-FFF2-40B4-BE49-F238E27FC236}">
                <a16:creationId xmlns:a16="http://schemas.microsoft.com/office/drawing/2014/main" id="{F10B68DD-68E2-4EE1-996C-26101258AAC7}"/>
              </a:ext>
            </a:extLst>
          </p:cNvPr>
          <p:cNvSpPr txBox="1"/>
          <p:nvPr/>
        </p:nvSpPr>
        <p:spPr>
          <a:xfrm>
            <a:off x="413517" y="255717"/>
            <a:ext cx="4335906" cy="461665"/>
          </a:xfrm>
          <a:prstGeom prst="rect">
            <a:avLst/>
          </a:prstGeom>
          <a:noFill/>
        </p:spPr>
        <p:txBody>
          <a:bodyPr wrap="square" rtlCol="0">
            <a:spAutoFit/>
          </a:bodyPr>
          <a:lstStyle/>
          <a:p>
            <a:pPr marL="0" marR="0" algn="just">
              <a:spcBef>
                <a:spcPts val="0"/>
              </a:spcBef>
              <a:spcAft>
                <a:spcPts val="0"/>
              </a:spcAft>
            </a:pPr>
            <a:r>
              <a:rPr lang="en-US" sz="2400" b="1" dirty="0">
                <a:solidFill>
                  <a:srgbClr val="FF0000"/>
                </a:solidFill>
                <a:effectLst/>
                <a:latin typeface="Times New Roman" panose="02020603050405020304" pitchFamily="18" charset="0"/>
                <a:ea typeface="Times New Roman" panose="02020603050405020304" pitchFamily="18" charset="0"/>
              </a:rPr>
              <a:t>Advantages of Stepper Motor</a:t>
            </a:r>
            <a:r>
              <a:rPr lang="en-US" sz="2400" b="1" dirty="0">
                <a:effectLst/>
                <a:latin typeface="Times New Roman" panose="02020603050405020304" pitchFamily="18" charset="0"/>
                <a:ea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3621C95-F021-42FB-BEEE-3E106F0F9152}"/>
              </a:ext>
            </a:extLst>
          </p:cNvPr>
          <p:cNvSpPr txBox="1"/>
          <p:nvPr/>
        </p:nvSpPr>
        <p:spPr>
          <a:xfrm>
            <a:off x="7007660" y="412360"/>
            <a:ext cx="4661175" cy="461665"/>
          </a:xfrm>
          <a:prstGeom prst="rect">
            <a:avLst/>
          </a:prstGeom>
          <a:noFill/>
        </p:spPr>
        <p:txBody>
          <a:bodyPr wrap="square" rtlCol="0">
            <a:spAutoFit/>
          </a:bodyPr>
          <a:lstStyle/>
          <a:p>
            <a:pPr marL="0" marR="0" algn="just">
              <a:spcBef>
                <a:spcPts val="0"/>
              </a:spcBef>
              <a:spcAft>
                <a:spcPts val="0"/>
              </a:spcAft>
            </a:pPr>
            <a:r>
              <a:rPr lang="en-US" sz="2400" b="1" dirty="0">
                <a:solidFill>
                  <a:srgbClr val="0000CC"/>
                </a:solidFill>
                <a:effectLst/>
                <a:latin typeface="Times New Roman" panose="02020603050405020304" pitchFamily="18" charset="0"/>
                <a:ea typeface="Times New Roman" panose="02020603050405020304" pitchFamily="18" charset="0"/>
              </a:rPr>
              <a:t>Disadvantages of Stepper Motor</a:t>
            </a:r>
            <a:r>
              <a:rPr lang="en-US" sz="2400" b="1" dirty="0">
                <a:effectLst/>
                <a:latin typeface="Times New Roman" panose="02020603050405020304" pitchFamily="18" charset="0"/>
                <a:ea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E6F3D395-3A54-4167-867F-9A725413B102}"/>
              </a:ext>
            </a:extLst>
          </p:cNvPr>
          <p:cNvCxnSpPr/>
          <p:nvPr/>
        </p:nvCxnSpPr>
        <p:spPr>
          <a:xfrm>
            <a:off x="6748353" y="0"/>
            <a:ext cx="0" cy="6400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Slide Number Placeholder 3">
            <a:extLst>
              <a:ext uri="{FF2B5EF4-FFF2-40B4-BE49-F238E27FC236}">
                <a16:creationId xmlns:a16="http://schemas.microsoft.com/office/drawing/2014/main" id="{94F4FC3B-9FCC-4B94-B9AF-74266784F506}"/>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98</a:t>
            </a:fld>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2459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B8693E-E978-4D6D-AC91-07029A6FDCEF}"/>
              </a:ext>
            </a:extLst>
          </p:cNvPr>
          <p:cNvSpPr txBox="1"/>
          <p:nvPr/>
        </p:nvSpPr>
        <p:spPr>
          <a:xfrm>
            <a:off x="130443" y="111314"/>
            <a:ext cx="5328661" cy="4278094"/>
          </a:xfrm>
          <a:prstGeom prst="rect">
            <a:avLst/>
          </a:prstGeom>
          <a:noFill/>
        </p:spPr>
        <p:txBody>
          <a:bodyPr wrap="square" rtlCol="0">
            <a:spAutoFit/>
          </a:bodyPr>
          <a:lstStyle/>
          <a:p>
            <a:pPr marL="0" marR="0" algn="just">
              <a:spcBef>
                <a:spcPts val="0"/>
              </a:spcBef>
              <a:spcAft>
                <a:spcPts val="0"/>
              </a:spcAft>
            </a:pPr>
            <a:r>
              <a:rPr lang="en-US" sz="2000" b="1" dirty="0">
                <a:solidFill>
                  <a:srgbClr val="FF0000"/>
                </a:solidFill>
                <a:effectLst/>
                <a:latin typeface="Times New Roman" panose="02020603050405020304" pitchFamily="18" charset="0"/>
                <a:ea typeface="Times New Roman" panose="02020603050405020304" pitchFamily="18" charset="0"/>
              </a:rPr>
              <a:t>Applications of Stepper Motor</a:t>
            </a:r>
            <a:r>
              <a:rPr lang="en-US" sz="2000" b="1"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214313" indent="-214313"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Stepper motors are used for in motion-controlled positioning system as it is easy to produce precise position control with the help of computer-controlled stepper motors.</a:t>
            </a:r>
          </a:p>
          <a:p>
            <a:pPr marL="214313" indent="-214313"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are widely used in biomedical equipment where precise and accurate position control is needed.</a:t>
            </a:r>
          </a:p>
          <a:p>
            <a:pPr marL="214313" indent="-214313"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Stepper motors are also present in disc drivers, computer printers and scanners, intelligent lighting, camera lenses.</a:t>
            </a:r>
          </a:p>
          <a:p>
            <a:pPr marL="214313" indent="-214313"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Stepper motors are preferred in robotics because of their precision characteristic.</a:t>
            </a:r>
          </a:p>
          <a:p>
            <a:pPr marL="214313" indent="-214313"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Because of its high reliability and precision, 3D cameras, X Y Plotters, CNC and some other camera platforms also impart stepper motors.</a:t>
            </a:r>
          </a:p>
        </p:txBody>
      </p:sp>
      <p:pic>
        <p:nvPicPr>
          <p:cNvPr id="6" name="Picture 5">
            <a:extLst>
              <a:ext uri="{FF2B5EF4-FFF2-40B4-BE49-F238E27FC236}">
                <a16:creationId xmlns:a16="http://schemas.microsoft.com/office/drawing/2014/main" id="{3283C46F-3589-419B-A806-6F07AA736BA7}"/>
              </a:ext>
            </a:extLst>
          </p:cNvPr>
          <p:cNvPicPr>
            <a:picLocks noChangeAspect="1"/>
          </p:cNvPicPr>
          <p:nvPr/>
        </p:nvPicPr>
        <p:blipFill>
          <a:blip r:embed="rId2"/>
          <a:stretch>
            <a:fillRect/>
          </a:stretch>
        </p:blipFill>
        <p:spPr>
          <a:xfrm>
            <a:off x="146830" y="4430352"/>
            <a:ext cx="2623127" cy="1828800"/>
          </a:xfrm>
          <a:prstGeom prst="rect">
            <a:avLst/>
          </a:prstGeom>
        </p:spPr>
      </p:pic>
      <p:pic>
        <p:nvPicPr>
          <p:cNvPr id="10" name="Picture 9">
            <a:extLst>
              <a:ext uri="{FF2B5EF4-FFF2-40B4-BE49-F238E27FC236}">
                <a16:creationId xmlns:a16="http://schemas.microsoft.com/office/drawing/2014/main" id="{3A0C2844-79B7-4028-9387-5DF5C36DFFFF}"/>
              </a:ext>
            </a:extLst>
          </p:cNvPr>
          <p:cNvPicPr>
            <a:picLocks noChangeAspect="1"/>
          </p:cNvPicPr>
          <p:nvPr/>
        </p:nvPicPr>
        <p:blipFill>
          <a:blip r:embed="rId3"/>
          <a:stretch>
            <a:fillRect/>
          </a:stretch>
        </p:blipFill>
        <p:spPr>
          <a:xfrm>
            <a:off x="5498342" y="497831"/>
            <a:ext cx="2223247" cy="2286000"/>
          </a:xfrm>
          <a:prstGeom prst="rect">
            <a:avLst/>
          </a:prstGeom>
        </p:spPr>
      </p:pic>
      <p:grpSp>
        <p:nvGrpSpPr>
          <p:cNvPr id="23" name="Group 22">
            <a:extLst>
              <a:ext uri="{FF2B5EF4-FFF2-40B4-BE49-F238E27FC236}">
                <a16:creationId xmlns:a16="http://schemas.microsoft.com/office/drawing/2014/main" id="{198312B7-80BD-4ADA-807C-B12ADE2ED0B3}"/>
              </a:ext>
            </a:extLst>
          </p:cNvPr>
          <p:cNvGrpSpPr/>
          <p:nvPr/>
        </p:nvGrpSpPr>
        <p:grpSpPr>
          <a:xfrm>
            <a:off x="7737548" y="67999"/>
            <a:ext cx="2819400" cy="3079731"/>
            <a:chOff x="7969582" y="3179144"/>
            <a:chExt cx="2819400" cy="3079731"/>
          </a:xfrm>
        </p:grpSpPr>
        <p:pic>
          <p:nvPicPr>
            <p:cNvPr id="20" name="Picture 19">
              <a:extLst>
                <a:ext uri="{FF2B5EF4-FFF2-40B4-BE49-F238E27FC236}">
                  <a16:creationId xmlns:a16="http://schemas.microsoft.com/office/drawing/2014/main" id="{DFF839D5-FA08-4B04-A659-AF923EAACE21}"/>
                </a:ext>
              </a:extLst>
            </p:cNvPr>
            <p:cNvPicPr>
              <a:picLocks noChangeAspect="1"/>
            </p:cNvPicPr>
            <p:nvPr/>
          </p:nvPicPr>
          <p:blipFill>
            <a:blip r:embed="rId4"/>
            <a:stretch>
              <a:fillRect/>
            </a:stretch>
          </p:blipFill>
          <p:spPr>
            <a:xfrm>
              <a:off x="8129870" y="3179144"/>
              <a:ext cx="1657998" cy="2834640"/>
            </a:xfrm>
            <a:prstGeom prst="rect">
              <a:avLst/>
            </a:prstGeom>
          </p:spPr>
        </p:pic>
        <p:pic>
          <p:nvPicPr>
            <p:cNvPr id="22" name="Picture 21">
              <a:extLst>
                <a:ext uri="{FF2B5EF4-FFF2-40B4-BE49-F238E27FC236}">
                  <a16:creationId xmlns:a16="http://schemas.microsoft.com/office/drawing/2014/main" id="{7254DADA-25EC-492C-8D72-9DF27D619349}"/>
                </a:ext>
              </a:extLst>
            </p:cNvPr>
            <p:cNvPicPr>
              <a:picLocks noChangeAspect="1"/>
            </p:cNvPicPr>
            <p:nvPr/>
          </p:nvPicPr>
          <p:blipFill>
            <a:blip r:embed="rId5"/>
            <a:stretch>
              <a:fillRect/>
            </a:stretch>
          </p:blipFill>
          <p:spPr>
            <a:xfrm>
              <a:off x="7969582" y="6049325"/>
              <a:ext cx="2819400" cy="209550"/>
            </a:xfrm>
            <a:prstGeom prst="rect">
              <a:avLst/>
            </a:prstGeom>
          </p:spPr>
        </p:pic>
      </p:grpSp>
      <p:sp>
        <p:nvSpPr>
          <p:cNvPr id="11" name="Slide Number Placeholder 3">
            <a:extLst>
              <a:ext uri="{FF2B5EF4-FFF2-40B4-BE49-F238E27FC236}">
                <a16:creationId xmlns:a16="http://schemas.microsoft.com/office/drawing/2014/main" id="{69A02F69-C7FA-4B7A-8E87-DCD666380BBE}"/>
              </a:ext>
            </a:extLst>
          </p:cNvPr>
          <p:cNvSpPr txBox="1">
            <a:spLocks/>
          </p:cNvSpPr>
          <p:nvPr/>
        </p:nvSpPr>
        <p:spPr>
          <a:xfrm>
            <a:off x="6773574" y="6425823"/>
            <a:ext cx="69175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04584AA-C169-43B4-9D70-12BCC194856B}" type="slidenum">
              <a:rPr lang="en-US" sz="2000" b="1" smtClean="0">
                <a:solidFill>
                  <a:schemeClr val="bg1"/>
                </a:solidFill>
                <a:latin typeface="Times New Roman" pitchFamily="18" charset="0"/>
                <a:cs typeface="Times New Roman" pitchFamily="18" charset="0"/>
              </a:rPr>
              <a:pPr algn="ctr"/>
              <a:t>99</a:t>
            </a:fld>
            <a:endParaRPr lang="en-US" sz="2000" b="1" dirty="0">
              <a:solidFill>
                <a:schemeClr val="bg1"/>
              </a:solidFill>
              <a:latin typeface="Times New Roman" pitchFamily="18" charset="0"/>
              <a:cs typeface="Times New Roman" pitchFamily="18" charset="0"/>
            </a:endParaRPr>
          </a:p>
        </p:txBody>
      </p:sp>
      <p:pic>
        <p:nvPicPr>
          <p:cNvPr id="13" name="Picture 12">
            <a:extLst>
              <a:ext uri="{FF2B5EF4-FFF2-40B4-BE49-F238E27FC236}">
                <a16:creationId xmlns:a16="http://schemas.microsoft.com/office/drawing/2014/main" id="{1918458F-E020-4307-9F8F-D59F54320D7B}"/>
              </a:ext>
            </a:extLst>
          </p:cNvPr>
          <p:cNvPicPr>
            <a:picLocks noChangeAspect="1"/>
          </p:cNvPicPr>
          <p:nvPr/>
        </p:nvPicPr>
        <p:blipFill>
          <a:blip r:embed="rId6"/>
          <a:stretch>
            <a:fillRect/>
          </a:stretch>
        </p:blipFill>
        <p:spPr>
          <a:xfrm>
            <a:off x="3198150" y="4384632"/>
            <a:ext cx="2751222" cy="1920240"/>
          </a:xfrm>
          <a:prstGeom prst="rect">
            <a:avLst/>
          </a:prstGeom>
        </p:spPr>
      </p:pic>
      <p:pic>
        <p:nvPicPr>
          <p:cNvPr id="15" name="Picture 14">
            <a:extLst>
              <a:ext uri="{FF2B5EF4-FFF2-40B4-BE49-F238E27FC236}">
                <a16:creationId xmlns:a16="http://schemas.microsoft.com/office/drawing/2014/main" id="{0490A551-42E2-481B-AEF5-F658F755C430}"/>
              </a:ext>
            </a:extLst>
          </p:cNvPr>
          <p:cNvPicPr>
            <a:picLocks noChangeAspect="1"/>
          </p:cNvPicPr>
          <p:nvPr/>
        </p:nvPicPr>
        <p:blipFill>
          <a:blip r:embed="rId7"/>
          <a:stretch>
            <a:fillRect/>
          </a:stretch>
        </p:blipFill>
        <p:spPr>
          <a:xfrm>
            <a:off x="9753746" y="205354"/>
            <a:ext cx="2307811" cy="1920240"/>
          </a:xfrm>
          <a:prstGeom prst="rect">
            <a:avLst/>
          </a:prstGeom>
        </p:spPr>
      </p:pic>
      <p:pic>
        <p:nvPicPr>
          <p:cNvPr id="16" name="Picture 15">
            <a:extLst>
              <a:ext uri="{FF2B5EF4-FFF2-40B4-BE49-F238E27FC236}">
                <a16:creationId xmlns:a16="http://schemas.microsoft.com/office/drawing/2014/main" id="{F76DC5E3-4205-40E6-84C1-4FA1EB196986}"/>
              </a:ext>
            </a:extLst>
          </p:cNvPr>
          <p:cNvPicPr>
            <a:picLocks noChangeAspect="1"/>
          </p:cNvPicPr>
          <p:nvPr/>
        </p:nvPicPr>
        <p:blipFill>
          <a:blip r:embed="rId8"/>
          <a:stretch>
            <a:fillRect/>
          </a:stretch>
        </p:blipFill>
        <p:spPr>
          <a:xfrm>
            <a:off x="6224579" y="3881712"/>
            <a:ext cx="2651419" cy="2377440"/>
          </a:xfrm>
          <a:prstGeom prst="rect">
            <a:avLst/>
          </a:prstGeom>
        </p:spPr>
      </p:pic>
      <p:grpSp>
        <p:nvGrpSpPr>
          <p:cNvPr id="2" name="Group 1">
            <a:extLst>
              <a:ext uri="{FF2B5EF4-FFF2-40B4-BE49-F238E27FC236}">
                <a16:creationId xmlns:a16="http://schemas.microsoft.com/office/drawing/2014/main" id="{09482976-1B7F-44F0-B3ED-ADE2DE3DF065}"/>
              </a:ext>
            </a:extLst>
          </p:cNvPr>
          <p:cNvGrpSpPr/>
          <p:nvPr/>
        </p:nvGrpSpPr>
        <p:grpSpPr>
          <a:xfrm>
            <a:off x="9393410" y="3488994"/>
            <a:ext cx="2651760" cy="2868589"/>
            <a:chOff x="9393410" y="3488994"/>
            <a:chExt cx="2651760" cy="2868589"/>
          </a:xfrm>
        </p:grpSpPr>
        <p:pic>
          <p:nvPicPr>
            <p:cNvPr id="18" name="Picture 2" descr="Applications of CNC Machines. Types of CNC Machining Center. • Tri-State  Fabricators">
              <a:extLst>
                <a:ext uri="{FF2B5EF4-FFF2-40B4-BE49-F238E27FC236}">
                  <a16:creationId xmlns:a16="http://schemas.microsoft.com/office/drawing/2014/main" id="{384424C2-81D3-49F2-A3B9-E39E6949A1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3410" y="3488994"/>
              <a:ext cx="2651760" cy="265176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5E6AB85-F6AA-4137-9A04-C5E3E1E18D7D}"/>
                </a:ext>
              </a:extLst>
            </p:cNvPr>
            <p:cNvSpPr txBox="1"/>
            <p:nvPr/>
          </p:nvSpPr>
          <p:spPr>
            <a:xfrm>
              <a:off x="9896946" y="6019029"/>
              <a:ext cx="1702147" cy="338554"/>
            </a:xfrm>
            <a:prstGeom prst="rect">
              <a:avLst/>
            </a:prstGeom>
            <a:noFill/>
          </p:spPr>
          <p:txBody>
            <a:bodyPr wrap="square" rtlCol="0">
              <a:spAutoFit/>
            </a:bodyPr>
            <a:lstStyle/>
            <a:p>
              <a:pPr marL="0" marR="0" algn="ctr">
                <a:spcBef>
                  <a:spcPts val="0"/>
                </a:spcBef>
                <a:spcAft>
                  <a:spcPts val="0"/>
                </a:spcAft>
              </a:pPr>
              <a:r>
                <a:rPr lang="en-US" sz="1600" dirty="0">
                  <a:latin typeface="Times New Roman" panose="02020603050405020304" pitchFamily="18" charset="0"/>
                  <a:cs typeface="Times New Roman" panose="02020603050405020304" pitchFamily="18" charset="0"/>
                </a:rPr>
                <a:t>CNC machines</a:t>
              </a:r>
            </a:p>
          </p:txBody>
        </p:sp>
      </p:grpSp>
    </p:spTree>
    <p:extLst>
      <p:ext uri="{BB962C8B-B14F-4D97-AF65-F5344CB8AC3E}">
        <p14:creationId xmlns:p14="http://schemas.microsoft.com/office/powerpoint/2010/main" val="77830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6496</TotalTime>
  <Words>12788</Words>
  <Application>Microsoft Office PowerPoint</Application>
  <PresentationFormat>Widescreen</PresentationFormat>
  <Paragraphs>961</Paragraphs>
  <Slides>109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2" baseType="lpstr">
      <vt:lpstr>Arial</vt:lpstr>
      <vt:lpstr>Calibri</vt:lpstr>
      <vt:lpstr>Cambria Math</vt:lpstr>
      <vt:lpstr>Courier New</vt:lpstr>
      <vt:lpstr>RBLMI</vt:lpstr>
      <vt:lpstr>Times New Roman</vt:lpstr>
      <vt:lpstr>TimesLTStd-Roman</vt:lpstr>
      <vt:lpstr>TimesNewRoman</vt:lpstr>
      <vt:lpstr>Times-Roman</vt:lpstr>
      <vt:lpstr>Vladimir Script</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Md. Abdul Mannan</dc:creator>
  <cp:lastModifiedBy>Dr. Mohammad Nasir Uddin, P.Eng.</cp:lastModifiedBy>
  <cp:revision>230</cp:revision>
  <dcterms:created xsi:type="dcterms:W3CDTF">2021-08-08T10:21:10Z</dcterms:created>
  <dcterms:modified xsi:type="dcterms:W3CDTF">2022-07-25T07:02:52Z</dcterms:modified>
</cp:coreProperties>
</file>